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Shape 12"/>
          <p:cNvSpPr/>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Shape 13"/>
          <p:cNvSpPr/>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565899" y="90297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Shape 95"/>
          <p:cNvSpPr/>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Shape 96"/>
          <p:cNvSpPr/>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“Type a quote here.” </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21" name="Shape 21"/>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Shape 22"/>
          <p:cNvSpPr/>
          <p:nvPr>
            <p:ph type="title"/>
          </p:nvPr>
        </p:nvSpPr>
        <p:spPr>
          <a:xfrm>
            <a:off x="762000" y="7035800"/>
            <a:ext cx="11480800" cy="1346200"/>
          </a:xfrm>
          <a:prstGeom prst="rect">
            <a:avLst/>
          </a:prstGeom>
        </p:spPr>
        <p:txBody>
          <a:bodyPr/>
          <a:lstStyle/>
          <a:p>
            <a:pPr/>
            <a:r>
              <a:t>Title Text</a:t>
            </a:r>
          </a:p>
        </p:txBody>
      </p:sp>
      <p:sp>
        <p:nvSpPr>
          <p:cNvPr id="23" name="Shape 23"/>
          <p:cNvSpPr/>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24" name="Shape 24"/>
          <p:cNvSpPr/>
          <p:nvPr>
            <p:ph type="sldNum" sz="quarter" idx="2"/>
          </p:nvPr>
        </p:nvSpPr>
        <p:spPr>
          <a:xfrm>
            <a:off x="6324599" y="9144000"/>
            <a:ext cx="342901" cy="355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Shape 31"/>
          <p:cNvSpPr/>
          <p:nvPr>
            <p:ph type="title"/>
          </p:nvPr>
        </p:nvSpPr>
        <p:spPr>
          <a:xfrm>
            <a:off x="762000" y="3606800"/>
            <a:ext cx="11480800" cy="2540000"/>
          </a:xfrm>
          <a:prstGeom prst="rect">
            <a:avLst/>
          </a:prstGeom>
        </p:spPr>
        <p:txBody>
          <a:bodyPr/>
          <a:lstStyle/>
          <a:p>
            <a:pPr/>
            <a:r>
              <a:t>Title Text</a:t>
            </a:r>
          </a:p>
        </p:txBody>
      </p:sp>
      <p:sp>
        <p:nvSpPr>
          <p:cNvPr id="32" name="Shape 3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39" name="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Shape 40"/>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431800" y="1600200"/>
            <a:ext cx="6477000" cy="3175000"/>
          </a:xfrm>
          <a:prstGeom prst="rect">
            <a:avLst/>
          </a:prstGeom>
        </p:spPr>
        <p:txBody>
          <a:bodyPr anchor="b"/>
          <a:lstStyle/>
          <a:p>
            <a:pPr/>
            <a:r>
              <a:t>Title Text</a:t>
            </a:r>
          </a:p>
        </p:txBody>
      </p:sp>
      <p:sp>
        <p:nvSpPr>
          <p:cNvPr id="42" name="Shape 42"/>
          <p:cNvSpPr/>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43" name="Shape 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Title Text</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Shape 67"/>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Title Text</a:t>
            </a:r>
          </a:p>
        </p:txBody>
      </p:sp>
      <p:sp>
        <p:nvSpPr>
          <p:cNvPr id="69" name="Shape 69"/>
          <p:cNvSpPr/>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Shape 7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5" name="Shape 85"/>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Shape 86"/>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Shape 87"/>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24599" y="9017000"/>
            <a:ext cx="342901" cy="3556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ctrTitle"/>
          </p:nvPr>
        </p:nvSpPr>
        <p:spPr>
          <a:prstGeom prst="rect">
            <a:avLst/>
          </a:prstGeom>
        </p:spPr>
        <p:txBody>
          <a:bodyPr/>
          <a:lstStyle>
            <a:lvl1pPr defTabSz="473201">
              <a:defRPr sz="6480">
                <a:effectLst>
                  <a:outerShdw sx="100000" sy="100000" kx="0" ky="0" algn="b" rotWithShape="0" blurRad="30861" dist="20574" dir="15900000">
                    <a:srgbClr val="000000">
                      <a:alpha val="90000"/>
                    </a:srgbClr>
                  </a:outerShdw>
                </a:effectLst>
              </a:defRPr>
            </a:lvl1pPr>
          </a:lstStyle>
          <a:p>
            <a:pPr/>
            <a:r>
              <a:t>APUSH Review: Key Concept 5.2, Revised (Most up-to-date version) </a:t>
            </a:r>
          </a:p>
        </p:txBody>
      </p:sp>
      <p:sp>
        <p:nvSpPr>
          <p:cNvPr id="122" name="Shape 122"/>
          <p:cNvSpPr/>
          <p:nvPr>
            <p:ph type="subTitle" sz="quarter" idx="1"/>
          </p:nvPr>
        </p:nvSpPr>
        <p:spPr>
          <a:prstGeom prst="rect">
            <a:avLst/>
          </a:prstGeom>
        </p:spPr>
        <p:txBody>
          <a:bodyPr/>
          <a:lstStyle/>
          <a:p>
            <a:pPr/>
            <a:r>
              <a:t>Everything You Need To Know About Key Concept 5.2 To Succeed In APUSH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a:r>
              <a:t>Test Tips</a:t>
            </a:r>
          </a:p>
        </p:txBody>
      </p:sp>
      <p:sp>
        <p:nvSpPr>
          <p:cNvPr id="160" name="Shape 160"/>
          <p:cNvSpPr/>
          <p:nvPr>
            <p:ph type="body" idx="1"/>
          </p:nvPr>
        </p:nvSpPr>
        <p:spPr>
          <a:xfrm>
            <a:off x="152400" y="1854200"/>
            <a:ext cx="12700000" cy="7543800"/>
          </a:xfrm>
          <a:prstGeom prst="rect">
            <a:avLst/>
          </a:prstGeom>
        </p:spPr>
        <p:txBody>
          <a:bodyPr/>
          <a:lstStyle/>
          <a:p>
            <a:pPr marL="528066" indent="-528066" defTabSz="578358">
              <a:spcBef>
                <a:spcPts val="4100"/>
              </a:spcBef>
              <a:buBlip>
                <a:blip r:embed="rId2"/>
              </a:buBlip>
              <a:defRPr sz="4158"/>
            </a:pPr>
            <a:r>
              <a:t>Multiple-Choice and Short Answer</a:t>
            </a:r>
          </a:p>
          <a:p>
            <a:pPr lvl="1" marL="1056132" indent="-528066" defTabSz="578358">
              <a:spcBef>
                <a:spcPts val="4100"/>
              </a:spcBef>
              <a:buBlip>
                <a:blip r:embed="rId2"/>
              </a:buBlip>
              <a:defRPr sz="4158"/>
            </a:pPr>
            <a:r>
              <a:t>Reasons for the decline of the Second Party System</a:t>
            </a:r>
          </a:p>
          <a:p>
            <a:pPr lvl="1" marL="1056132" indent="-528066" defTabSz="578358">
              <a:spcBef>
                <a:spcPts val="4100"/>
              </a:spcBef>
              <a:buBlip>
                <a:blip r:embed="rId2"/>
              </a:buBlip>
              <a:defRPr sz="4158"/>
            </a:pPr>
            <a:r>
              <a:t>Characteristics of the abolitionist movement</a:t>
            </a:r>
          </a:p>
          <a:p>
            <a:pPr lvl="1" marL="1056132" indent="-528066" defTabSz="578358">
              <a:spcBef>
                <a:spcPts val="4100"/>
              </a:spcBef>
              <a:buBlip>
                <a:blip r:embed="rId2"/>
              </a:buBlip>
              <a:defRPr sz="4158"/>
            </a:pPr>
            <a:r>
              <a:t>Compromise of 1850, Kansas-Nebraska Act, and the Dred Scott decision</a:t>
            </a:r>
          </a:p>
          <a:p>
            <a:pPr marL="528066" indent="-528066" defTabSz="578358">
              <a:spcBef>
                <a:spcPts val="4100"/>
              </a:spcBef>
              <a:buBlip>
                <a:blip r:embed="rId2"/>
              </a:buBlip>
              <a:defRPr sz="4158"/>
            </a:pPr>
            <a:r>
              <a:t>Essay Topics:</a:t>
            </a:r>
          </a:p>
          <a:p>
            <a:pPr lvl="1" marL="1056132" indent="-528066" defTabSz="578358">
              <a:spcBef>
                <a:spcPts val="4100"/>
              </a:spcBef>
              <a:buBlip>
                <a:blip r:embed="rId2"/>
              </a:buBlip>
              <a:defRPr sz="4158"/>
            </a:pPr>
            <a:r>
              <a:t>Government actions that sought to settle the issue of slavery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lvl1pPr defTabSz="490727">
              <a:defRPr sz="6216">
                <a:effectLst>
                  <a:outerShdw sx="100000" sy="100000" kx="0" ky="0" algn="b" rotWithShape="0" blurRad="21336" dist="21336" dir="15900000">
                    <a:srgbClr val="595650">
                      <a:alpha val="33000"/>
                    </a:srgbClr>
                  </a:outerShdw>
                </a:effectLst>
              </a:defRPr>
            </a:lvl1pPr>
          </a:lstStyle>
          <a:p>
            <a:pPr/>
            <a:r>
              <a:t>See You Back For Key Concept 5.3!</a:t>
            </a:r>
          </a:p>
        </p:txBody>
      </p:sp>
      <p:sp>
        <p:nvSpPr>
          <p:cNvPr id="163" name="Shape 163"/>
          <p:cNvSpPr/>
          <p:nvPr>
            <p:ph type="body" sz="half" idx="1"/>
          </p:nvPr>
        </p:nvSpPr>
        <p:spPr>
          <a:prstGeom prst="rect">
            <a:avLst/>
          </a:prstGeom>
        </p:spPr>
        <p:txBody>
          <a:bodyPr/>
          <a:lstStyle/>
          <a:p>
            <a:pPr>
              <a:buBlip>
                <a:blip r:embed="rId2"/>
              </a:buBlip>
            </a:pPr>
            <a:r>
              <a:t>Thanks for watching</a:t>
            </a:r>
          </a:p>
          <a:p>
            <a:pPr>
              <a:buBlip>
                <a:blip r:embed="rId2"/>
              </a:buBlip>
            </a:pPr>
            <a:r>
              <a:t>Good luck in May!</a:t>
            </a:r>
          </a:p>
        </p:txBody>
      </p:sp>
      <p:pic>
        <p:nvPicPr>
          <p:cNvPr id="164" name="pasted-image.tiff"/>
          <p:cNvPicPr>
            <a:picLocks noChangeAspect="1"/>
          </p:cNvPicPr>
          <p:nvPr/>
        </p:nvPicPr>
        <p:blipFill>
          <a:blip r:embed="rId3">
            <a:extLst/>
          </a:blip>
          <a:stretch>
            <a:fillRect/>
          </a:stretch>
        </p:blipFill>
        <p:spPr>
          <a:xfrm>
            <a:off x="5963884" y="2939511"/>
            <a:ext cx="6351766" cy="3874578"/>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prstGeom prst="rect">
            <a:avLst/>
          </a:prstGeom>
        </p:spPr>
        <p:txBody>
          <a:bodyPr/>
          <a:lstStyle/>
          <a:p>
            <a:pPr/>
            <a:r>
              <a:t>Key Concept 5.2</a:t>
            </a:r>
          </a:p>
        </p:txBody>
      </p:sp>
      <p:sp>
        <p:nvSpPr>
          <p:cNvPr id="125" name="Shape 125"/>
          <p:cNvSpPr/>
          <p:nvPr>
            <p:ph type="body" idx="1"/>
          </p:nvPr>
        </p:nvSpPr>
        <p:spPr>
          <a:xfrm>
            <a:off x="152400" y="1854200"/>
            <a:ext cx="12700000" cy="7543800"/>
          </a:xfrm>
          <a:prstGeom prst="rect">
            <a:avLst/>
          </a:prstGeom>
        </p:spPr>
        <p:txBody>
          <a:bodyPr/>
          <a:lstStyle/>
          <a:p>
            <a:pPr marL="517398" indent="-517398" defTabSz="566674">
              <a:spcBef>
                <a:spcPts val="4000"/>
              </a:spcBef>
              <a:buBlip>
                <a:blip r:embed="rId2"/>
              </a:buBlip>
              <a:defRPr sz="4074"/>
            </a:pPr>
            <a:r>
              <a:t>“Intensified by expansion and Deepening regional divisions, debates over slavery and other economic, cultural, and political issues led the nation into civil war.”</a:t>
            </a:r>
          </a:p>
          <a:p>
            <a:pPr lvl="1" marL="1034796" indent="-517398" defTabSz="566674">
              <a:spcBef>
                <a:spcPts val="4000"/>
              </a:spcBef>
              <a:buBlip>
                <a:blip r:embed="rId2"/>
              </a:buBlip>
              <a:defRPr sz="4074"/>
            </a:pPr>
            <a:r>
              <a:t>Pg. 55</a:t>
            </a:r>
          </a:p>
          <a:p>
            <a:pPr marL="517398" indent="-517398" defTabSz="566674">
              <a:spcBef>
                <a:spcPts val="4000"/>
              </a:spcBef>
              <a:buBlip>
                <a:blip r:embed="rId2"/>
              </a:buBlip>
              <a:defRPr sz="4074"/>
            </a:pPr>
            <a:r>
              <a:t>Big Idea Questions:</a:t>
            </a:r>
          </a:p>
          <a:p>
            <a:pPr lvl="1" marL="1034796" indent="-517398" defTabSz="566674">
              <a:spcBef>
                <a:spcPts val="4000"/>
              </a:spcBef>
              <a:buBlip>
                <a:blip r:embed="rId2"/>
              </a:buBlip>
              <a:defRPr sz="4074"/>
            </a:pPr>
            <a:r>
              <a:t>Why did various government actions regarding the issue of slavery fail?</a:t>
            </a:r>
          </a:p>
          <a:p>
            <a:pPr lvl="1" marL="1034796" indent="-517398" defTabSz="566674">
              <a:spcBef>
                <a:spcPts val="4000"/>
              </a:spcBef>
              <a:buBlip>
                <a:blip r:embed="rId2"/>
              </a:buBlip>
              <a:defRPr sz="4074"/>
            </a:pPr>
            <a:r>
              <a:t>Why did the election of 1860 lead to secession by South Carolina and other states?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prstGeom prst="rect">
            <a:avLst/>
          </a:prstGeom>
        </p:spPr>
        <p:txBody>
          <a:bodyPr/>
          <a:lstStyle/>
          <a:p>
            <a:pPr/>
            <a:r>
              <a:t>Key Concept 5.2, I</a:t>
            </a:r>
          </a:p>
        </p:txBody>
      </p:sp>
      <p:sp>
        <p:nvSpPr>
          <p:cNvPr id="128" name="Shape 128"/>
          <p:cNvSpPr/>
          <p:nvPr>
            <p:ph type="body" idx="1"/>
          </p:nvPr>
        </p:nvSpPr>
        <p:spPr>
          <a:xfrm>
            <a:off x="152400" y="1854200"/>
            <a:ext cx="12700000" cy="7543800"/>
          </a:xfrm>
          <a:prstGeom prst="rect">
            <a:avLst/>
          </a:prstGeom>
        </p:spPr>
        <p:txBody>
          <a:bodyPr/>
          <a:lstStyle/>
          <a:p>
            <a:pPr marL="458723" indent="-458723" defTabSz="502412">
              <a:spcBef>
                <a:spcPts val="3600"/>
              </a:spcBef>
              <a:buBlip>
                <a:blip r:embed="rId2"/>
              </a:buBlip>
              <a:defRPr sz="3612"/>
            </a:pPr>
            <a:r>
              <a:t>“Ideological and economic differences over slavery produced an array of diverging responses from Americans in the North and the South.”</a:t>
            </a:r>
          </a:p>
          <a:p>
            <a:pPr marL="458723" indent="-458723" defTabSz="502412">
              <a:spcBef>
                <a:spcPts val="3600"/>
              </a:spcBef>
              <a:buBlip>
                <a:blip r:embed="rId2"/>
              </a:buBlip>
              <a:defRPr sz="3612"/>
            </a:pPr>
            <a:r>
              <a:t>A) 2 Economies:</a:t>
            </a:r>
          </a:p>
          <a:p>
            <a:pPr lvl="1" marL="917447" indent="-458723" defTabSz="502412">
              <a:spcBef>
                <a:spcPts val="3600"/>
              </a:spcBef>
              <a:buBlip>
                <a:blip r:embed="rId2"/>
              </a:buBlip>
              <a:defRPr sz="3612"/>
            </a:pPr>
            <a:r>
              <a:t>North - manufacturing that relied on free labor </a:t>
            </a:r>
          </a:p>
          <a:p>
            <a:pPr lvl="1" marL="917447" indent="-458723" defTabSz="502412">
              <a:spcBef>
                <a:spcPts val="3600"/>
              </a:spcBef>
              <a:buBlip>
                <a:blip r:embed="rId2"/>
              </a:buBlip>
              <a:defRPr sz="3612"/>
            </a:pPr>
            <a:r>
              <a:t>South - agriculture - reliant on slavery</a:t>
            </a:r>
          </a:p>
          <a:p>
            <a:pPr marL="458723" indent="-458723" defTabSz="502412">
              <a:spcBef>
                <a:spcPts val="3600"/>
              </a:spcBef>
              <a:buBlip>
                <a:blip r:embed="rId2"/>
              </a:buBlip>
              <a:defRPr sz="3612"/>
            </a:pPr>
            <a:r>
              <a:t>Free Soil movement - sought to keep slavery from expanding</a:t>
            </a:r>
          </a:p>
          <a:p>
            <a:pPr lvl="1" marL="917447" indent="-458723" defTabSz="502412">
              <a:spcBef>
                <a:spcPts val="3600"/>
              </a:spcBef>
              <a:buBlip>
                <a:blip r:embed="rId2"/>
              </a:buBlip>
              <a:defRPr sz="3612"/>
            </a:pPr>
            <a:r>
              <a:t>Especially in land out west -&gt; Mexican Cession</a:t>
            </a:r>
          </a:p>
          <a:p>
            <a:pPr lvl="1" marL="917447" indent="-458723" defTabSz="502412">
              <a:spcBef>
                <a:spcPts val="3600"/>
              </a:spcBef>
              <a:buBlip>
                <a:blip r:embed="rId2"/>
              </a:buBlip>
              <a:defRPr sz="3612"/>
            </a:pPr>
            <a:r>
              <a:t>Believed slavery was incompatible with free labor</a:t>
            </a:r>
          </a:p>
        </p:txBody>
      </p:sp>
      <p:pic>
        <p:nvPicPr>
          <p:cNvPr id="129" name="pasted-image.png"/>
          <p:cNvPicPr>
            <a:picLocks noChangeAspect="1"/>
          </p:cNvPicPr>
          <p:nvPr/>
        </p:nvPicPr>
        <p:blipFill>
          <a:blip r:embed="rId3">
            <a:extLst/>
          </a:blip>
          <a:stretch>
            <a:fillRect/>
          </a:stretch>
        </p:blipFill>
        <p:spPr>
          <a:xfrm>
            <a:off x="9897533" y="3299883"/>
            <a:ext cx="2794001" cy="3492501"/>
          </a:xfrm>
          <a:prstGeom prst="rect">
            <a:avLst/>
          </a:prstGeom>
          <a:ln w="12700">
            <a:miter lim="400000"/>
          </a:ln>
        </p:spPr>
      </p:pic>
      <p:sp>
        <p:nvSpPr>
          <p:cNvPr id="130" name="Shape 130"/>
          <p:cNvSpPr/>
          <p:nvPr/>
        </p:nvSpPr>
        <p:spPr>
          <a:xfrm>
            <a:off x="5786966" y="2158999"/>
            <a:ext cx="3808215" cy="2642858"/>
          </a:xfrm>
          <a:prstGeom prst="wedgeEllipseCallout">
            <a:avLst>
              <a:gd name="adj1" fmla="val 87343"/>
              <a:gd name="adj2" fmla="val 45499"/>
            </a:avLst>
          </a:prstGeom>
          <a:blipFill>
            <a:blip r:embed="rId4"/>
          </a:blipFill>
          <a:ln w="12700">
            <a:miter lim="400000"/>
          </a:ln>
          <a:effectLst>
            <a:outerShdw sx="100000" sy="100000" kx="0" ky="0" algn="b" rotWithShape="0" blurRad="50800" dist="12700" dir="0">
              <a:srgbClr val="000000">
                <a:alpha val="6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3200">
                <a:solidFill>
                  <a:srgbClr val="F2EBDB"/>
                </a:solidFill>
              </a:defRPr>
            </a:lvl1pPr>
          </a:lstStyle>
          <a:p>
            <a:pPr/>
            <a:r>
              <a:t>I coined the phrase, “Free Labor, Free Soil, Free Men.”</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8">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129"/>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3" fill="hold">
                                  <p:stCondLst>
                                    <p:cond delay="0"/>
                                  </p:stCondLst>
                                  <p:iterate type="el" backwards="0">
                                    <p:tmAbs val="0"/>
                                  </p:iterate>
                                  <p:childTnLst>
                                    <p:set>
                                      <p:cBhvr>
                                        <p:cTn id="30" fill="hold"/>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28">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12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2"/>
      <p:bldP build="whole" bldLvl="1" animBg="1" rev="0" advAuto="0" spid="130" grpId="3"/>
      <p:bldP build="p" bldLvl="5" animBg="1" rev="0" advAuto="0" spid="128"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Key Concept 5.2, I</a:t>
            </a:r>
          </a:p>
        </p:txBody>
      </p:sp>
      <p:sp>
        <p:nvSpPr>
          <p:cNvPr id="133" name="Shape 133"/>
          <p:cNvSpPr/>
          <p:nvPr>
            <p:ph type="body" idx="1"/>
          </p:nvPr>
        </p:nvSpPr>
        <p:spPr>
          <a:xfrm>
            <a:off x="152400" y="1854200"/>
            <a:ext cx="12700000" cy="7543800"/>
          </a:xfrm>
          <a:prstGeom prst="rect">
            <a:avLst/>
          </a:prstGeom>
        </p:spPr>
        <p:txBody>
          <a:bodyPr/>
          <a:lstStyle/>
          <a:p>
            <a:pPr marL="330708" indent="-330708" defTabSz="362204">
              <a:spcBef>
                <a:spcPts val="2600"/>
              </a:spcBef>
              <a:buBlip>
                <a:blip r:embed="rId2"/>
              </a:buBlip>
              <a:defRPr sz="2604"/>
            </a:pPr>
            <a:r>
              <a:t>B) Abolitionist movement:</a:t>
            </a:r>
          </a:p>
          <a:p>
            <a:pPr lvl="1" marL="661416" indent="-330708" defTabSz="362204">
              <a:spcBef>
                <a:spcPts val="2600"/>
              </a:spcBef>
              <a:buBlip>
                <a:blip r:embed="rId2"/>
              </a:buBlip>
              <a:defRPr sz="2604"/>
            </a:pPr>
            <a:r>
              <a:t>Comprised of whites and blacks, small percentage of population in the North</a:t>
            </a:r>
          </a:p>
          <a:p>
            <a:pPr marL="330708" indent="-330708" defTabSz="362204">
              <a:spcBef>
                <a:spcPts val="2600"/>
              </a:spcBef>
              <a:buBlip>
                <a:blip r:embed="rId2"/>
              </a:buBlip>
              <a:defRPr sz="2604"/>
            </a:pPr>
            <a:r>
              <a:t>Tactics used by the abolitionist movement:</a:t>
            </a:r>
          </a:p>
          <a:p>
            <a:pPr lvl="1" marL="661416" indent="-330708" defTabSz="362204">
              <a:spcBef>
                <a:spcPts val="2600"/>
              </a:spcBef>
              <a:buBlip>
                <a:blip r:embed="rId2"/>
              </a:buBlip>
              <a:defRPr sz="2604"/>
            </a:pPr>
            <a:r>
              <a:t>Moral arguments - incompatible with “natural rights” and “all men are created equal”</a:t>
            </a:r>
          </a:p>
          <a:p>
            <a:pPr lvl="1" marL="661416" indent="-330708" defTabSz="362204">
              <a:spcBef>
                <a:spcPts val="2600"/>
              </a:spcBef>
              <a:buBlip>
                <a:blip r:embed="rId2"/>
              </a:buBlip>
              <a:defRPr sz="2604"/>
            </a:pPr>
            <a:r>
              <a:t>Assisting slaves’ escapes - Underground RR</a:t>
            </a:r>
          </a:p>
          <a:p>
            <a:pPr lvl="1" marL="661416" indent="-330708" defTabSz="362204">
              <a:spcBef>
                <a:spcPts val="2600"/>
              </a:spcBef>
              <a:buBlip>
                <a:blip r:embed="rId2"/>
              </a:buBlip>
              <a:defRPr sz="2604"/>
            </a:pPr>
            <a:r>
              <a:t>Willingness to use violence - John Brown @ Harpers Ferry</a:t>
            </a:r>
          </a:p>
          <a:p>
            <a:pPr marL="330708" indent="-330708" defTabSz="362204">
              <a:spcBef>
                <a:spcPts val="2600"/>
              </a:spcBef>
              <a:buBlip>
                <a:blip r:embed="rId2"/>
              </a:buBlip>
              <a:defRPr sz="2604"/>
            </a:pPr>
            <a:r>
              <a:t>C) Arguments used to defend slavery:</a:t>
            </a:r>
          </a:p>
          <a:p>
            <a:pPr lvl="1" marL="661416" indent="-330708" defTabSz="362204">
              <a:spcBef>
                <a:spcPts val="2600"/>
              </a:spcBef>
              <a:buBlip>
                <a:blip r:embed="rId2"/>
              </a:buBlip>
              <a:defRPr sz="2604"/>
            </a:pPr>
            <a:r>
              <a:t>Racial doctrines - African Americans, like Native Americans before, were seen as “savages”</a:t>
            </a:r>
          </a:p>
          <a:p>
            <a:pPr lvl="1" marL="661416" indent="-330708" defTabSz="362204">
              <a:spcBef>
                <a:spcPts val="2600"/>
              </a:spcBef>
              <a:buBlip>
                <a:blip r:embed="rId2"/>
              </a:buBlip>
              <a:defRPr sz="2604"/>
            </a:pPr>
            <a:r>
              <a:t>Slavery was a “Positive Good”</a:t>
            </a:r>
          </a:p>
          <a:p>
            <a:pPr lvl="1" marL="661416" indent="-330708" defTabSz="362204">
              <a:spcBef>
                <a:spcPts val="2600"/>
              </a:spcBef>
              <a:buBlip>
                <a:blip r:embed="rId2"/>
              </a:buBlip>
              <a:defRPr sz="2604"/>
            </a:pPr>
            <a:r>
              <a:t>Constitution - believed slavery protected states’ rights and slavery (slaves were deemed as property in </a:t>
            </a:r>
            <a:r>
              <a:rPr i="1"/>
              <a:t>Dred Scott</a:t>
            </a:r>
            <a:r>
              <a:t>, property can’t be taken away)</a:t>
            </a:r>
          </a:p>
        </p:txBody>
      </p:sp>
      <p:pic>
        <p:nvPicPr>
          <p:cNvPr id="134" name="pasted-image.tiff"/>
          <p:cNvPicPr>
            <a:picLocks noChangeAspect="1"/>
          </p:cNvPicPr>
          <p:nvPr/>
        </p:nvPicPr>
        <p:blipFill>
          <a:blip r:embed="rId3">
            <a:extLst/>
          </a:blip>
          <a:stretch>
            <a:fillRect/>
          </a:stretch>
        </p:blipFill>
        <p:spPr>
          <a:xfrm>
            <a:off x="1261533" y="1413933"/>
            <a:ext cx="10160001" cy="5892801"/>
          </a:xfrm>
          <a:prstGeom prst="rect">
            <a:avLst/>
          </a:prstGeom>
          <a:ln w="12700">
            <a:miter lim="400000"/>
          </a:ln>
        </p:spPr>
      </p:pic>
      <p:pic>
        <p:nvPicPr>
          <p:cNvPr id="135" name="pasted-image.png"/>
          <p:cNvPicPr>
            <a:picLocks noChangeAspect="1"/>
          </p:cNvPicPr>
          <p:nvPr/>
        </p:nvPicPr>
        <p:blipFill>
          <a:blip r:embed="rId4">
            <a:extLst/>
          </a:blip>
          <a:stretch>
            <a:fillRect/>
          </a:stretch>
        </p:blipFill>
        <p:spPr>
          <a:xfrm>
            <a:off x="2565399" y="25399"/>
            <a:ext cx="7874001" cy="5334001"/>
          </a:xfrm>
          <a:prstGeom prst="rect">
            <a:avLst/>
          </a:prstGeom>
          <a:ln w="12700">
            <a:miter lim="400000"/>
          </a:ln>
        </p:spPr>
      </p:pic>
      <p:pic>
        <p:nvPicPr>
          <p:cNvPr id="136" name="pasted-image.png"/>
          <p:cNvPicPr>
            <a:picLocks noChangeAspect="1"/>
          </p:cNvPicPr>
          <p:nvPr/>
        </p:nvPicPr>
        <p:blipFill>
          <a:blip r:embed="rId5">
            <a:extLst/>
          </a:blip>
          <a:stretch>
            <a:fillRect/>
          </a:stretch>
        </p:blipFill>
        <p:spPr>
          <a:xfrm>
            <a:off x="5435599" y="2214955"/>
            <a:ext cx="4242917" cy="6152229"/>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1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xit" nodeType="clickEffect" presetSubtype="0" presetID="1" grpId="3" fill="hold">
                                  <p:stCondLst>
                                    <p:cond delay="0"/>
                                  </p:stCondLst>
                                  <p:iterate type="el" backwards="0">
                                    <p:tmAbs val="0"/>
                                  </p:iterate>
                                  <p:childTnLst>
                                    <p:set>
                                      <p:cBhvr>
                                        <p:cTn id="32" fill="hold">
                                          <p:stCondLst>
                                            <p:cond delay="0"/>
                                          </p:stCondLst>
                                        </p:cTn>
                                        <p:tgtEl>
                                          <p:spTgt spid="1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33">
                                            <p:txEl>
                                              <p:pRg st="5" end="5"/>
                                            </p:txEl>
                                          </p:spTgt>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4" fill="hold">
                                  <p:stCondLst>
                                    <p:cond delay="0"/>
                                  </p:stCondLst>
                                  <p:iterate type="el" backwards="0">
                                    <p:tmAbs val="0"/>
                                  </p:iterate>
                                  <p:childTnLst>
                                    <p:set>
                                      <p:cBhvr>
                                        <p:cTn id="39" fill="hold"/>
                                        <p:tgtEl>
                                          <p:spTgt spid="13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33">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33">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133">
                                            <p:txEl>
                                              <p:pRg st="8" end="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 fill="hold">
                                  <p:stCondLst>
                                    <p:cond delay="0"/>
                                  </p:stCondLst>
                                  <p:iterate type="el" backwards="0">
                                    <p:tmAbs val="0"/>
                                  </p:iterate>
                                  <p:childTnLst>
                                    <p:set>
                                      <p:cBhvr>
                                        <p:cTn id="55" fill="hold"/>
                                        <p:tgtEl>
                                          <p:spTgt spid="133">
                                            <p:txEl>
                                              <p:pRg st="9" end="9"/>
                                            </p:txEl>
                                          </p:spTgt>
                                        </p:tgtEl>
                                        <p:attrNameLst>
                                          <p:attrName>style.visibility</p:attrName>
                                        </p:attrNameLst>
                                      </p:cBhvr>
                                      <p:to>
                                        <p:strVal val="visible"/>
                                      </p:to>
                                    </p:set>
                                  </p:childTnLst>
                                </p:cTn>
                              </p:par>
                            </p:childTnLst>
                          </p:cTn>
                        </p:par>
                        <p:par>
                          <p:cTn id="56" fill="hold">
                            <p:stCondLst>
                              <p:cond delay="0"/>
                            </p:stCondLst>
                            <p:childTnLst>
                              <p:par>
                                <p:cTn id="57" presetClass="entr" nodeType="afterEffect" presetSubtype="0" presetID="1" grpId="5" fill="hold">
                                  <p:stCondLst>
                                    <p:cond delay="0"/>
                                  </p:stCondLst>
                                  <p:iterate type="el" backwards="0">
                                    <p:tmAbs val="0"/>
                                  </p:iterate>
                                  <p:childTnLst>
                                    <p:set>
                                      <p:cBhvr>
                                        <p:cTn id="58" fill="hold"/>
                                        <p:tgtEl>
                                          <p:spTgt spid="1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xit" nodeType="clickEffect" presetSubtype="0" presetID="1" grpId="6" fill="hold">
                                  <p:stCondLst>
                                    <p:cond delay="0"/>
                                  </p:stCondLst>
                                  <p:iterate type="el" backwards="0">
                                    <p:tmAbs val="0"/>
                                  </p:iterate>
                                  <p:childTnLst>
                                    <p:set>
                                      <p:cBhvr>
                                        <p:cTn id="62" fill="hold">
                                          <p:stCondLst>
                                            <p:cond delay="0"/>
                                          </p:stCondLst>
                                        </p:cTn>
                                        <p:tgtEl>
                                          <p:spTgt spid="135"/>
                                        </p:tgtEl>
                                        <p:attrNameLst>
                                          <p:attrName>style.visibility</p:attrName>
                                        </p:attrNameLst>
                                      </p:cBhvr>
                                      <p:to>
                                        <p:strVal val="hidden"/>
                                      </p:to>
                                    </p:set>
                                  </p:childTnLst>
                                </p:cTn>
                              </p:par>
                            </p:childTnLst>
                          </p:cTn>
                        </p:par>
                        <p:par>
                          <p:cTn id="63" fill="hold">
                            <p:stCondLst>
                              <p:cond delay="0"/>
                            </p:stCondLst>
                            <p:childTnLst>
                              <p:par>
                                <p:cTn id="64" presetClass="exit" nodeType="afterEffect" presetSubtype="0" presetID="1" grpId="7" fill="hold">
                                  <p:stCondLst>
                                    <p:cond delay="0"/>
                                  </p:stCondLst>
                                  <p:iterate type="el" backwards="0">
                                    <p:tmAbs val="0"/>
                                  </p:iterate>
                                  <p:childTnLst>
                                    <p:set>
                                      <p:cBhvr>
                                        <p:cTn id="65" fill="hold">
                                          <p:stCondLst>
                                            <p:cond delay="0"/>
                                          </p:stCondLst>
                                        </p:cTn>
                                        <p:tgtEl>
                                          <p:spTgt spid="1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4"/>
      <p:bldP build="whole" bldLvl="1" animBg="1" rev="0" advAuto="0" spid="136" grpId="5"/>
      <p:bldP build="whole" bldLvl="1" animBg="1" rev="0" advAuto="0" spid="135" grpId="6"/>
      <p:bldP build="p" bldLvl="5" animBg="1" rev="0" advAuto="0" spid="133" grpId="1"/>
      <p:bldP build="whole" bldLvl="1" animBg="1" rev="0" advAuto="0" spid="136" grpId="7"/>
      <p:bldP build="whole" bldLvl="1" animBg="1" rev="0" advAuto="0" spid="134" grpId="2"/>
      <p:bldP build="whole" bldLvl="1" animBg="1" rev="0" advAuto="0" spid="134"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r>
              <a:t>Key Concept 5.2, II</a:t>
            </a:r>
          </a:p>
        </p:txBody>
      </p:sp>
      <p:sp>
        <p:nvSpPr>
          <p:cNvPr id="139" name="Shape 139"/>
          <p:cNvSpPr/>
          <p:nvPr>
            <p:ph type="body" idx="1"/>
          </p:nvPr>
        </p:nvSpPr>
        <p:spPr>
          <a:xfrm>
            <a:off x="152400" y="1854200"/>
            <a:ext cx="12700000" cy="7543800"/>
          </a:xfrm>
          <a:prstGeom prst="rect">
            <a:avLst/>
          </a:prstGeom>
        </p:spPr>
        <p:txBody>
          <a:bodyPr/>
          <a:lstStyle/>
          <a:p>
            <a:pPr>
              <a:buBlip>
                <a:blip r:embed="rId2"/>
              </a:buBlip>
            </a:pPr>
            <a:r>
              <a:t>“Debates over slavery came to dominate political discussions in the 1850s, culminating in the bitter election of 1860 and the secession of Southern states.”</a:t>
            </a:r>
          </a:p>
          <a:p>
            <a:pPr>
              <a:buBlip>
                <a:blip r:embed="rId2"/>
              </a:buBlip>
            </a:pPr>
            <a:r>
              <a:t>A) Mexican Cession -&gt; debates over slavery</a:t>
            </a:r>
          </a:p>
          <a:p>
            <a:pPr lvl="1">
              <a:buBlip>
                <a:blip r:embed="rId2"/>
              </a:buBlip>
            </a:pPr>
            <a:r>
              <a:t>Wilmot Proviso - sought to ban slavery in the Mexican Cession</a:t>
            </a:r>
          </a:p>
          <a:p>
            <a:pPr lvl="2">
              <a:buBlip>
                <a:blip r:embed="rId2"/>
              </a:buBlip>
            </a:pPr>
            <a:r>
              <a:t>Passed the House, NOT the Senate</a:t>
            </a:r>
          </a:p>
        </p:txBody>
      </p:sp>
      <p:grpSp>
        <p:nvGrpSpPr>
          <p:cNvPr id="142" name="Group 142"/>
          <p:cNvGrpSpPr/>
          <p:nvPr/>
        </p:nvGrpSpPr>
        <p:grpSpPr>
          <a:xfrm>
            <a:off x="2432050" y="285750"/>
            <a:ext cx="9151167" cy="5755712"/>
            <a:chOff x="0" y="0"/>
            <a:chExt cx="9151166" cy="5755711"/>
          </a:xfrm>
        </p:grpSpPr>
        <p:pic>
          <p:nvPicPr>
            <p:cNvPr id="140" name="pasted-image.png"/>
            <p:cNvPicPr>
              <a:picLocks noChangeAspect="1"/>
            </p:cNvPicPr>
            <p:nvPr/>
          </p:nvPicPr>
          <p:blipFill>
            <a:blip r:embed="rId3">
              <a:extLst/>
            </a:blip>
            <a:stretch>
              <a:fillRect/>
            </a:stretch>
          </p:blipFill>
          <p:spPr>
            <a:xfrm>
              <a:off x="5778500" y="987988"/>
              <a:ext cx="3372667" cy="4767724"/>
            </a:xfrm>
            <a:prstGeom prst="rect">
              <a:avLst/>
            </a:prstGeom>
            <a:ln w="12700" cap="flat">
              <a:noFill/>
              <a:miter lim="400000"/>
            </a:ln>
            <a:effectLst/>
          </p:spPr>
        </p:pic>
        <p:sp>
          <p:nvSpPr>
            <p:cNvPr id="141" name="Shape 141"/>
            <p:cNvSpPr/>
            <p:nvPr/>
          </p:nvSpPr>
          <p:spPr>
            <a:xfrm>
              <a:off x="0" y="0"/>
              <a:ext cx="4800600" cy="2717800"/>
            </a:xfrm>
            <a:prstGeom prst="wedgeEllipseCallout">
              <a:avLst>
                <a:gd name="adj1" fmla="val 100923"/>
                <a:gd name="adj2" fmla="val 62252"/>
              </a:avLst>
            </a:prstGeom>
            <a:blipFill rotWithShape="1">
              <a:blip r:embed="rId4"/>
              <a:srcRect l="0" t="0" r="0" b="0"/>
              <a:tile tx="0" ty="0" sx="100000" sy="100000" flip="none" algn="tl"/>
            </a:blip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marR="457200" defTabSz="457200">
                <a:defRPr sz="1500">
                  <a:solidFill>
                    <a:srgbClr val="000000"/>
                  </a:solidFill>
                  <a:latin typeface="Cambria"/>
                  <a:ea typeface="Cambria"/>
                  <a:cs typeface="Cambria"/>
                  <a:sym typeface="Cambria"/>
                </a:defRPr>
              </a:lvl1pPr>
            </a:lstStyle>
            <a:p>
              <a:pPr/>
              <a:r>
                <a:t>“Provided, That, as an express and fundamental condition to the acquisition of any territory from the Republic of Mexico by the United States, by virtue of any treaty which may be negotiated between them, and to the use by the Executive of the moneys herein appropriated, neither slavery nor involuntary servitude shall ever exist in any part of said territory, except for crime, whereof the party shall first be duly convicted.”</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r>
              <a:t>Key Concept 5.2, II</a:t>
            </a:r>
          </a:p>
        </p:txBody>
      </p:sp>
      <p:sp>
        <p:nvSpPr>
          <p:cNvPr id="145" name="Shape 145"/>
          <p:cNvSpPr/>
          <p:nvPr>
            <p:ph type="body" idx="1"/>
          </p:nvPr>
        </p:nvSpPr>
        <p:spPr>
          <a:xfrm>
            <a:off x="152400" y="1854200"/>
            <a:ext cx="12700000" cy="7543800"/>
          </a:xfrm>
          <a:prstGeom prst="rect">
            <a:avLst/>
          </a:prstGeom>
        </p:spPr>
        <p:txBody>
          <a:bodyPr/>
          <a:lstStyle/>
          <a:p>
            <a:pPr marL="458723" indent="-458723" defTabSz="502412">
              <a:spcBef>
                <a:spcPts val="3600"/>
              </a:spcBef>
              <a:buBlip>
                <a:blip r:embed="rId2"/>
              </a:buBlip>
              <a:defRPr sz="3612"/>
            </a:pPr>
            <a:r>
              <a:t>B) Attempts to resolve slavery issue in the territories</a:t>
            </a:r>
          </a:p>
          <a:p>
            <a:pPr marL="458723" indent="-458723" defTabSz="502412">
              <a:spcBef>
                <a:spcPts val="3600"/>
              </a:spcBef>
              <a:buBlip>
                <a:blip r:embed="rId2"/>
              </a:buBlip>
              <a:defRPr sz="3612"/>
            </a:pPr>
            <a:r>
              <a:t>Courts:</a:t>
            </a:r>
          </a:p>
          <a:p>
            <a:pPr lvl="1" marL="917447" indent="-458723" defTabSz="502412">
              <a:spcBef>
                <a:spcPts val="3600"/>
              </a:spcBef>
              <a:buBlip>
                <a:blip r:embed="rId2"/>
              </a:buBlip>
              <a:defRPr sz="3612"/>
            </a:pPr>
            <a:r>
              <a:t>Dred Scott v. Sanford:</a:t>
            </a:r>
          </a:p>
          <a:p>
            <a:pPr lvl="2" marL="1376172" indent="-458723" defTabSz="502412">
              <a:spcBef>
                <a:spcPts val="3600"/>
              </a:spcBef>
              <a:buBlip>
                <a:blip r:embed="rId2"/>
              </a:buBlip>
              <a:defRPr sz="3612"/>
            </a:pPr>
            <a:r>
              <a:t>African Americans (free and slave) were deemed not citizens and could not sue</a:t>
            </a:r>
          </a:p>
          <a:p>
            <a:pPr lvl="2" marL="1376172" indent="-458723" defTabSz="502412">
              <a:spcBef>
                <a:spcPts val="3600"/>
              </a:spcBef>
              <a:buBlip>
                <a:blip r:embed="rId2"/>
              </a:buBlip>
              <a:defRPr sz="3612"/>
            </a:pPr>
            <a:r>
              <a:t>Slaves were considered property, could not be taken away (5th amendment)</a:t>
            </a:r>
          </a:p>
          <a:p>
            <a:pPr lvl="2" marL="1376172" indent="-458723" defTabSz="502412">
              <a:spcBef>
                <a:spcPts val="3600"/>
              </a:spcBef>
              <a:buBlip>
                <a:blip r:embed="rId2"/>
              </a:buBlip>
              <a:defRPr sz="3612"/>
            </a:pPr>
            <a:r>
              <a:t>Congress could NOT regulate slavery in territories</a:t>
            </a:r>
          </a:p>
          <a:p>
            <a:pPr lvl="3" marL="1834895" indent="-458723" defTabSz="502412">
              <a:spcBef>
                <a:spcPts val="3600"/>
              </a:spcBef>
              <a:buBlip>
                <a:blip r:embed="rId2"/>
              </a:buBlip>
              <a:defRPr sz="3612"/>
            </a:pPr>
            <a:r>
              <a:t>Helped split the Democratic party along sectional lines</a:t>
            </a:r>
          </a:p>
        </p:txBody>
      </p:sp>
      <p:pic>
        <p:nvPicPr>
          <p:cNvPr id="146" name="pasted-image.png"/>
          <p:cNvPicPr>
            <a:picLocks noChangeAspect="1"/>
          </p:cNvPicPr>
          <p:nvPr/>
        </p:nvPicPr>
        <p:blipFill>
          <a:blip r:embed="rId3">
            <a:extLst/>
          </a:blip>
          <a:stretch>
            <a:fillRect/>
          </a:stretch>
        </p:blipFill>
        <p:spPr>
          <a:xfrm>
            <a:off x="8822368" y="-26154"/>
            <a:ext cx="3691366" cy="474843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5">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4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4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4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4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45">
                                            <p:txEl>
                                              <p:pRg st="6" end="6"/>
                                            </p:txEl>
                                          </p:spTgt>
                                        </p:tgtEl>
                                        <p:attrNameLst>
                                          <p:attrName>style.visibility</p:attrName>
                                        </p:attrNameLst>
                                      </p:cBhvr>
                                      <p:to>
                                        <p:strVal val="visible"/>
                                      </p:to>
                                    </p:set>
                                  </p:childTnLst>
                                </p:cTn>
                              </p:par>
                            </p:childTnLst>
                          </p:cTn>
                        </p:par>
                        <p:par>
                          <p:cTn id="36" fill="hold">
                            <p:stCondLst>
                              <p:cond delay="0"/>
                            </p:stCondLst>
                            <p:childTnLst>
                              <p:par>
                                <p:cTn id="37" presetClass="exit" nodeType="afterEffect" presetSubtype="0" presetID="1" grpId="3" fill="hold">
                                  <p:stCondLst>
                                    <p:cond delay="0"/>
                                  </p:stCondLst>
                                  <p:iterate type="el" backwards="0">
                                    <p:tmAbs val="0"/>
                                  </p:iterate>
                                  <p:childTnLst>
                                    <p:set>
                                      <p:cBhvr>
                                        <p:cTn id="38"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5" grpId="1"/>
      <p:bldP build="whole" bldLvl="1" animBg="1" rev="0" advAuto="0" spid="146" grpId="2"/>
      <p:bldP build="whole" bldLvl="1" animBg="1" rev="0" advAuto="0" spid="146" grpId="3"/>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prstGeom prst="rect">
            <a:avLst/>
          </a:prstGeom>
        </p:spPr>
        <p:txBody>
          <a:bodyPr/>
          <a:lstStyle/>
          <a:p>
            <a:pPr/>
            <a:r>
              <a:t>Key Concept 5.2, II</a:t>
            </a:r>
          </a:p>
        </p:txBody>
      </p:sp>
      <p:sp>
        <p:nvSpPr>
          <p:cNvPr id="149" name="Shape 149"/>
          <p:cNvSpPr/>
          <p:nvPr>
            <p:ph type="body" idx="1"/>
          </p:nvPr>
        </p:nvSpPr>
        <p:spPr>
          <a:xfrm>
            <a:off x="152400" y="1854200"/>
            <a:ext cx="12700000" cy="7543800"/>
          </a:xfrm>
          <a:prstGeom prst="rect">
            <a:avLst/>
          </a:prstGeom>
        </p:spPr>
        <p:txBody>
          <a:bodyPr/>
          <a:lstStyle/>
          <a:p>
            <a:pPr marL="282701" indent="-282701" defTabSz="309625">
              <a:spcBef>
                <a:spcPts val="2200"/>
              </a:spcBef>
              <a:buBlip>
                <a:blip r:embed="rId2"/>
              </a:buBlip>
              <a:defRPr sz="2225"/>
            </a:pPr>
            <a:r>
              <a:t>B) Attempts to resolve slavery issue in the territories</a:t>
            </a:r>
          </a:p>
          <a:p>
            <a:pPr marL="282701" indent="-282701" defTabSz="309625">
              <a:spcBef>
                <a:spcPts val="2200"/>
              </a:spcBef>
              <a:buBlip>
                <a:blip r:embed="rId2"/>
              </a:buBlip>
              <a:defRPr sz="2225"/>
            </a:pPr>
            <a:r>
              <a:t>National Leaders:</a:t>
            </a:r>
          </a:p>
          <a:p>
            <a:pPr lvl="1" marL="565403" indent="-282701" defTabSz="309625">
              <a:spcBef>
                <a:spcPts val="2200"/>
              </a:spcBef>
              <a:buBlip>
                <a:blip r:embed="rId2"/>
              </a:buBlip>
              <a:defRPr sz="2225"/>
            </a:pPr>
            <a:r>
              <a:t>Compromise of 1850 (Douglass and Clay)</a:t>
            </a:r>
          </a:p>
          <a:p>
            <a:pPr lvl="2" marL="848105" indent="-282701" defTabSz="309625">
              <a:spcBef>
                <a:spcPts val="2200"/>
              </a:spcBef>
              <a:buBlip>
                <a:blip r:embed="rId2"/>
              </a:buBlip>
              <a:defRPr sz="2225"/>
            </a:pPr>
            <a:r>
              <a:t>Major Parts:</a:t>
            </a:r>
          </a:p>
          <a:p>
            <a:pPr lvl="3" marL="1130807" indent="-282701" defTabSz="309625">
              <a:spcBef>
                <a:spcPts val="2200"/>
              </a:spcBef>
              <a:buBlip>
                <a:blip r:embed="rId2"/>
              </a:buBlip>
              <a:defRPr sz="2225"/>
            </a:pPr>
            <a:r>
              <a:t>CA was added as a free state - (tips balance in favor of free states)</a:t>
            </a:r>
          </a:p>
          <a:p>
            <a:pPr lvl="3" marL="1130807" indent="-282701" defTabSz="309625">
              <a:spcBef>
                <a:spcPts val="2200"/>
              </a:spcBef>
              <a:buBlip>
                <a:blip r:embed="rId2"/>
              </a:buBlip>
              <a:defRPr sz="2225"/>
            </a:pPr>
            <a:r>
              <a:t>Slave trade was abolished in D.C. </a:t>
            </a:r>
          </a:p>
          <a:p>
            <a:pPr lvl="3" marL="1130807" indent="-282701" defTabSz="309625">
              <a:spcBef>
                <a:spcPts val="2200"/>
              </a:spcBef>
              <a:buBlip>
                <a:blip r:embed="rId2"/>
              </a:buBlip>
              <a:defRPr sz="2225"/>
            </a:pPr>
            <a:r>
              <a:t>Popular Sovereignty in Mexican Cession</a:t>
            </a:r>
          </a:p>
          <a:p>
            <a:pPr lvl="3" marL="1130807" indent="-282701" defTabSz="309625">
              <a:spcBef>
                <a:spcPts val="2200"/>
              </a:spcBef>
              <a:buBlip>
                <a:blip r:embed="rId2"/>
              </a:buBlip>
              <a:defRPr sz="2225"/>
            </a:pPr>
            <a:r>
              <a:t>More strict fugitive slave law -&gt; personal liberty laws in the North</a:t>
            </a:r>
          </a:p>
          <a:p>
            <a:pPr lvl="1" marL="565403" indent="-282701" defTabSz="309625">
              <a:spcBef>
                <a:spcPts val="2200"/>
              </a:spcBef>
              <a:buBlip>
                <a:blip r:embed="rId2"/>
              </a:buBlip>
              <a:defRPr sz="2225"/>
            </a:pPr>
            <a:r>
              <a:t>Kansas-Nebraska Act (Douglass)</a:t>
            </a:r>
          </a:p>
          <a:p>
            <a:pPr lvl="2" marL="848105" indent="-282701" defTabSz="309625">
              <a:spcBef>
                <a:spcPts val="2200"/>
              </a:spcBef>
              <a:buBlip>
                <a:blip r:embed="rId2"/>
              </a:buBlip>
              <a:defRPr sz="2225"/>
            </a:pPr>
            <a:r>
              <a:t>Allowed for popular sovereignty in KS and NB - expectation was KS would be slave, NB would be free</a:t>
            </a:r>
          </a:p>
          <a:p>
            <a:pPr lvl="2" marL="848105" indent="-282701" defTabSz="309625">
              <a:spcBef>
                <a:spcPts val="2200"/>
              </a:spcBef>
              <a:buBlip>
                <a:blip r:embed="rId2"/>
              </a:buBlip>
              <a:defRPr sz="2225"/>
            </a:pPr>
            <a:r>
              <a:t>Overturned the MO Compromise</a:t>
            </a:r>
          </a:p>
          <a:p>
            <a:pPr lvl="2" marL="848105" indent="-282701" defTabSz="309625">
              <a:spcBef>
                <a:spcPts val="2200"/>
              </a:spcBef>
              <a:buBlip>
                <a:blip r:embed="rId2"/>
              </a:buBlip>
              <a:defRPr sz="2225"/>
            </a:pPr>
            <a:r>
              <a:t>Helped lead to the creation of the Republican Party</a:t>
            </a:r>
          </a:p>
        </p:txBody>
      </p:sp>
      <p:pic>
        <p:nvPicPr>
          <p:cNvPr id="150" name="pasted-image.tiff"/>
          <p:cNvPicPr>
            <a:picLocks noChangeAspect="1"/>
          </p:cNvPicPr>
          <p:nvPr/>
        </p:nvPicPr>
        <p:blipFill>
          <a:blip r:embed="rId3">
            <a:extLst/>
          </a:blip>
          <a:stretch>
            <a:fillRect/>
          </a:stretch>
        </p:blipFill>
        <p:spPr>
          <a:xfrm>
            <a:off x="7357533" y="-10317"/>
            <a:ext cx="5412005" cy="434313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9">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49">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49">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49">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4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49">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49">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49">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149">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 fill="hold">
                                  <p:stCondLst>
                                    <p:cond delay="0"/>
                                  </p:stCondLst>
                                  <p:iterate type="el" backwards="0">
                                    <p:tmAbs val="0"/>
                                  </p:iterate>
                                  <p:childTnLst>
                                    <p:set>
                                      <p:cBhvr>
                                        <p:cTn id="55" fill="hold"/>
                                        <p:tgtEl>
                                          <p:spTgt spid="149">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P build="whole" bldLvl="1" animBg="1" rev="0" advAuto="0" spid="150"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r>
              <a:t>Key Concept 5.2, II</a:t>
            </a:r>
          </a:p>
        </p:txBody>
      </p:sp>
      <p:sp>
        <p:nvSpPr>
          <p:cNvPr id="153" name="Shape 153"/>
          <p:cNvSpPr/>
          <p:nvPr>
            <p:ph type="body" idx="1"/>
          </p:nvPr>
        </p:nvSpPr>
        <p:spPr>
          <a:xfrm>
            <a:off x="152400" y="1854200"/>
            <a:ext cx="12700000" cy="7543800"/>
          </a:xfrm>
          <a:prstGeom prst="rect">
            <a:avLst/>
          </a:prstGeom>
        </p:spPr>
        <p:txBody>
          <a:bodyPr/>
          <a:lstStyle/>
          <a:p>
            <a:pPr marL="485394" indent="-485394" defTabSz="531622">
              <a:spcBef>
                <a:spcPts val="3800"/>
              </a:spcBef>
              <a:buBlip>
                <a:blip r:embed="rId2"/>
              </a:buBlip>
              <a:defRPr sz="3822"/>
            </a:pPr>
            <a:r>
              <a:t>C) End of the Second Party System:</a:t>
            </a:r>
          </a:p>
          <a:p>
            <a:pPr lvl="1" marL="970788" indent="-485394" defTabSz="531622">
              <a:spcBef>
                <a:spcPts val="3800"/>
              </a:spcBef>
              <a:buBlip>
                <a:blip r:embed="rId2"/>
              </a:buBlip>
              <a:defRPr sz="3822"/>
            </a:pPr>
            <a:r>
              <a:t>Declined due to issues over slavery and anti-immigration sentiments</a:t>
            </a:r>
          </a:p>
          <a:p>
            <a:pPr lvl="1" marL="970788" indent="-485394" defTabSz="531622">
              <a:spcBef>
                <a:spcPts val="3800"/>
              </a:spcBef>
              <a:buBlip>
                <a:blip r:embed="rId2"/>
              </a:buBlip>
              <a:defRPr sz="3822"/>
            </a:pPr>
            <a:r>
              <a:t>Led to the emergence of sectional parties (see election of 1860)</a:t>
            </a:r>
          </a:p>
          <a:p>
            <a:pPr lvl="1" marL="970788" indent="-485394" defTabSz="531622">
              <a:spcBef>
                <a:spcPts val="3800"/>
              </a:spcBef>
              <a:buBlip>
                <a:blip r:embed="rId2"/>
              </a:buBlip>
              <a:defRPr sz="3822"/>
            </a:pPr>
            <a:r>
              <a:t>Republican Party emerged in the North </a:t>
            </a:r>
          </a:p>
          <a:p>
            <a:pPr lvl="2" marL="1456182" indent="-485394" defTabSz="531622">
              <a:spcBef>
                <a:spcPts val="3800"/>
              </a:spcBef>
              <a:buBlip>
                <a:blip r:embed="rId2"/>
              </a:buBlip>
              <a:defRPr sz="3822"/>
            </a:pPr>
            <a:r>
              <a:t>Made up of Free-Soilers and former Whigs</a:t>
            </a:r>
          </a:p>
          <a:p>
            <a:pPr lvl="2" marL="1456182" indent="-485394" defTabSz="531622">
              <a:spcBef>
                <a:spcPts val="3800"/>
              </a:spcBef>
              <a:buBlip>
                <a:blip r:embed="rId2"/>
              </a:buBlip>
              <a:defRPr sz="3822"/>
            </a:pPr>
            <a:r>
              <a:t>Lincoln’s platform in 1860 was the NONEXTENSION of slavery</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5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3"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Key Concept 5.2, II</a:t>
            </a:r>
          </a:p>
        </p:txBody>
      </p:sp>
      <p:sp>
        <p:nvSpPr>
          <p:cNvPr id="156" name="Shape 156"/>
          <p:cNvSpPr/>
          <p:nvPr>
            <p:ph type="body" idx="1"/>
          </p:nvPr>
        </p:nvSpPr>
        <p:spPr>
          <a:xfrm>
            <a:off x="152400" y="1854200"/>
            <a:ext cx="12700000" cy="7543800"/>
          </a:xfrm>
          <a:prstGeom prst="rect">
            <a:avLst/>
          </a:prstGeom>
        </p:spPr>
        <p:txBody>
          <a:bodyPr/>
          <a:lstStyle/>
          <a:p>
            <a:pPr>
              <a:buBlip>
                <a:blip r:embed="rId2"/>
              </a:buBlip>
            </a:pPr>
            <a:r>
              <a:t>D) Election of 1860 - Lincoln wins on a free-soil platform, without a SINGLE Southern electoral vote from the South</a:t>
            </a:r>
          </a:p>
          <a:p>
            <a:pPr lvl="1">
              <a:buBlip>
                <a:blip r:embed="rId2"/>
              </a:buBlip>
            </a:pPr>
            <a:r>
              <a:t>He did NOT want to end slavery, but keep it from spreading</a:t>
            </a:r>
          </a:p>
          <a:p>
            <a:pPr lvl="1">
              <a:buBlip>
                <a:blip r:embed="rId2"/>
              </a:buBlip>
            </a:pPr>
            <a:r>
              <a:t>Immediate cause of the Civil War</a:t>
            </a:r>
          </a:p>
          <a:p>
            <a:pPr lvl="2">
              <a:buBlip>
                <a:blip r:embed="rId2"/>
              </a:buBlip>
            </a:pPr>
            <a:r>
              <a:t>South Carolina secedes on December 20, 1860, many states follow shortly after</a:t>
            </a:r>
          </a:p>
        </p:txBody>
      </p:sp>
      <p:pic>
        <p:nvPicPr>
          <p:cNvPr id="157" name="pasted-image.tiff"/>
          <p:cNvPicPr>
            <a:picLocks noChangeAspect="1"/>
          </p:cNvPicPr>
          <p:nvPr/>
        </p:nvPicPr>
        <p:blipFill>
          <a:blip r:embed="rId3">
            <a:extLst/>
          </a:blip>
          <a:stretch>
            <a:fillRect/>
          </a:stretch>
        </p:blipFill>
        <p:spPr>
          <a:xfrm>
            <a:off x="1206500" y="2038350"/>
            <a:ext cx="10829875" cy="6281328"/>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0" presetID="1" grpId="3" fill="hold">
                                  <p:stCondLst>
                                    <p:cond delay="0"/>
                                  </p:stCondLst>
                                  <p:iterate type="el" backwards="0">
                                    <p:tmAbs val="0"/>
                                  </p:iterate>
                                  <p:childTnLst>
                                    <p:set>
                                      <p:cBhvr>
                                        <p:cTn id="16" fill="hold">
                                          <p:stCondLst>
                                            <p:cond delay="0"/>
                                          </p:stCondLst>
                                        </p:cTn>
                                        <p:tgtEl>
                                          <p:spTgt spid="15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5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P build="whole" bldLvl="1" animBg="1" rev="0" advAuto="0" spid="157" grpId="3"/>
      <p:bldP build="whole" bldLvl="1" animBg="1" rev="0" advAuto="0" spid="157"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