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Shape 117"/>
          <p:cNvSpPr/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hape 118"/>
          <p:cNvSpPr/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hape 119"/>
          <p:cNvSpPr/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Shape 120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Shape 131"/>
          <p:cNvSpPr/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Shape 142"/>
          <p:cNvSpPr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Shape 26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Shape 27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Shape 29"/>
          <p:cNvSpPr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Shape 30"/>
          <p:cNvSpPr/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Shape 45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Shape 46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Shape 47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Shape 48"/>
          <p:cNvSpPr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Shape 49"/>
          <p:cNvSpPr/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Shape 50"/>
          <p:cNvSpPr/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tif"/><Relationship Id="rId5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ctrTitle"/>
          </p:nvPr>
        </p:nvSpPr>
        <p:spPr>
          <a:xfrm>
            <a:off x="1422400" y="1028700"/>
            <a:ext cx="10541000" cy="2628900"/>
          </a:xfrm>
          <a:prstGeom prst="rect">
            <a:avLst/>
          </a:prstGeom>
        </p:spPr>
        <p:txBody>
          <a:bodyPr/>
          <a:lstStyle>
            <a:lvl1pPr algn="ctr" defTabSz="560831">
              <a:defRPr sz="6911"/>
            </a:lvl1pPr>
          </a:lstStyle>
          <a:p>
            <a:pPr/>
            <a:r>
              <a:t>APUSH Review: Key Concept 6.1, revised edition</a:t>
            </a:r>
          </a:p>
        </p:txBody>
      </p:sp>
      <p:sp>
        <p:nvSpPr>
          <p:cNvPr id="168" name="Shape 168"/>
          <p:cNvSpPr/>
          <p:nvPr>
            <p:ph type="subTitle" sz="quarter" idx="1"/>
          </p:nvPr>
        </p:nvSpPr>
        <p:spPr>
          <a:xfrm>
            <a:off x="1422400" y="3898900"/>
            <a:ext cx="10541000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EVERYTHING YOU NEED TO KNOW ABOUT KEY CONCEPT 6.1 TO SUCCEED IN APUSH!</a:t>
            </a:r>
          </a:p>
        </p:txBody>
      </p:sp>
      <p:sp>
        <p:nvSpPr>
          <p:cNvPr id="169" name="Shape 169"/>
          <p:cNvSpPr/>
          <p:nvPr/>
        </p:nvSpPr>
        <p:spPr>
          <a:xfrm>
            <a:off x="4541804" y="5428158"/>
            <a:ext cx="3921192" cy="2275484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Shoutout to Mrs. Sauers class in CINCINNATI!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6.1, III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381000" y="2032000"/>
            <a:ext cx="12306896" cy="7392393"/>
          </a:xfrm>
          <a:prstGeom prst="rect">
            <a:avLst/>
          </a:prstGeom>
        </p:spPr>
        <p:txBody>
          <a:bodyPr/>
          <a:lstStyle/>
          <a:p>
            <a:pPr marL="31559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C) People’s (Populist) Party:</a:t>
            </a: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Called for a stronger governmental role in the economic system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Causes:</a:t>
            </a:r>
          </a:p>
          <a:p>
            <a:pPr lvl="3" marL="126237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Growth of corporate power</a:t>
            </a:r>
          </a:p>
          <a:p>
            <a:pPr lvl="4" marL="1577975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RRs - high rates hurt farmers</a:t>
            </a:r>
          </a:p>
          <a:p>
            <a:pPr lvl="3" marL="126237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Economic instability - panics of 1873 and 1893 hurt farmers</a:t>
            </a: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Goals: </a:t>
            </a:r>
          </a:p>
          <a:p>
            <a:pPr lvl="3" marL="126237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Called for a stronger governmental role in the economic system</a:t>
            </a:r>
          </a:p>
          <a:p>
            <a:pPr lvl="4" marL="1577975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Graduated income tax; inflation of currency (help farmers), “free silver”</a:t>
            </a:r>
          </a:p>
          <a:p>
            <a:pPr lvl="3" marL="1262379" indent="-315594" defTabSz="414781">
              <a:spcBef>
                <a:spcPts val="2200"/>
              </a:spcBef>
              <a:buBlip>
                <a:blip r:embed="rId2"/>
              </a:buBlip>
              <a:defRPr sz="2556"/>
            </a:pPr>
            <a:r>
              <a:t>Political reform - direct election of senators; government ownership of RRs, telephones, and telegraphs</a:t>
            </a:r>
          </a:p>
        </p:txBody>
      </p:sp>
      <p:pic>
        <p:nvPicPr>
          <p:cNvPr id="20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7400" y="1246664"/>
            <a:ext cx="4530519" cy="539543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6794500" y="387680"/>
            <a:ext cx="5517952" cy="3337654"/>
          </a:xfrm>
          <a:prstGeom prst="wedgeEllipseCallout">
            <a:avLst>
              <a:gd name="adj1" fmla="val -51064"/>
              <a:gd name="adj2" fmla="val 54143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 ran for president in 1896 as a Populist and Democrat. I advocated “Free Silver”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2"/>
      <p:bldP build="whole" bldLvl="1" animBg="1" rev="0" advAuto="0" spid="205" grpId="3"/>
      <p:bldP build="p" bldLvl="5" animBg="1" rev="0" advAuto="0" spid="204" grpId="1"/>
      <p:bldP build="whole" bldLvl="1" animBg="1" rev="0" advAuto="0" spid="206" grpId="4"/>
      <p:bldP build="whole" bldLvl="1" animBg="1" rev="0" advAuto="0" spid="205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Test Tips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381000" y="2032000"/>
            <a:ext cx="12306896" cy="7392393"/>
          </a:xfrm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Multiple-Choice and Short Answer: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New business structures and their effects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Role of government during this time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Plight of farmers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Goals of labor unions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Sharecropping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Populist Party</a:t>
            </a:r>
          </a:p>
          <a:p>
            <a:pPr marL="34226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Essays: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Comparing the role of government during this time to other time periods 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Ways farmers and laborers responded to corporations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1041400" y="266700"/>
            <a:ext cx="11635846" cy="2438400"/>
          </a:xfrm>
          <a:prstGeom prst="rect">
            <a:avLst/>
          </a:prstGeom>
        </p:spPr>
        <p:txBody>
          <a:bodyPr/>
          <a:lstStyle/>
          <a:p>
            <a:pPr/>
            <a:r>
              <a:t>See You Back Here For 6.2!</a:t>
            </a:r>
          </a:p>
        </p:txBody>
      </p:sp>
      <p:sp>
        <p:nvSpPr>
          <p:cNvPr id="212" name="Shape 21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 in May!</a:t>
            </a:r>
          </a:p>
        </p:txBody>
      </p:sp>
      <p:pic>
        <p:nvPicPr>
          <p:cNvPr id="21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9835" y="2768600"/>
            <a:ext cx="4543729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431800" y="2032000"/>
            <a:ext cx="12204568" cy="7358592"/>
          </a:xfrm>
          <a:prstGeom prst="rect">
            <a:avLst/>
          </a:prstGeom>
        </p:spPr>
        <p:txBody>
          <a:bodyPr/>
          <a:lstStyle/>
          <a:p>
            <a:pPr marL="395604" indent="-395604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“Technological advances, large-scale production methods, and the opening of new markets encouraged the rise of industrial capitalism in the United States.”</a:t>
            </a:r>
          </a:p>
          <a:p>
            <a:pPr lvl="1" marL="791209" indent="-395604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Page 67</a:t>
            </a:r>
          </a:p>
          <a:p>
            <a:pPr marL="395604" indent="-395604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Big Idea Questions:</a:t>
            </a:r>
          </a:p>
          <a:p>
            <a:pPr lvl="1" marL="791209" indent="-395604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What was the relationship between businesses and government?</a:t>
            </a:r>
          </a:p>
          <a:p>
            <a:pPr lvl="1" marL="791209" indent="-395604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In what ways did the South change and remain the same? (Change and Continuity over time)</a:t>
            </a:r>
          </a:p>
          <a:p>
            <a:pPr lvl="1" marL="791209" indent="-395604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How did farmers and industrial workers respond to corporations?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6.1, I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381000" y="2032000"/>
            <a:ext cx="12306896" cy="7392393"/>
          </a:xfrm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“Large-scale industrial production - accompanied by massive technological change, expanding international communication networks, and pro-growth government policies - generated rapid economic development and business consolidation.” - page 67</a:t>
            </a:r>
          </a:p>
          <a:p>
            <a:pPr marL="382270" indent="-38227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A) How were new markets opened in North America after the Civil War?</a:t>
            </a:r>
          </a:p>
          <a:p>
            <a:pPr lvl="1" marL="764540" indent="-38227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Government provided $ and land for construction of RRs</a:t>
            </a: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Pacific Railway Acts</a:t>
            </a:r>
          </a:p>
          <a:p>
            <a:pPr lvl="1" marL="764540" indent="-38227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Telegraph lines were often linked with railroads</a:t>
            </a:r>
          </a:p>
          <a:p>
            <a:pPr lvl="1" marL="764540" indent="-38227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Impacts of subsidies?</a:t>
            </a: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Growth of farms, cities, lumber industry</a:t>
            </a:r>
          </a:p>
        </p:txBody>
      </p:sp>
      <p:pic>
        <p:nvPicPr>
          <p:cNvPr id="17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9151" y="457200"/>
            <a:ext cx="6438249" cy="4902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3"/>
      <p:bldP build="p" bldLvl="5" animBg="1" rev="0" advAuto="0" spid="175" grpId="1"/>
      <p:bldP build="whole" bldLvl="1" animBg="1" rev="0" advAuto="0" spid="17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6.1, I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296333" y="2032000"/>
            <a:ext cx="12412134" cy="7440877"/>
          </a:xfrm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B) Businesses increased the production of goods by: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Technological advances: </a:t>
            </a:r>
          </a:p>
          <a:p>
            <a:pPr lvl="2" marL="986790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“Taylorism” - Frederick Taylor - focused on improving efficiency -  timed tasks,  specific tasks for workers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Greater access to natural resources - lumber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Redesigned financial and management structures:</a:t>
            </a:r>
          </a:p>
          <a:p>
            <a:pPr lvl="2" marL="986790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Monopolies - businesses sought to have sole control over an industry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Marketing advances:</a:t>
            </a:r>
          </a:p>
          <a:p>
            <a:pPr lvl="2" marL="986790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Mail order catalogs - Sears - appealed to middle-class families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Growing labor force:</a:t>
            </a:r>
          </a:p>
          <a:p>
            <a:pPr lvl="2" marL="986790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Large supply of workers</a:t>
            </a:r>
          </a:p>
        </p:txBody>
      </p:sp>
      <p:pic>
        <p:nvPicPr>
          <p:cNvPr id="18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4600" y="5511800"/>
            <a:ext cx="2794000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66614" y="376105"/>
            <a:ext cx="5671572" cy="7119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4"/>
      <p:bldP build="whole" bldLvl="1" animBg="1" rev="0" advAuto="0" spid="181" grpId="5"/>
      <p:bldP build="p" bldLvl="5" animBg="1" rev="0" advAuto="0" spid="179" grpId="1"/>
      <p:bldP build="whole" bldLvl="1" animBg="1" rev="0" advAuto="0" spid="180" grpId="3"/>
      <p:bldP build="whole" bldLvl="1" animBg="1" rev="0" advAuto="0" spid="18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1041400" y="-21167"/>
            <a:ext cx="10922000" cy="160555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6.1, I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296333" y="1325033"/>
            <a:ext cx="12412134" cy="8176750"/>
          </a:xfrm>
          <a:prstGeom prst="rect">
            <a:avLst/>
          </a:prstGeom>
        </p:spPr>
        <p:txBody>
          <a:bodyPr/>
          <a:lstStyle/>
          <a:p>
            <a:pPr marL="248920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C) Impact of the Industrial Revolution?</a:t>
            </a:r>
          </a:p>
          <a:p>
            <a:pPr lvl="2" marL="746759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Price of goods decreased and workers’ wages increased</a:t>
            </a:r>
          </a:p>
          <a:p>
            <a:pPr lvl="2" marL="746759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New goods and services emerged - sewing machines, sporting equipment, other household items</a:t>
            </a:r>
          </a:p>
          <a:p>
            <a:pPr lvl="2" marL="746759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Americans’ standards of living improved  </a:t>
            </a:r>
          </a:p>
          <a:p>
            <a:pPr lvl="2" marL="746759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However, a gap grew between the rich and poor</a:t>
            </a:r>
          </a:p>
          <a:p>
            <a:pPr marL="248920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D) Business leaders sought to increase profits by consolidating businesses into:</a:t>
            </a:r>
          </a:p>
          <a:p>
            <a:pPr lvl="1" marL="497840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Trusts - associated with monopolies </a:t>
            </a:r>
          </a:p>
          <a:p>
            <a:pPr lvl="1" marL="497840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Holding companies - one company that owns stock in several other companies, thus controlling them</a:t>
            </a:r>
          </a:p>
          <a:p>
            <a:pPr marL="248920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E) Businesses and policymakers sought markets and resources in:</a:t>
            </a:r>
          </a:p>
          <a:p>
            <a:pPr lvl="1" marL="497840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Pacific Rim - Hawaii - calls for annexation in the 1890s (sugar)</a:t>
            </a:r>
          </a:p>
          <a:p>
            <a:pPr lvl="1" marL="497840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Asia - Philippines - gained in 1898 (Spanish American War)</a:t>
            </a:r>
          </a:p>
          <a:p>
            <a:pPr lvl="2" marL="746759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1899 - Open Door Policy in China - US sought to trade freely with China</a:t>
            </a:r>
          </a:p>
          <a:p>
            <a:pPr lvl="1" marL="497840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Latin America - “Big Brother” policy - James G. Blaine</a:t>
            </a:r>
          </a:p>
          <a:p>
            <a:pPr lvl="2" marL="746759" indent="-248920" defTabSz="327152">
              <a:spcBef>
                <a:spcPts val="1700"/>
              </a:spcBef>
              <a:buBlip>
                <a:blip r:embed="rId2"/>
              </a:buBlip>
              <a:defRPr sz="2016"/>
            </a:pPr>
            <a:r>
              <a:t>Opened up markets to the 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6.1, II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381000" y="2032000"/>
            <a:ext cx="12306896" cy="7392393"/>
          </a:xfrm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2600"/>
              </a:spcBef>
              <a:buBlip>
                <a:blip r:embed="rId2"/>
              </a:buBlip>
              <a:defRPr sz="2952"/>
            </a:pPr>
            <a:r>
              <a:t>“A variety of perspectives on the economy and labor developed during a time of financial panics and downturns.” - page 68</a:t>
            </a:r>
          </a:p>
          <a:p>
            <a:pPr marL="364489" indent="-364489" defTabSz="479044">
              <a:spcBef>
                <a:spcPts val="2600"/>
              </a:spcBef>
              <a:buBlip>
                <a:blip r:embed="rId2"/>
              </a:buBlip>
              <a:defRPr sz="2952"/>
            </a:pPr>
            <a:r>
              <a:t>A) Laissez-faire (Government would keep its “hands off” the economy):</a:t>
            </a:r>
          </a:p>
          <a:p>
            <a:pPr lvl="1" marL="728979" indent="-364489" defTabSz="479044">
              <a:spcBef>
                <a:spcPts val="2600"/>
              </a:spcBef>
              <a:buBlip>
                <a:blip r:embed="rId2"/>
              </a:buBlip>
              <a:defRPr sz="2952"/>
            </a:pPr>
            <a:r>
              <a:t>Became a dominant economic philosophy, very little government regulation of industries </a:t>
            </a:r>
          </a:p>
          <a:p>
            <a:pPr marL="364489" indent="-364489" defTabSz="479044">
              <a:spcBef>
                <a:spcPts val="2600"/>
              </a:spcBef>
              <a:buBlip>
                <a:blip r:embed="rId2"/>
              </a:buBlip>
              <a:defRPr sz="2952"/>
            </a:pPr>
            <a:r>
              <a:t>B) Expansion of industrial workforce:</a:t>
            </a:r>
          </a:p>
          <a:p>
            <a:pPr lvl="1" marL="728979" indent="-364489" defTabSz="479044">
              <a:spcBef>
                <a:spcPts val="2600"/>
              </a:spcBef>
              <a:buBlip>
                <a:blip r:embed="rId2"/>
              </a:buBlip>
              <a:defRPr sz="2952"/>
            </a:pPr>
            <a:r>
              <a:t>Internal migration - farmers moved to cities to work in factories</a:t>
            </a:r>
          </a:p>
          <a:p>
            <a:pPr lvl="1" marL="728979" indent="-364489" defTabSz="479044">
              <a:spcBef>
                <a:spcPts val="2600"/>
              </a:spcBef>
              <a:buBlip>
                <a:blip r:embed="rId2"/>
              </a:buBlip>
              <a:defRPr sz="2952"/>
            </a:pPr>
            <a:r>
              <a:t>International migration - “New” Immigration, predominantly Southern and Eastern Europe, China as well </a:t>
            </a:r>
          </a:p>
          <a:p>
            <a:pPr lvl="1" marL="728979" indent="-364489" defTabSz="479044">
              <a:spcBef>
                <a:spcPts val="2600"/>
              </a:spcBef>
              <a:buBlip>
                <a:blip r:embed="rId2"/>
              </a:buBlip>
              <a:defRPr sz="2952"/>
            </a:pPr>
            <a:r>
              <a:t>Child labor increased - many families relied on children for wages</a:t>
            </a:r>
          </a:p>
          <a:p>
            <a:pPr marL="364489" indent="-364489" defTabSz="479044">
              <a:spcBef>
                <a:spcPts val="2600"/>
              </a:spcBef>
              <a:buBlip>
                <a:blip r:embed="rId2"/>
              </a:buBlip>
              <a:defRPr sz="2952"/>
            </a:pPr>
            <a:r>
              <a:t>Huge supply of workers led to lower wages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1041400" y="12700"/>
            <a:ext cx="10922000" cy="190896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6.1, II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381000" y="1533590"/>
            <a:ext cx="12306896" cy="7890803"/>
          </a:xfrm>
          <a:prstGeom prst="rect">
            <a:avLst/>
          </a:prstGeom>
        </p:spPr>
        <p:txBody>
          <a:bodyPr/>
          <a:lstStyle/>
          <a:p>
            <a:pPr marL="27559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C) Labor vs. Management:</a:t>
            </a:r>
          </a:p>
          <a:p>
            <a:pPr lvl="1" marL="55118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Battled over wages and working conditions</a:t>
            </a:r>
          </a:p>
          <a:p>
            <a:pPr lvl="1" marL="55118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Local and national unions emerged to confront businesses</a:t>
            </a:r>
          </a:p>
          <a:p>
            <a:pPr lvl="2" marL="826769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Knights of Labor - Terrance Powderly - skilled AND unskilled workers, women, and African Americans; downfall was the Haymarket Square Riot</a:t>
            </a:r>
          </a:p>
          <a:p>
            <a:pPr lvl="2" marL="826769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American Federation of Labor - Samuel Gompers - skilled workers only; focused on “bread and butter issues”</a:t>
            </a:r>
          </a:p>
          <a:p>
            <a:pPr lvl="2" marL="826769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Unions hoped to improve working conditions and wages</a:t>
            </a:r>
          </a:p>
          <a:p>
            <a:pPr marL="27559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D) The South began to industrialize:</a:t>
            </a:r>
          </a:p>
          <a:p>
            <a:pPr lvl="1" marL="55118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Leaders called for a “</a:t>
            </a:r>
            <a:r>
              <a:rPr b="1" i="1" u="sng"/>
              <a:t>New South</a:t>
            </a:r>
            <a:r>
              <a:t>” - Henry Grady, editor of the Atlantic Constitution, called for increased industrialization in the South; textile factories began to appear in the South</a:t>
            </a:r>
          </a:p>
          <a:p>
            <a:pPr lvl="1" marL="55118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Sharecropping and tenant farming remained throughout much of the South:</a:t>
            </a:r>
          </a:p>
          <a:p>
            <a:pPr lvl="2" marL="826769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Payment in land in the form of cash (tenant) or crops (sharecropping)</a:t>
            </a:r>
          </a:p>
          <a:p>
            <a:pPr lvl="2" marL="826769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t>Many African Americans were sharecroppers throughout the 1800s</a:t>
            </a:r>
          </a:p>
        </p:txBody>
      </p:sp>
      <p:pic>
        <p:nvPicPr>
          <p:cNvPr id="19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4566" y="46538"/>
            <a:ext cx="2439590" cy="3615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1128" y="153458"/>
            <a:ext cx="4336720" cy="433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38457" y="1725083"/>
            <a:ext cx="3365501" cy="481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  <p:bldP build="whole" bldLvl="1" animBg="1" rev="0" advAuto="0" spid="192" grpId="3"/>
      <p:bldP build="whole" bldLvl="1" animBg="1" rev="0" advAuto="0" spid="193" grpId="6"/>
      <p:bldP build="whole" bldLvl="1" animBg="1" rev="0" advAuto="0" spid="192" grpId="5"/>
      <p:bldP build="whole" bldLvl="1" animBg="1" rev="0" advAuto="0" spid="193" grpId="4"/>
      <p:bldP build="whole" bldLvl="1" animBg="1" rev="0" advAuto="0" spid="19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6.1, III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381000" y="2032000"/>
            <a:ext cx="12306896" cy="7392393"/>
          </a:xfrm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000"/>
              </a:spcBef>
              <a:buBlip>
                <a:blip r:embed="rId2"/>
              </a:buBlip>
              <a:defRPr sz="3384"/>
            </a:pPr>
            <a:r>
              <a:t>“New systems of production and transportation enabled consolidation within agriculture, which, along with periods of instability, spurred a variety of responses from farmers.” - page 69</a:t>
            </a:r>
          </a:p>
          <a:p>
            <a:pPr marL="417830" indent="-417830" defTabSz="549148">
              <a:spcBef>
                <a:spcPts val="3000"/>
              </a:spcBef>
              <a:buBlip>
                <a:blip r:embed="rId2"/>
              </a:buBlip>
              <a:defRPr sz="3384"/>
            </a:pPr>
            <a:r>
              <a:t>A) Increase in agricultural production: </a:t>
            </a: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3384"/>
            </a:pPr>
            <a:r>
              <a:t>Mechanized tractors, reapers, etc. allowed for less reliance on animals and allowed for faster cultivation of crops</a:t>
            </a: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3384"/>
            </a:pPr>
            <a:r>
              <a:t>Grain elevators allowed for storing crops and transporting to RRs more easily</a:t>
            </a:r>
          </a:p>
          <a:p>
            <a:pPr marL="417830" indent="-417830" defTabSz="549148">
              <a:spcBef>
                <a:spcPts val="3000"/>
              </a:spcBef>
              <a:buBlip>
                <a:blip r:embed="rId2"/>
              </a:buBlip>
              <a:defRPr sz="3384"/>
            </a:pPr>
            <a:r>
              <a:t>The increased production of goods led to a decrease in food prices </a:t>
            </a:r>
          </a:p>
        </p:txBody>
      </p:sp>
      <p:pic>
        <p:nvPicPr>
          <p:cNvPr id="19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4800" y="-31750"/>
            <a:ext cx="10160000" cy="676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  <p:bldP build="whole" bldLvl="1" animBg="1" rev="0" advAuto="0" spid="197" grpId="2"/>
      <p:bldP build="whole" bldLvl="1" animBg="1" rev="0" advAuto="0" spid="19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6.1, III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381000" y="2032000"/>
            <a:ext cx="12306896" cy="7392393"/>
          </a:xfrm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B) How did farmers respond to consolidation in businesses and RRs?</a:t>
            </a:r>
          </a:p>
          <a:p>
            <a:pPr lvl="1" marL="73786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Created local and regional cooperative organizations:</a:t>
            </a: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The Grange (1860s): sought to bring farmers together to share techniques</a:t>
            </a:r>
          </a:p>
          <a:p>
            <a:pPr lvl="3" marL="147573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Hoped to elect state legislatures favorable to their programs</a:t>
            </a:r>
          </a:p>
          <a:p>
            <a:pPr lvl="3" marL="147573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Granger laws - state laws that regulated RRs</a:t>
            </a: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Southern Farmers’ Alliance: mostly a local organization</a:t>
            </a:r>
          </a:p>
          <a:p>
            <a:pPr lvl="3" marL="147573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Established stores and banks; excluded blacks……</a:t>
            </a: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Colored Farmers’ Alliance:</a:t>
            </a:r>
          </a:p>
          <a:p>
            <a:pPr lvl="3" marL="147573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Mostly in the southern US</a:t>
            </a:r>
          </a:p>
        </p:txBody>
      </p:sp>
      <p:pic>
        <p:nvPicPr>
          <p:cNvPr id="20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3828" y="5386056"/>
            <a:ext cx="3772006" cy="4329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  <p:bldP build="whole" bldLvl="1" animBg="1" rev="0" advAuto="0" spid="201" grpId="2"/>
      <p:bldP build="whole" bldLvl="1" animBg="1" rev="0" advAuto="0" spid="201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