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 b="def" i="def"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565899" y="9029700"/>
            <a:ext cx="342901" cy="355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Shape 96"/>
          <p:cNvSpPr/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40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749300" y="812800"/>
            <a:ext cx="11480800" cy="622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xfrm>
            <a:off x="6324599" y="9144000"/>
            <a:ext cx="342901" cy="355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pic" sz="half" idx="13"/>
          </p:nvPr>
        </p:nvSpPr>
        <p:spPr>
          <a:xfrm>
            <a:off x="7121230" y="1586868"/>
            <a:ext cx="5105401" cy="6807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Shape 41"/>
          <p:cNvSpPr/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pic" sz="half" idx="13"/>
          </p:nvPr>
        </p:nvSpPr>
        <p:spPr>
          <a:xfrm>
            <a:off x="6870700" y="2362200"/>
            <a:ext cx="5359400" cy="6413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pic" idx="13"/>
          </p:nvPr>
        </p:nvSpPr>
        <p:spPr>
          <a:xfrm>
            <a:off x="787400" y="723900"/>
            <a:ext cx="6324600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quarter" idx="14"/>
          </p:nvPr>
        </p:nvSpPr>
        <p:spPr>
          <a:xfrm>
            <a:off x="7396540" y="723900"/>
            <a:ext cx="4800601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pic" sz="quarter" idx="15"/>
          </p:nvPr>
        </p:nvSpPr>
        <p:spPr>
          <a:xfrm>
            <a:off x="7396540" y="4508617"/>
            <a:ext cx="48133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017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.tif"/><Relationship Id="rId5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4.tif"/><Relationship Id="rId5" Type="http://schemas.openxmlformats.org/officeDocument/2006/relationships/image" Target="../media/image1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APUSH Review: Key Concept 6.3, Revised</a:t>
            </a:r>
          </a:p>
        </p:txBody>
      </p:sp>
      <p:sp>
        <p:nvSpPr>
          <p:cNvPr id="122" name="Shape 12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Everything You Need To Know About Key Concept 6.3 To Succeed In APUSH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7.1</a:t>
            </a:r>
          </a:p>
        </p:txBody>
      </p:sp>
      <p:sp>
        <p:nvSpPr>
          <p:cNvPr id="160" name="Shape 160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 in May!</a:t>
            </a:r>
          </a:p>
        </p:txBody>
      </p:sp>
      <p:pic>
        <p:nvPicPr>
          <p:cNvPr id="161" name="lossy-page1-740px-Civilian_Conservation_Corps_-_NARA_-_19583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9193" y="2266226"/>
            <a:ext cx="6439414" cy="5221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whole" bldLvl="1" animBg="1" rev="0" advAuto="0" spid="16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Concept 6.3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203200" y="2019300"/>
            <a:ext cx="12539564" cy="7477919"/>
          </a:xfrm>
          <a:prstGeom prst="rect">
            <a:avLst/>
          </a:prstGeom>
        </p:spPr>
        <p:txBody>
          <a:bodyPr/>
          <a:lstStyle/>
          <a:p>
            <a:pPr marL="442722" indent="-442722" defTabSz="484886">
              <a:spcBef>
                <a:spcPts val="3400"/>
              </a:spcBef>
              <a:buBlip>
                <a:blip r:embed="rId2"/>
              </a:buBlip>
              <a:defRPr sz="3486"/>
            </a:pPr>
            <a:r>
              <a:t>“The Gilded Age produced new cultural and intellectual movements, public reform efforts, and political debates over economic and social policies.”</a:t>
            </a:r>
          </a:p>
          <a:p>
            <a:pPr lvl="1" marL="885444" indent="-442722" defTabSz="484886">
              <a:spcBef>
                <a:spcPts val="3400"/>
              </a:spcBef>
              <a:buBlip>
                <a:blip r:embed="rId2"/>
              </a:buBlip>
              <a:defRPr sz="3486"/>
            </a:pPr>
            <a:r>
              <a:t>Page 65</a:t>
            </a:r>
          </a:p>
          <a:p>
            <a:pPr marL="442722" indent="-442722" defTabSz="484886">
              <a:spcBef>
                <a:spcPts val="3400"/>
              </a:spcBef>
              <a:buBlip>
                <a:blip r:embed="rId2"/>
              </a:buBlip>
              <a:defRPr sz="3486"/>
            </a:pPr>
            <a:r>
              <a:t>Big Idea Questions:</a:t>
            </a:r>
          </a:p>
          <a:p>
            <a:pPr lvl="1" marL="885444" indent="-442722" defTabSz="484886">
              <a:spcBef>
                <a:spcPts val="3400"/>
              </a:spcBef>
              <a:buBlip>
                <a:blip r:embed="rId2"/>
              </a:buBlip>
              <a:defRPr sz="3486"/>
            </a:pPr>
            <a:r>
              <a:t>What were different examples of discrimination that various groups faced in the late 19th century?</a:t>
            </a:r>
          </a:p>
          <a:p>
            <a:pPr lvl="1" marL="885444" indent="-442722" defTabSz="484886">
              <a:spcBef>
                <a:spcPts val="3400"/>
              </a:spcBef>
              <a:buBlip>
                <a:blip r:embed="rId2"/>
              </a:buBlip>
              <a:defRPr sz="3486"/>
            </a:pPr>
            <a:r>
              <a:t>How did business leaders and the wealthy justify their wealth?</a:t>
            </a:r>
          </a:p>
          <a:p>
            <a:pPr lvl="1" marL="885444" indent="-442722" defTabSz="484886">
              <a:spcBef>
                <a:spcPts val="3400"/>
              </a:spcBef>
              <a:buBlip>
                <a:blip r:embed="rId2"/>
              </a:buBlip>
              <a:defRPr sz="3486"/>
            </a:pPr>
            <a:r>
              <a:t>How did some in society criticize capitalism and what were the alternatives they proposed?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Concept 6.3, I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203200" y="2019300"/>
            <a:ext cx="12539564" cy="7477919"/>
          </a:xfrm>
          <a:prstGeom prst="rect">
            <a:avLst/>
          </a:prstGeom>
        </p:spPr>
        <p:txBody>
          <a:bodyPr/>
          <a:lstStyle/>
          <a:p>
            <a:pPr marL="432054" indent="-432054" defTabSz="473201">
              <a:spcBef>
                <a:spcPts val="3400"/>
              </a:spcBef>
              <a:buBlip>
                <a:blip r:embed="rId2"/>
              </a:buBlip>
              <a:defRPr sz="3402"/>
            </a:pPr>
            <a:r>
              <a:t>“New cultural and intellectual movements both buttressed (provided) and challenged the social order of the Gilded Age.” - page 65</a:t>
            </a:r>
          </a:p>
          <a:p>
            <a:pPr marL="432054" indent="-432054" defTabSz="473201">
              <a:spcBef>
                <a:spcPts val="3400"/>
              </a:spcBef>
              <a:buBlip>
                <a:blip r:embed="rId2"/>
              </a:buBlip>
              <a:defRPr sz="3402"/>
            </a:pPr>
            <a:r>
              <a:t>A) Social Darwinism</a:t>
            </a:r>
          </a:p>
          <a:p>
            <a:pPr lvl="1" marL="864108" indent="-432054" defTabSz="473201">
              <a:spcBef>
                <a:spcPts val="3400"/>
              </a:spcBef>
              <a:buBlip>
                <a:blip r:embed="rId2"/>
              </a:buBlip>
              <a:defRPr sz="3402"/>
            </a:pPr>
            <a:r>
              <a:t>What is it?</a:t>
            </a:r>
          </a:p>
          <a:p>
            <a:pPr lvl="2" marL="1296161" indent="-432054" defTabSz="473201">
              <a:spcBef>
                <a:spcPts val="3400"/>
              </a:spcBef>
              <a:buBlip>
                <a:blip r:embed="rId2"/>
              </a:buBlip>
              <a:defRPr sz="3402"/>
            </a:pPr>
            <a:r>
              <a:t>“Survival of the fittest”</a:t>
            </a:r>
          </a:p>
          <a:p>
            <a:pPr lvl="2" marL="1296161" indent="-432054" defTabSz="473201">
              <a:spcBef>
                <a:spcPts val="3400"/>
              </a:spcBef>
              <a:buBlip>
                <a:blip r:embed="rId2"/>
              </a:buBlip>
              <a:defRPr sz="3402"/>
            </a:pPr>
            <a:r>
              <a:t>Advocated for businesses to use any tactics to prosper </a:t>
            </a:r>
          </a:p>
          <a:p>
            <a:pPr lvl="1" marL="864108" indent="-432054" defTabSz="473201">
              <a:spcBef>
                <a:spcPts val="3400"/>
              </a:spcBef>
              <a:buBlip>
                <a:blip r:embed="rId2"/>
              </a:buBlip>
              <a:defRPr sz="3402"/>
            </a:pPr>
            <a:r>
              <a:t>Why was it used?</a:t>
            </a:r>
          </a:p>
          <a:p>
            <a:pPr lvl="2" marL="1296161" indent="-432054" defTabSz="473201">
              <a:spcBef>
                <a:spcPts val="3400"/>
              </a:spcBef>
              <a:buBlip>
                <a:blip r:embed="rId2"/>
              </a:buBlip>
              <a:defRPr sz="3402"/>
            </a:pPr>
            <a:r>
              <a:t>To justify the success of the wealthy - appropriate and inevitable for the wealthy to succeed</a:t>
            </a:r>
          </a:p>
        </p:txBody>
      </p:sp>
      <p:pic>
        <p:nvPicPr>
          <p:cNvPr id="12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1200" y="1631950"/>
            <a:ext cx="2794000" cy="430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  <p:bldP build="whole" bldLvl="1" animBg="1" rev="0" advAuto="0" spid="12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Concept 6.3, I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203200" y="1754981"/>
            <a:ext cx="12539564" cy="7742238"/>
          </a:xfrm>
          <a:prstGeom prst="rect">
            <a:avLst/>
          </a:prstGeom>
        </p:spPr>
        <p:txBody>
          <a:bodyPr/>
          <a:lstStyle/>
          <a:p>
            <a:pPr marL="506729" indent="-506729" defTabSz="554990">
              <a:spcBef>
                <a:spcPts val="3900"/>
              </a:spcBef>
              <a:buBlip>
                <a:blip r:embed="rId2"/>
              </a:buBlip>
              <a:defRPr sz="3989"/>
            </a:pPr>
            <a:r>
              <a:t>B) The Gospel of Wealth:</a:t>
            </a:r>
          </a:p>
          <a:p>
            <a:pPr lvl="1" marL="1013459" indent="-506729" defTabSz="554990">
              <a:spcBef>
                <a:spcPts val="3900"/>
              </a:spcBef>
              <a:buBlip>
                <a:blip r:embed="rId2"/>
              </a:buBlip>
              <a:defRPr sz="3989"/>
            </a:pPr>
            <a:r>
              <a:t>Written by Andrew Carnegie</a:t>
            </a:r>
          </a:p>
          <a:p>
            <a:pPr lvl="1" marL="1013459" indent="-506729" defTabSz="554990">
              <a:spcBef>
                <a:spcPts val="3900"/>
              </a:spcBef>
              <a:buBlip>
                <a:blip r:embed="rId2"/>
              </a:buBlip>
              <a:defRPr sz="3989"/>
            </a:pPr>
            <a:r>
              <a:t>Argued that the wealthy should give back to society (philanthropy)</a:t>
            </a:r>
          </a:p>
          <a:p>
            <a:pPr marL="506729" indent="-506729" defTabSz="554990">
              <a:spcBef>
                <a:spcPts val="3900"/>
              </a:spcBef>
              <a:buBlip>
                <a:blip r:embed="rId2"/>
              </a:buBlip>
              <a:defRPr sz="3989"/>
            </a:pPr>
            <a:r>
              <a:t>Examples of philanthropy:</a:t>
            </a:r>
          </a:p>
          <a:p>
            <a:pPr lvl="1" marL="1013459" indent="-506729" defTabSz="554990">
              <a:spcBef>
                <a:spcPts val="3900"/>
              </a:spcBef>
              <a:buBlip>
                <a:blip r:embed="rId2"/>
              </a:buBlip>
              <a:defRPr sz="3989"/>
            </a:pPr>
            <a:r>
              <a:t>Carnegie gave $ for 100s of libraries throughout the US</a:t>
            </a:r>
          </a:p>
          <a:p>
            <a:pPr lvl="1" marL="1013459" indent="-506729" defTabSz="554990">
              <a:spcBef>
                <a:spcPts val="3900"/>
              </a:spcBef>
              <a:buBlip>
                <a:blip r:embed="rId2"/>
              </a:buBlip>
              <a:defRPr sz="3989"/>
            </a:pPr>
            <a:r>
              <a:t>Vanderbilt University - $1 million from Cornelius Vanderbilt</a:t>
            </a:r>
          </a:p>
        </p:txBody>
      </p:sp>
      <p:pic>
        <p:nvPicPr>
          <p:cNvPr id="13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7600" y="254000"/>
            <a:ext cx="2794000" cy="391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  <p:bldP build="whole" bldLvl="1" animBg="1" rev="0" advAuto="0" spid="13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Concept 6.3, I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203200" y="1754981"/>
            <a:ext cx="12539564" cy="7742238"/>
          </a:xfrm>
          <a:prstGeom prst="rect">
            <a:avLst/>
          </a:prstGeom>
        </p:spPr>
        <p:txBody>
          <a:bodyPr/>
          <a:lstStyle/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654"/>
            </a:pPr>
            <a:r>
              <a:t>C) Alternative visions for the economy and US Society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654"/>
            </a:pPr>
            <a:r>
              <a:t>Agrarians - sought more government involvement in economy (Populists), advocated government ownership of railroads</a:t>
            </a:r>
          </a:p>
          <a:p>
            <a:pPr lvl="1" marL="928116" indent="-464058" defTabSz="508254">
              <a:spcBef>
                <a:spcPts val="3600"/>
              </a:spcBef>
              <a:buBlip>
                <a:blip r:embed="rId2"/>
              </a:buBlip>
              <a:defRPr sz="3654"/>
            </a:pPr>
            <a:r>
              <a:t>Coxey’s Army - marched to Washington, demanded relief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654"/>
            </a:pPr>
            <a:r>
              <a:t>Utopians - Oneida Community - practiced communal ownership, free love, and eugenics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654"/>
            </a:pPr>
            <a:r>
              <a:t>Socialists - Society is more than the individual, promotes human welfare, elimination of class systems</a:t>
            </a:r>
          </a:p>
          <a:p>
            <a:pPr marL="464058" indent="-464058" defTabSz="508254">
              <a:spcBef>
                <a:spcPts val="3600"/>
              </a:spcBef>
              <a:buBlip>
                <a:blip r:embed="rId2"/>
              </a:buBlip>
              <a:defRPr sz="3654"/>
            </a:pPr>
            <a:r>
              <a:t>Social Gospel - Protestant Church movement to improve society</a:t>
            </a:r>
          </a:p>
        </p:txBody>
      </p:sp>
      <p:pic>
        <p:nvPicPr>
          <p:cNvPr id="13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6600" y="5105400"/>
            <a:ext cx="5650736" cy="4746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78800" y="212264"/>
            <a:ext cx="4213104" cy="5534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4"/>
      <p:bldP build="whole" bldLvl="1" animBg="1" rev="0" advAuto="0" spid="137" grpId="2"/>
      <p:bldP build="whole" bldLvl="1" animBg="1" rev="0" advAuto="0" spid="137" grpId="3"/>
      <p:bldP build="whole" bldLvl="1" animBg="1" rev="0" advAuto="0" spid="138" grpId="5"/>
      <p:bldP build="p" bldLvl="5" animBg="1" rev="0" advAuto="0" spid="1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Concept 6.3, II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203200" y="2019300"/>
            <a:ext cx="12539564" cy="7477919"/>
          </a:xfrm>
          <a:prstGeom prst="rect">
            <a:avLst/>
          </a:prstGeom>
        </p:spPr>
        <p:txBody>
          <a:bodyPr/>
          <a:lstStyle/>
          <a:p>
            <a:pPr marL="304038" indent="-304038" defTabSz="332993">
              <a:spcBef>
                <a:spcPts val="2300"/>
              </a:spcBef>
              <a:buBlip>
                <a:blip r:embed="rId2"/>
              </a:buBlip>
              <a:defRPr sz="2394"/>
            </a:pPr>
            <a:r>
              <a:t>“Dramatic social changes in the period inspired political debates over citizenship, corruption, and the proper relationship between business and government.” - page 66</a:t>
            </a:r>
          </a:p>
          <a:p>
            <a:pPr marL="304038" indent="-304038" defTabSz="332993">
              <a:spcBef>
                <a:spcPts val="2300"/>
              </a:spcBef>
              <a:buBlip>
                <a:blip r:embed="rId2"/>
              </a:buBlip>
              <a:defRPr sz="2394"/>
            </a:pPr>
            <a:r>
              <a:t>A) Republicans and Democrats in the late-19th century:</a:t>
            </a:r>
          </a:p>
          <a:p>
            <a:pPr lvl="1" marL="608076" indent="-304038" defTabSz="332993">
              <a:spcBef>
                <a:spcPts val="2300"/>
              </a:spcBef>
              <a:buBlip>
                <a:blip r:embed="rId2"/>
              </a:buBlip>
              <a:defRPr sz="2394"/>
            </a:pPr>
            <a:r>
              <a:t>“Solid South” - voted Democratic</a:t>
            </a:r>
          </a:p>
          <a:p>
            <a:pPr lvl="1" marL="608076" indent="-304038" defTabSz="332993">
              <a:spcBef>
                <a:spcPts val="2300"/>
              </a:spcBef>
              <a:buBlip>
                <a:blip r:embed="rId2"/>
              </a:buBlip>
              <a:defRPr sz="2394"/>
            </a:pPr>
            <a:r>
              <a:t>North - voted mostly Republican</a:t>
            </a:r>
          </a:p>
          <a:p>
            <a:pPr lvl="1" marL="608076" indent="-304038" defTabSz="332993">
              <a:spcBef>
                <a:spcPts val="2300"/>
              </a:spcBef>
              <a:buBlip>
                <a:blip r:embed="rId2"/>
              </a:buBlip>
              <a:defRPr sz="2394"/>
            </a:pPr>
            <a:r>
              <a:t>Differences between two parties:</a:t>
            </a:r>
          </a:p>
          <a:p>
            <a:pPr lvl="2" marL="912113" indent="-304038" defTabSz="332993">
              <a:spcBef>
                <a:spcPts val="2300"/>
              </a:spcBef>
              <a:buBlip>
                <a:blip r:embed="rId2"/>
              </a:buBlip>
              <a:defRPr sz="2394"/>
            </a:pPr>
            <a:r>
              <a:t>Tariffs - Republicans advocated raising tariffs, Democrats advocated lowering</a:t>
            </a:r>
          </a:p>
          <a:p>
            <a:pPr lvl="2" marL="912113" indent="-304038" defTabSz="332993">
              <a:spcBef>
                <a:spcPts val="2300"/>
              </a:spcBef>
              <a:buBlip>
                <a:blip r:embed="rId2"/>
              </a:buBlip>
              <a:defRPr sz="2394"/>
            </a:pPr>
            <a:r>
              <a:t>Currency:</a:t>
            </a:r>
          </a:p>
          <a:p>
            <a:pPr lvl="3" marL="1216152" indent="-304038" defTabSz="332993">
              <a:spcBef>
                <a:spcPts val="2300"/>
              </a:spcBef>
              <a:buBlip>
                <a:blip r:embed="rId2"/>
              </a:buBlip>
              <a:defRPr sz="2394"/>
            </a:pPr>
            <a:r>
              <a:t>Election of 1896 - Republicans favored Gold Standard, Democrats favored Free Silver </a:t>
            </a:r>
          </a:p>
          <a:p>
            <a:pPr marL="304038" indent="-304038" defTabSz="332993">
              <a:spcBef>
                <a:spcPts val="2300"/>
              </a:spcBef>
              <a:buBlip>
                <a:blip r:embed="rId2"/>
              </a:buBlip>
              <a:defRPr sz="2394"/>
            </a:pPr>
            <a:r>
              <a:t>Reformers argued that greed and self-interest corrupted all levels of government</a:t>
            </a:r>
          </a:p>
          <a:p>
            <a:pPr lvl="1" marL="608076" indent="-304038" defTabSz="332993">
              <a:spcBef>
                <a:spcPts val="2300"/>
              </a:spcBef>
              <a:buBlip>
                <a:blip r:embed="rId2"/>
              </a:buBlip>
              <a:defRPr sz="2394"/>
            </a:pPr>
            <a:r>
              <a:t>Local levels - political machines</a:t>
            </a:r>
          </a:p>
          <a:p>
            <a:pPr lvl="1" marL="608076" indent="-304038" defTabSz="332993">
              <a:spcBef>
                <a:spcPts val="2300"/>
              </a:spcBef>
              <a:buBlip>
                <a:blip r:embed="rId2"/>
              </a:buBlip>
              <a:defRPr sz="2394"/>
            </a:pPr>
            <a:r>
              <a:t>Federal level - patronage and election of senators by state legislatures </a:t>
            </a:r>
          </a:p>
        </p:txBody>
      </p:sp>
      <p:pic>
        <p:nvPicPr>
          <p:cNvPr id="14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400" y="1212850"/>
            <a:ext cx="10160000" cy="5905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  <p:bldP build="whole" bldLvl="1" animBg="1" rev="0" advAuto="0" spid="142" grpId="2"/>
      <p:bldP build="whole" bldLvl="1" animBg="1" rev="0" advAuto="0" spid="14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Concept 6.3, II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203200" y="2019300"/>
            <a:ext cx="12539564" cy="7477919"/>
          </a:xfrm>
          <a:prstGeom prst="rect">
            <a:avLst/>
          </a:prstGeom>
        </p:spPr>
        <p:txBody>
          <a:bodyPr/>
          <a:lstStyle/>
          <a:p>
            <a:pPr marL="394715" indent="-394715" defTabSz="432308">
              <a:spcBef>
                <a:spcPts val="3100"/>
              </a:spcBef>
              <a:buBlip>
                <a:blip r:embed="rId2"/>
              </a:buBlip>
              <a:defRPr sz="3108"/>
            </a:pPr>
            <a:r>
              <a:t>B) Women sought greater equality by:</a:t>
            </a:r>
          </a:p>
          <a:p>
            <a:pPr lvl="1" marL="789431" indent="-394715" defTabSz="432308">
              <a:spcBef>
                <a:spcPts val="3100"/>
              </a:spcBef>
              <a:buBlip>
                <a:blip r:embed="rId2"/>
              </a:buBlip>
              <a:defRPr sz="3108"/>
            </a:pPr>
            <a:r>
              <a:t>Joining voluntary organizations: Women’s Christian Temperance Union (WCTU), National  American Woman Suffrage Association (NAWSA)</a:t>
            </a:r>
          </a:p>
          <a:p>
            <a:pPr lvl="2" marL="1184147" indent="-394715" defTabSz="432308">
              <a:spcBef>
                <a:spcPts val="3100"/>
              </a:spcBef>
              <a:buBlip>
                <a:blip r:embed="rId2"/>
              </a:buBlip>
              <a:defRPr sz="3108"/>
            </a:pPr>
            <a:r>
              <a:t>NAWSA helped lead to the passage of the 19th amendment</a:t>
            </a:r>
          </a:p>
          <a:p>
            <a:pPr lvl="1" marL="789431" indent="-394715" defTabSz="432308">
              <a:spcBef>
                <a:spcPts val="3100"/>
              </a:spcBef>
              <a:buBlip>
                <a:blip r:embed="rId2"/>
              </a:buBlip>
              <a:defRPr sz="3108"/>
            </a:pPr>
            <a:r>
              <a:t>Going to college: emergence of many women’s colleges - seminaries </a:t>
            </a:r>
          </a:p>
          <a:p>
            <a:pPr lvl="1" marL="789431" indent="-394715" defTabSz="432308">
              <a:spcBef>
                <a:spcPts val="3100"/>
              </a:spcBef>
              <a:buBlip>
                <a:blip r:embed="rId2"/>
              </a:buBlip>
              <a:defRPr sz="3108"/>
            </a:pPr>
            <a:r>
              <a:t>Promoting social and political reform:</a:t>
            </a:r>
          </a:p>
          <a:p>
            <a:pPr lvl="2" marL="1184147" indent="-394715" defTabSz="432308">
              <a:spcBef>
                <a:spcPts val="3100"/>
              </a:spcBef>
              <a:buBlip>
                <a:blip r:embed="rId2"/>
              </a:buBlip>
              <a:defRPr sz="3108"/>
            </a:pPr>
            <a:r>
              <a:t>Elizabeth Cady Stanton - leading suffragist, advocate of interracial marriage </a:t>
            </a:r>
          </a:p>
          <a:p>
            <a:pPr lvl="1" marL="789431" indent="-394715" defTabSz="432308">
              <a:spcBef>
                <a:spcPts val="3100"/>
              </a:spcBef>
              <a:buBlip>
                <a:blip r:embed="rId2"/>
              </a:buBlip>
              <a:defRPr sz="3108"/>
            </a:pPr>
            <a:r>
              <a:t>Working in settlement houses:</a:t>
            </a:r>
          </a:p>
          <a:p>
            <a:pPr lvl="2" marL="1184147" indent="-394715" defTabSz="432308">
              <a:spcBef>
                <a:spcPts val="3100"/>
              </a:spcBef>
              <a:buBlip>
                <a:blip r:embed="rId2"/>
              </a:buBlip>
              <a:defRPr sz="3108"/>
            </a:pPr>
            <a:r>
              <a:t>Jane Addams and the Hull House</a:t>
            </a:r>
          </a:p>
        </p:txBody>
      </p:sp>
      <p:pic>
        <p:nvPicPr>
          <p:cNvPr id="14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5078" y="5622478"/>
            <a:ext cx="4156522" cy="415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95343" y="5622478"/>
            <a:ext cx="2797315" cy="415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72977" y="1308100"/>
            <a:ext cx="6258846" cy="4396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2"/>
      <p:bldP build="whole" bldLvl="1" animBg="1" rev="0" advAuto="0" spid="148" grpId="6"/>
      <p:bldP build="whole" bldLvl="1" animBg="1" rev="0" advAuto="0" spid="146" grpId="4"/>
      <p:bldP build="whole" bldLvl="1" animBg="1" rev="0" advAuto="0" spid="148" grpId="7"/>
      <p:bldP build="p" bldLvl="5" animBg="1" rev="0" advAuto="0" spid="145" grpId="1"/>
      <p:bldP build="whole" bldLvl="1" animBg="1" rev="0" advAuto="0" spid="147" grpId="3"/>
      <p:bldP build="whole" bldLvl="1" animBg="1" rev="0" advAuto="0" spid="147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Concept 6.3, II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203200" y="2019300"/>
            <a:ext cx="12539564" cy="7477919"/>
          </a:xfrm>
          <a:prstGeom prst="rect">
            <a:avLst/>
          </a:prstGeom>
        </p:spPr>
        <p:txBody>
          <a:bodyPr/>
          <a:lstStyle/>
          <a:p>
            <a:pPr marL="373379" indent="-373379" defTabSz="408940">
              <a:spcBef>
                <a:spcPts val="2900"/>
              </a:spcBef>
              <a:buBlip>
                <a:blip r:embed="rId2"/>
              </a:buBlip>
              <a:defRPr sz="2940"/>
            </a:pPr>
            <a:r>
              <a:t>C) Plessy v. Ferguson (1896):</a:t>
            </a:r>
          </a:p>
          <a:p>
            <a:pPr lvl="1" marL="746759" indent="-373379" defTabSz="408940">
              <a:spcBef>
                <a:spcPts val="2900"/>
              </a:spcBef>
              <a:buBlip>
                <a:blip r:embed="rId2"/>
              </a:buBlip>
              <a:defRPr sz="2940"/>
            </a:pPr>
            <a:r>
              <a:t>Upheld racial segregation - “separate but equal”</a:t>
            </a:r>
          </a:p>
          <a:p>
            <a:pPr lvl="1" marL="746759" indent="-373379" defTabSz="408940">
              <a:spcBef>
                <a:spcPts val="2900"/>
              </a:spcBef>
              <a:buBlip>
                <a:blip r:embed="rId2"/>
              </a:buBlip>
              <a:defRPr sz="2940"/>
            </a:pPr>
            <a:r>
              <a:t>Most gains made by African Americans during Reconstruction were severely limited (13 - 15 amendments)</a:t>
            </a:r>
          </a:p>
          <a:p>
            <a:pPr marL="373379" indent="-373379" defTabSz="408940">
              <a:spcBef>
                <a:spcPts val="2900"/>
              </a:spcBef>
              <a:buBlip>
                <a:blip r:embed="rId2"/>
              </a:buBlip>
              <a:defRPr sz="2940"/>
            </a:pPr>
            <a:r>
              <a:t>African American reformers continued to fight for political and social equality in the face of:</a:t>
            </a:r>
          </a:p>
          <a:p>
            <a:pPr lvl="1" marL="746759" indent="-373379" defTabSz="408940">
              <a:spcBef>
                <a:spcPts val="2900"/>
              </a:spcBef>
              <a:buBlip>
                <a:blip r:embed="rId2"/>
              </a:buBlip>
              <a:defRPr sz="2940"/>
            </a:pPr>
            <a:r>
              <a:t>Violence - Ida B. Wells was a journalist that was an outspoken critic of lynching, advocating a federal anti-lynching law</a:t>
            </a:r>
          </a:p>
          <a:p>
            <a:pPr lvl="1" marL="746759" indent="-373379" defTabSz="408940">
              <a:spcBef>
                <a:spcPts val="2900"/>
              </a:spcBef>
              <a:buBlip>
                <a:blip r:embed="rId2"/>
              </a:buBlip>
              <a:defRPr sz="2940"/>
            </a:pPr>
            <a:r>
              <a:t>Discrimination - Booker T. Washington - advocated vocational training for African Americans </a:t>
            </a:r>
          </a:p>
          <a:p>
            <a:pPr lvl="1" marL="746759" indent="-373379" defTabSz="408940">
              <a:spcBef>
                <a:spcPts val="2900"/>
              </a:spcBef>
              <a:buBlip>
                <a:blip r:embed="rId2"/>
              </a:buBlip>
              <a:defRPr sz="2940"/>
            </a:pPr>
            <a:r>
              <a:t>Scientific theories of race - some anthropologists argued that African Americans were inferior to whites - use skull measurements</a:t>
            </a:r>
          </a:p>
        </p:txBody>
      </p:sp>
      <p:pic>
        <p:nvPicPr>
          <p:cNvPr id="15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08030" y="355600"/>
            <a:ext cx="2763371" cy="3093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315" y="2346762"/>
            <a:ext cx="2540001" cy="363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84800" y="2188012"/>
            <a:ext cx="2794000" cy="394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7"/>
      <p:bldP build="p" bldLvl="5" animBg="1" rev="0" advAuto="0" spid="151" grpId="1"/>
      <p:bldP build="whole" bldLvl="1" animBg="1" rev="0" advAuto="0" spid="152" grpId="2"/>
      <p:bldP build="whole" bldLvl="1" animBg="1" rev="0" advAuto="0" spid="153" grpId="3"/>
      <p:bldP build="whole" bldLvl="1" animBg="1" rev="0" advAuto="0" spid="152" grpId="5"/>
      <p:bldP build="whole" bldLvl="1" animBg="1" rev="0" advAuto="0" spid="153" grpId="6"/>
      <p:bldP build="whole" bldLvl="1" animBg="1" rev="0" advAuto="0" spid="154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 Tips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203200" y="2019300"/>
            <a:ext cx="12539564" cy="7477919"/>
          </a:xfrm>
          <a:prstGeom prst="rect">
            <a:avLst/>
          </a:prstGeom>
        </p:spPr>
        <p:txBody>
          <a:bodyPr/>
          <a:lstStyle/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738"/>
            </a:pPr>
            <a:r>
              <a:t>Multiple-Choice and Short Answer:</a:t>
            </a:r>
          </a:p>
          <a:p>
            <a:pPr lvl="1" marL="949452" indent="-474726" defTabSz="519937">
              <a:spcBef>
                <a:spcPts val="3700"/>
              </a:spcBef>
              <a:buBlip>
                <a:blip r:embed="rId2"/>
              </a:buBlip>
              <a:defRPr sz="3738"/>
            </a:pPr>
            <a:r>
              <a:t>Plessy v. Ferguson - impacts</a:t>
            </a:r>
          </a:p>
          <a:p>
            <a:pPr lvl="1" marL="949452" indent="-474726" defTabSz="519937">
              <a:spcBef>
                <a:spcPts val="3700"/>
              </a:spcBef>
              <a:buBlip>
                <a:blip r:embed="rId2"/>
              </a:buBlip>
              <a:defRPr sz="3738"/>
            </a:pPr>
            <a:r>
              <a:t>Alternatives to capitalism</a:t>
            </a:r>
          </a:p>
          <a:p>
            <a:pPr lvl="1" marL="949452" indent="-474726" defTabSz="519937">
              <a:spcBef>
                <a:spcPts val="3700"/>
              </a:spcBef>
              <a:buBlip>
                <a:blip r:embed="rId2"/>
              </a:buBlip>
              <a:defRPr sz="3738"/>
            </a:pPr>
            <a:r>
              <a:t>Examples of discrimination and how people countered it</a:t>
            </a:r>
          </a:p>
          <a:p>
            <a:pPr marL="474726" indent="-474726" defTabSz="519937">
              <a:spcBef>
                <a:spcPts val="3700"/>
              </a:spcBef>
              <a:buBlip>
                <a:blip r:embed="rId2"/>
              </a:buBlip>
              <a:defRPr sz="3738"/>
            </a:pPr>
            <a:r>
              <a:t>Essays:</a:t>
            </a:r>
          </a:p>
          <a:p>
            <a:pPr lvl="1" marL="949452" indent="-474726" defTabSz="519937">
              <a:spcBef>
                <a:spcPts val="3700"/>
              </a:spcBef>
              <a:buBlip>
                <a:blip r:embed="rId2"/>
              </a:buBlip>
              <a:defRPr sz="3738"/>
            </a:pPr>
            <a:r>
              <a:t>Comparing forms of discrimination with other time periods</a:t>
            </a:r>
          </a:p>
          <a:p>
            <a:pPr lvl="2" marL="1424177" indent="-474726" defTabSz="519937">
              <a:spcBef>
                <a:spcPts val="3700"/>
              </a:spcBef>
              <a:buBlip>
                <a:blip r:embed="rId2"/>
              </a:buBlip>
              <a:defRPr sz="3738"/>
            </a:pPr>
            <a:r>
              <a:t>Responses of African Americans in 1890s-1920s and 1950s-1960s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7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