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2.png"/><Relationship Id="rId5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Review: The People’s (Populist) Party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You Need To Know About The People’s Party To Succeed In APUSH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177799" y="2235200"/>
            <a:ext cx="12649202" cy="7266186"/>
          </a:xfrm>
          <a:prstGeom prst="rect">
            <a:avLst/>
          </a:prstGeom>
        </p:spPr>
        <p:txBody>
          <a:bodyPr/>
          <a:lstStyle/>
          <a:p>
            <a:pPr marL="346456" indent="-346456" defTabSz="514095">
              <a:spcBef>
                <a:spcPts val="3100"/>
              </a:spcBef>
              <a:buBlip>
                <a:blip r:embed="rId2"/>
              </a:buBlip>
              <a:defRPr sz="3168"/>
            </a:pPr>
            <a:r>
              <a:t>Multiple-Choice And Short Answer:</a:t>
            </a:r>
          </a:p>
          <a:p>
            <a:pPr lvl="1" marL="692912" indent="-346456" defTabSz="514095">
              <a:spcBef>
                <a:spcPts val="3100"/>
              </a:spcBef>
              <a:buBlip>
                <a:blip r:embed="rId2"/>
              </a:buBlip>
              <a:defRPr sz="3168"/>
            </a:pPr>
            <a:r>
              <a:t>Reasons for the development of the Populist Party</a:t>
            </a:r>
          </a:p>
          <a:p>
            <a:pPr lvl="1" marL="692912" indent="-346456" defTabSz="514095">
              <a:spcBef>
                <a:spcPts val="3100"/>
              </a:spcBef>
              <a:buBlip>
                <a:blip r:embed="rId2"/>
              </a:buBlip>
              <a:defRPr sz="3168"/>
            </a:pPr>
            <a:r>
              <a:t>Populists’ ideas are most similar to……. (PROGRESSIVES)</a:t>
            </a:r>
          </a:p>
          <a:p>
            <a:pPr lvl="1" marL="692912" indent="-346456" defTabSz="514095">
              <a:spcBef>
                <a:spcPts val="3100"/>
              </a:spcBef>
              <a:buBlip>
                <a:blip r:embed="rId2"/>
              </a:buBlip>
              <a:defRPr sz="3168"/>
            </a:pPr>
            <a:r>
              <a:t>Who would support the Populist Party? (FARMERS!)</a:t>
            </a:r>
          </a:p>
          <a:p>
            <a:pPr lvl="1" marL="692912" indent="-346456" defTabSz="514095">
              <a:spcBef>
                <a:spcPts val="3100"/>
              </a:spcBef>
              <a:buBlip>
                <a:blip r:embed="rId2"/>
              </a:buBlip>
              <a:defRPr sz="3168"/>
            </a:pPr>
            <a:r>
              <a:t>Who would oppose? (INDUSTRIALISTS!)</a:t>
            </a:r>
          </a:p>
          <a:p>
            <a:pPr lvl="1" marL="692912" indent="-346456" defTabSz="514095">
              <a:spcBef>
                <a:spcPts val="3100"/>
              </a:spcBef>
              <a:buBlip>
                <a:blip r:embed="rId2"/>
              </a:buBlip>
              <a:defRPr sz="3168"/>
            </a:pPr>
            <a:r>
              <a:t>Cross of Gold</a:t>
            </a:r>
          </a:p>
          <a:p>
            <a:pPr marL="346456" indent="-346456" defTabSz="514095">
              <a:spcBef>
                <a:spcPts val="3100"/>
              </a:spcBef>
              <a:buBlip>
                <a:blip r:embed="rId2"/>
              </a:buBlip>
              <a:defRPr sz="3168"/>
            </a:pPr>
            <a:r>
              <a:t>Essays:</a:t>
            </a:r>
          </a:p>
          <a:p>
            <a:pPr lvl="1" marL="692912" indent="-346456" defTabSz="514095">
              <a:spcBef>
                <a:spcPts val="3100"/>
              </a:spcBef>
              <a:buBlip>
                <a:blip r:embed="rId2"/>
              </a:buBlip>
              <a:defRPr sz="3168"/>
            </a:pPr>
            <a:r>
              <a:t>Comparing farmers and industrial workers responses to industrialization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59" name="Shape 15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342899" indent="-342899">
              <a:buBlip>
                <a:blip r:embed="rId2"/>
              </a:buBlip>
              <a:defRPr sz="4400"/>
            </a:lvl1pPr>
          </a:lstStyle>
          <a:p>
            <a:pPr/>
            <a:r>
              <a:t>Best of luck in May!</a:t>
            </a:r>
          </a:p>
        </p:txBody>
      </p:sp>
      <p:pic>
        <p:nvPicPr>
          <p:cNvPr id="16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97538" y="2653539"/>
            <a:ext cx="4880324" cy="594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New Curriculum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279400" y="2019300"/>
            <a:ext cx="12446000" cy="757495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Key Concept 6.1, III, C</a:t>
            </a:r>
          </a:p>
          <a:p>
            <a:pPr lvl="1">
              <a:buBlip>
                <a:blip r:embed="rId2"/>
              </a:buBlip>
            </a:pPr>
            <a:r>
              <a:t>“Economic instability inspired agrarian activists to create the People’s (Populist) Party, which called for a stronger governmental role in regulating the American economic system.” - page 62. </a:t>
            </a:r>
          </a:p>
          <a:p>
            <a:pPr>
              <a:buBlip>
                <a:blip r:embed="rId2"/>
              </a:buBlip>
            </a:pPr>
            <a:r>
              <a:t>Since it’s mentioned, anything about the party is fair game for the test</a:t>
            </a:r>
          </a:p>
          <a:p>
            <a:pPr>
              <a:buBlip>
                <a:blip r:embed="rId2"/>
              </a:buBlip>
            </a:pPr>
            <a:r>
              <a:t>Focus on it being an agrarian movement (and other groups) and advocating for government intervention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Populist Party?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677168" y="2337494"/>
            <a:ext cx="11650465" cy="657721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Political party from the late 19th century, made up of mostly farmers</a:t>
            </a:r>
          </a:p>
          <a:p>
            <a:pPr>
              <a:buBlip>
                <a:blip r:embed="rId2"/>
              </a:buBlip>
            </a:pPr>
            <a:r>
              <a:t>They sought increased government involvement in the economy:</a:t>
            </a:r>
          </a:p>
          <a:p>
            <a:pPr lvl="1">
              <a:buBlip>
                <a:blip r:embed="rId2"/>
              </a:buBlip>
            </a:pPr>
            <a:r>
              <a:t>Railroads, banks, and government reform</a:t>
            </a:r>
          </a:p>
          <a:p>
            <a:pPr>
              <a:buBlip>
                <a:blip r:embed="rId2"/>
              </a:buBlip>
            </a:pPr>
            <a:r>
              <a:t>Critical of the economic system (capitalism)</a:t>
            </a:r>
          </a:p>
          <a:p>
            <a:pPr>
              <a:buBlip>
                <a:blip r:embed="rId2"/>
              </a:buBlip>
            </a:pPr>
            <a:r>
              <a:t>Originated in CINCINNATI!</a:t>
            </a:r>
          </a:p>
        </p:txBody>
      </p:sp>
      <p:pic>
        <p:nvPicPr>
          <p:cNvPr id="1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0" y="25400"/>
            <a:ext cx="10160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3"/>
      <p:bldP build="p" bldLvl="5" animBg="1" rev="0" advAuto="0" spid="126" grpId="1"/>
      <p:bldP build="whole" bldLvl="1" animBg="1" rev="0" advAuto="0" spid="12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410">
                <a:effectLst>
                  <a:outerShdw sx="100000" sy="100000" kx="0" ky="0" algn="b" rotWithShape="0" blurRad="60325" dist="12065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What Groups of People Supported the Populist Party?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279399" y="2514600"/>
            <a:ext cx="12446002" cy="7108528"/>
          </a:xfrm>
          <a:prstGeom prst="rect">
            <a:avLst/>
          </a:prstGeom>
        </p:spPr>
        <p:txBody>
          <a:bodyPr/>
          <a:lstStyle/>
          <a:p>
            <a:pPr marL="338581" indent="-338581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Farmers!</a:t>
            </a:r>
          </a:p>
          <a:p>
            <a:pPr lvl="1" marL="677163" indent="-338581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The Grange - sought to connect farmers and share techniques</a:t>
            </a:r>
          </a:p>
          <a:p>
            <a:pPr lvl="2" marL="1015746" indent="-338581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Hoped to elect state legislatures that supported their programs</a:t>
            </a:r>
          </a:p>
          <a:p>
            <a:pPr lvl="1" marL="677163" indent="-338581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Farmers’ Alliances - mainly local organizations - established stores and banks</a:t>
            </a:r>
          </a:p>
          <a:p>
            <a:pPr marL="338581" indent="-338581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Industrial Workers</a:t>
            </a:r>
          </a:p>
          <a:p>
            <a:pPr lvl="1" marL="677163" indent="-338581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Knights of Labor - Labor union of skilled AND unskilled workers</a:t>
            </a:r>
          </a:p>
          <a:p>
            <a:pPr lvl="1" marL="677163" indent="-338581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Terrance Powderly </a:t>
            </a:r>
          </a:p>
          <a:p>
            <a:pPr marL="338581" indent="-338581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Economic reformers</a:t>
            </a:r>
          </a:p>
        </p:txBody>
      </p:sp>
      <p:pic>
        <p:nvPicPr>
          <p:cNvPr id="13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2990" y="-20787"/>
            <a:ext cx="4843710" cy="7217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Led to the Creation of the Populist Party?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203200" y="2514600"/>
            <a:ext cx="12598400" cy="7097614"/>
          </a:xfrm>
          <a:prstGeom prst="rect">
            <a:avLst/>
          </a:prstGeom>
        </p:spPr>
        <p:txBody>
          <a:bodyPr/>
          <a:lstStyle/>
          <a:p>
            <a:pPr marL="318897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Economic Issues:</a:t>
            </a:r>
          </a:p>
          <a:p>
            <a:pPr lvl="1" marL="637794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Growth of corporate power:</a:t>
            </a:r>
          </a:p>
          <a:p>
            <a:pPr lvl="2" marL="956691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RRs - high shipping rates hurt farmers</a:t>
            </a:r>
          </a:p>
          <a:p>
            <a:pPr lvl="2" marL="956691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RRs often owned grain elevators and charged high rates to store goods</a:t>
            </a:r>
          </a:p>
          <a:p>
            <a:pPr lvl="1" marL="637794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Panics of 1873 and 1893:</a:t>
            </a:r>
          </a:p>
          <a:p>
            <a:pPr lvl="2" marL="956691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Significantly hurt farmers - crop prices plummeted </a:t>
            </a:r>
          </a:p>
          <a:p>
            <a:pPr marL="318897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Emerged from previous agrarian groups:</a:t>
            </a:r>
          </a:p>
          <a:p>
            <a:pPr lvl="1" marL="637794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Grange</a:t>
            </a:r>
          </a:p>
          <a:p>
            <a:pPr lvl="1" marL="637794" indent="-318897" defTabSz="47320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Farmers’ Alliances</a:t>
            </a:r>
          </a:p>
        </p:txBody>
      </p:sp>
      <p:pic>
        <p:nvPicPr>
          <p:cNvPr id="13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209550"/>
            <a:ext cx="7125573" cy="933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5" grpId="2"/>
      <p:bldP build="whole" bldLvl="1" animBg="1" rev="0" advAuto="0" spid="13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Goals of the Populists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177800" y="2209800"/>
            <a:ext cx="12550180" cy="7298333"/>
          </a:xfrm>
          <a:prstGeom prst="rect">
            <a:avLst/>
          </a:prstGeom>
        </p:spPr>
        <p:txBody>
          <a:bodyPr/>
          <a:lstStyle/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Sought economic relief, as well as government intervention: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Omaha Platform:</a:t>
            </a:r>
          </a:p>
          <a:p>
            <a:pPr lvl="2" marL="744093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Direct election of senators</a:t>
            </a:r>
          </a:p>
          <a:p>
            <a:pPr lvl="2" marL="744093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Graduated income tax</a:t>
            </a:r>
          </a:p>
          <a:p>
            <a:pPr lvl="2" marL="744093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Australian (secret) ballot</a:t>
            </a:r>
          </a:p>
          <a:p>
            <a:pPr lvl="2" marL="744093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Government control of railroads, telegraphs, and telephones</a:t>
            </a:r>
          </a:p>
          <a:p>
            <a:pPr lvl="2" marL="744093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Free Coinage of Silver at a ratio of 16:1 with gold (</a:t>
            </a:r>
            <a:r>
              <a:rPr b="1" i="1" u="sng"/>
              <a:t>Bimetalism</a:t>
            </a:r>
            <a:r>
              <a:t>)</a:t>
            </a:r>
          </a:p>
          <a:p>
            <a:pPr lvl="3" marL="992124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16 ounces of silver would equal 1 ounce of goal</a:t>
            </a:r>
          </a:p>
          <a:p>
            <a:pPr lvl="3" marL="992124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Would increase money supply -&gt; farmers to pay off their debts more easily</a:t>
            </a:r>
          </a:p>
          <a:p>
            <a:pPr lvl="3" marL="992124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Supported by farmers and debtors, opposed by Industrialists and lenders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Civil Service Reform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8-hour workday</a:t>
            </a:r>
          </a:p>
        </p:txBody>
      </p:sp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400" y="2258176"/>
            <a:ext cx="3878901" cy="4834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  <p:bldP build="whole" bldLvl="1" animBg="1" rev="0" advAuto="0" spid="13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Election of 1892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203200" y="2019300"/>
            <a:ext cx="12508211" cy="752762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Grover Cleveland (Democrat) vs. Benjamin Harrison (Republican) vs. James Weaver (Populist)</a:t>
            </a:r>
          </a:p>
          <a:p>
            <a:pPr>
              <a:buBlip>
                <a:blip r:embed="rId2"/>
              </a:buBlip>
            </a:pPr>
            <a:r>
              <a:t>Weaver campaigned on the Omaha Platform</a:t>
            </a:r>
          </a:p>
          <a:p>
            <a:pPr lvl="1">
              <a:buBlip>
                <a:blip r:embed="rId2"/>
              </a:buBlip>
            </a:pPr>
            <a:r>
              <a:t>He received 22 electoral votes, and 8.5% of the popular vote</a:t>
            </a:r>
          </a:p>
        </p:txBody>
      </p:sp>
      <p:pic>
        <p:nvPicPr>
          <p:cNvPr id="14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3123" y="183109"/>
            <a:ext cx="3952927" cy="4862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5986" y="183109"/>
            <a:ext cx="3833851" cy="4862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8700" y="184150"/>
            <a:ext cx="2878709" cy="4859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6"/>
      <p:bldP build="whole" bldLvl="1" animBg="1" rev="0" advAuto="0" spid="143" grpId="2"/>
      <p:bldP build="whole" bldLvl="1" animBg="1" rev="0" advAuto="0" spid="144" grpId="3"/>
      <p:bldP build="whole" bldLvl="1" animBg="1" rev="0" advAuto="0" spid="143" grpId="5"/>
      <p:bldP build="p" bldLvl="5" animBg="1" rev="0" advAuto="0" spid="142" grpId="1"/>
      <p:bldP build="whole" bldLvl="1" animBg="1" rev="0" advAuto="0" spid="144" grpId="7"/>
      <p:bldP build="whole" bldLvl="1" animBg="1" rev="0" advAuto="0" spid="14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Election of 1896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203199" y="2019300"/>
            <a:ext cx="12598402" cy="757703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William Jennings Bryan (Democrat AND Populist) vs. William McKinley (Republican)</a:t>
            </a:r>
          </a:p>
          <a:p>
            <a:pPr>
              <a:buBlip>
                <a:blip r:embed="rId2"/>
              </a:buBlip>
            </a:pPr>
            <a:r>
              <a:t>The Populist Party supported Bryan due to his support for Free Silver </a:t>
            </a:r>
          </a:p>
          <a:p>
            <a:pPr>
              <a:buBlip>
                <a:blip r:embed="rId2"/>
              </a:buBlip>
            </a:pPr>
            <a:r>
              <a:t>***“Cross of Gold” Speech***</a:t>
            </a:r>
          </a:p>
        </p:txBody>
      </p:sp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4350" y="2079689"/>
            <a:ext cx="7485341" cy="6917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  <p:bldP build="whole" bldLvl="1" animBg="1" rev="0" advAuto="0" spid="149" grpId="2"/>
      <p:bldP build="whole" bldLvl="1" animBg="1" rev="0" advAuto="0" spid="14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Impact of the Populists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228600" y="2019300"/>
            <a:ext cx="12547601" cy="755977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Many of the ideas and goals of the Populist Party later came to fruition</a:t>
            </a:r>
          </a:p>
          <a:p>
            <a:pPr lvl="1">
              <a:buBlip>
                <a:blip r:embed="rId2"/>
              </a:buBlip>
            </a:pPr>
            <a:r>
              <a:t>16th amendment - income tax</a:t>
            </a:r>
          </a:p>
          <a:p>
            <a:pPr lvl="1">
              <a:buBlip>
                <a:blip r:embed="rId2"/>
              </a:buBlip>
            </a:pPr>
            <a:r>
              <a:t>17th amendment - direct election of senators</a:t>
            </a:r>
          </a:p>
          <a:p>
            <a:pPr lvl="1">
              <a:buBlip>
                <a:blip r:embed="rId2"/>
              </a:buBlip>
            </a:pPr>
            <a:r>
              <a:t>Secret ballots</a:t>
            </a:r>
          </a:p>
          <a:p>
            <a:pPr lvl="1">
              <a:buBlip>
                <a:blip r:embed="rId2"/>
              </a:buBlip>
            </a:pPr>
            <a:r>
              <a:t>All during the Progressive Era - Connection to another time period!</a:t>
            </a:r>
          </a:p>
        </p:txBody>
      </p:sp>
      <p:pic>
        <p:nvPicPr>
          <p:cNvPr id="15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0025" y="2362472"/>
            <a:ext cx="3804750" cy="5028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3"/>
      <p:bldP build="p" bldLvl="5" animBg="1" rev="0" advAuto="0" spid="152" grpId="1"/>
      <p:bldP build="whole" bldLvl="1" animBg="1" rev="0" advAuto="0" spid="153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