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28D8E">
              <a:alpha val="20000"/>
            </a:srgbClr>
          </a:solidFill>
        </a:fill>
      </a:tcStyle>
    </a:band2H>
    <a:firstCo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381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381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lastRow>
    <a:fir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381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E5E1C5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solidFill>
                <a:srgbClr val="44444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AB0B5">
              <a:alpha val="10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44444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ADBD7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949E9F"/>
              </a:solidFill>
              <a:prstDash val="solid"/>
              <a:miter lim="400000"/>
            </a:ln>
          </a:left>
          <a:right>
            <a:ln w="12700" cap="flat">
              <a:solidFill>
                <a:srgbClr val="949E9F"/>
              </a:solidFill>
              <a:prstDash val="solid"/>
              <a:miter lim="400000"/>
            </a:ln>
          </a:right>
          <a:top>
            <a:ln w="12700" cap="flat">
              <a:solidFill>
                <a:srgbClr val="949E9F"/>
              </a:solidFill>
              <a:prstDash val="solid"/>
              <a:miter lim="400000"/>
            </a:ln>
          </a:top>
          <a:bottom>
            <a:ln w="12700" cap="flat">
              <a:solidFill>
                <a:srgbClr val="949E9F"/>
              </a:solidFill>
              <a:prstDash val="solid"/>
              <a:miter lim="400000"/>
            </a:ln>
          </a:bottom>
          <a:insideH>
            <a:ln w="12700" cap="flat">
              <a:solidFill>
                <a:srgbClr val="949E9F"/>
              </a:solidFill>
              <a:prstDash val="solid"/>
              <a:miter lim="400000"/>
            </a:ln>
          </a:insideH>
          <a:insideV>
            <a:ln w="12700" cap="flat">
              <a:solidFill>
                <a:srgbClr val="949E9F"/>
              </a:solidFill>
              <a:prstDash val="solid"/>
              <a:miter lim="400000"/>
            </a:ln>
          </a:insideV>
        </a:tcBdr>
        <a:fill>
          <a:solidFill>
            <a:srgbClr val="E2E0D9"/>
          </a:solidFill>
        </a:fill>
      </a:tcStyle>
    </a:wholeTbl>
    <a:band2H>
      <a:tcTxStyle b="def" i="def"/>
      <a:tcStyle>
        <a:tcBdr/>
        <a:fill>
          <a:solidFill>
            <a:srgbClr val="EFECE5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6D5D4B"/>
              </a:solidFill>
              <a:prstDash val="solid"/>
              <a:miter lim="400000"/>
            </a:ln>
          </a:left>
          <a:right>
            <a:ln w="12700" cap="flat">
              <a:solidFill>
                <a:srgbClr val="6D5D4B"/>
              </a:solidFill>
              <a:prstDash val="solid"/>
              <a:miter lim="400000"/>
            </a:ln>
          </a:right>
          <a:top>
            <a:ln w="254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6D5D4B"/>
              </a:solidFill>
              <a:prstDash val="solid"/>
              <a:miter lim="400000"/>
            </a:ln>
          </a:insideH>
          <a:insideV>
            <a:ln w="12700" cap="flat">
              <a:solidFill>
                <a:srgbClr val="6D5D4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52922"/>
              </a:solidFill>
              <a:prstDash val="solid"/>
              <a:miter lim="400000"/>
            </a:ln>
          </a:left>
          <a:right>
            <a:ln w="12700" cap="flat">
              <a:solidFill>
                <a:srgbClr val="352922"/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3">
              <a:alpha val="38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39393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A5A8A3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CDCB">
              <a:alpha val="21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3939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079500" y="5346700"/>
            <a:ext cx="11176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2286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4572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6858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9144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2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pic" sz="half" idx="13"/>
          </p:nvPr>
        </p:nvSpPr>
        <p:spPr>
          <a:xfrm>
            <a:off x="1015999" y="1176019"/>
            <a:ext cx="5261430" cy="7366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3" name="Shape 93"/>
          <p:cNvSpPr/>
          <p:nvPr>
            <p:ph type="pic" sz="half" idx="14"/>
          </p:nvPr>
        </p:nvSpPr>
        <p:spPr>
          <a:xfrm>
            <a:off x="6743700" y="1181100"/>
            <a:ext cx="5257800" cy="73609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pic" sz="quarter" idx="13"/>
          </p:nvPr>
        </p:nvSpPr>
        <p:spPr>
          <a:xfrm>
            <a:off x="6743700" y="5207000"/>
            <a:ext cx="5257800" cy="3454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Shape 102"/>
          <p:cNvSpPr/>
          <p:nvPr>
            <p:ph type="pic" sz="quarter" idx="14"/>
          </p:nvPr>
        </p:nvSpPr>
        <p:spPr>
          <a:xfrm>
            <a:off x="6743700" y="1282700"/>
            <a:ext cx="5257800" cy="3429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pic" sz="half" idx="15"/>
          </p:nvPr>
        </p:nvSpPr>
        <p:spPr>
          <a:xfrm>
            <a:off x="1011464" y="1277619"/>
            <a:ext cx="5270501" cy="7378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body" sz="quarter" idx="13"/>
          </p:nvPr>
        </p:nvSpPr>
        <p:spPr>
          <a:xfrm>
            <a:off x="1270000" y="6362700"/>
            <a:ext cx="10464800" cy="558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Shape 112"/>
          <p:cNvSpPr/>
          <p:nvPr>
            <p:ph type="body" sz="quarter" idx="14"/>
          </p:nvPr>
        </p:nvSpPr>
        <p:spPr>
          <a:xfrm>
            <a:off x="1270000" y="39116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2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13" name="Shape 1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hape 12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sz="half" idx="13"/>
          </p:nvPr>
        </p:nvSpPr>
        <p:spPr>
          <a:xfrm>
            <a:off x="1854200" y="1441449"/>
            <a:ext cx="9612313" cy="4889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2286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4572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6858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9144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43700" y="1193800"/>
            <a:ext cx="5257800" cy="73609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14400" y="1193800"/>
            <a:ext cx="5270500" cy="3911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14400" y="5219700"/>
            <a:ext cx="5270500" cy="3378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43700" y="2997200"/>
            <a:ext cx="5270201" cy="5397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14400" y="2705100"/>
            <a:ext cx="5118100" cy="6019800"/>
          </a:xfrm>
          <a:prstGeom prst="rect">
            <a:avLst/>
          </a:prstGeom>
        </p:spPr>
        <p:txBody>
          <a:bodyPr/>
          <a:lstStyle>
            <a:lvl1pPr marL="342900" indent="-342900">
              <a:defRPr sz="3400"/>
            </a:lvl1pPr>
            <a:lvl2pPr marL="685800" indent="-342900">
              <a:defRPr sz="3400"/>
            </a:lvl2pPr>
            <a:lvl3pPr marL="1028700" indent="-342900">
              <a:defRPr sz="3400"/>
            </a:lvl3pPr>
            <a:lvl4pPr marL="1371600" indent="-342900">
              <a:defRPr sz="3400"/>
            </a:lvl4pPr>
            <a:lvl5pPr marL="1714500" indent="-342900"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14400" y="685800"/>
            <a:ext cx="11176000" cy="8382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idx="13"/>
          </p:nvPr>
        </p:nvSpPr>
        <p:spPr>
          <a:xfrm>
            <a:off x="1016000" y="1219200"/>
            <a:ext cx="10985500" cy="5588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xfrm>
            <a:off x="1016000" y="7200900"/>
            <a:ext cx="5207000" cy="6604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  <a:lvl2pPr marL="0" indent="2286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2pPr>
            <a:lvl3pPr marL="0" indent="4572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3pPr>
            <a:lvl4pPr marL="0" indent="6858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4pPr>
            <a:lvl5pPr marL="0" indent="9144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14400" y="2717800"/>
            <a:ext cx="11176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24599" y="9118600"/>
            <a:ext cx="342901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34343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1pPr>
      <a:lvl2pPr marL="8382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2pPr>
      <a:lvl3pPr marL="12573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3pPr>
      <a:lvl4pPr marL="16764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4pPr>
      <a:lvl5pPr marL="20955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5pPr>
      <a:lvl6pPr marL="25146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6pPr>
      <a:lvl7pPr marL="29337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7pPr>
      <a:lvl8pPr marL="33528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8pPr>
      <a:lvl9pPr marL="37719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ctrTitle"/>
          </p:nvPr>
        </p:nvSpPr>
        <p:spPr>
          <a:xfrm>
            <a:off x="1079500" y="152400"/>
            <a:ext cx="11176000" cy="2921000"/>
          </a:xfrm>
          <a:prstGeom prst="rect">
            <a:avLst/>
          </a:prstGeom>
        </p:spPr>
        <p:txBody>
          <a:bodyPr/>
          <a:lstStyle>
            <a:lvl1pPr defTabSz="496570">
              <a:defRPr spc="197" sz="4930">
                <a:effectLst>
                  <a:outerShdw sx="100000" sy="100000" kx="0" ky="0" algn="b" rotWithShape="0" blurRad="21590" dist="21590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APUSH Review: Conservation And Preservation During The Progressive Era</a:t>
            </a:r>
          </a:p>
        </p:txBody>
      </p:sp>
      <p:sp>
        <p:nvSpPr>
          <p:cNvPr id="138" name="Shape 138"/>
          <p:cNvSpPr/>
          <p:nvPr>
            <p:ph type="subTitle" sz="quarter" idx="1"/>
          </p:nvPr>
        </p:nvSpPr>
        <p:spPr>
          <a:xfrm>
            <a:off x="1079500" y="3200400"/>
            <a:ext cx="11176000" cy="1397000"/>
          </a:xfrm>
          <a:prstGeom prst="rect">
            <a:avLst/>
          </a:prstGeom>
        </p:spPr>
        <p:txBody>
          <a:bodyPr/>
          <a:lstStyle>
            <a:lvl1pPr defTabSz="484886">
              <a:defRPr spc="119" sz="2988">
                <a:effectLst>
                  <a:outerShdw sx="100000" sy="100000" kx="0" ky="0" algn="b" rotWithShape="0" blurRad="21082" dist="22681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Everything You Need To Know About Conservation And Preservation During The Progressive Era To Succeed In APUSH</a:t>
            </a:r>
          </a:p>
        </p:txBody>
      </p:sp>
      <p:pic>
        <p:nvPicPr>
          <p:cNvPr id="139" name="APUSH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53286" y="4205279"/>
            <a:ext cx="7228428" cy="5421321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/>
        </p:nvSpPr>
        <p:spPr>
          <a:xfrm>
            <a:off x="3747045" y="2585938"/>
            <a:ext cx="5840910" cy="4581724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pPr/>
            <a:r>
              <a:t>Shoutout time: Mr. Burns’s class in Warwick, NY. Thanks for the support, best of luck!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Background Info</a:t>
            </a:r>
          </a:p>
        </p:txBody>
      </p:sp>
      <p:sp>
        <p:nvSpPr>
          <p:cNvPr id="143" name="Shape 143"/>
          <p:cNvSpPr/>
          <p:nvPr>
            <p:ph type="body" sz="half" idx="1"/>
          </p:nvPr>
        </p:nvSpPr>
        <p:spPr>
          <a:xfrm>
            <a:off x="482600" y="2286000"/>
            <a:ext cx="6343353" cy="7280672"/>
          </a:xfrm>
          <a:prstGeom prst="rect">
            <a:avLst/>
          </a:prstGeom>
        </p:spPr>
        <p:txBody>
          <a:bodyPr/>
          <a:lstStyle/>
          <a:p>
            <a:pPr marL="318515" indent="-318515" defTabSz="443991">
              <a:spcBef>
                <a:spcPts val="2800"/>
              </a:spcBef>
              <a:defRPr sz="3040"/>
            </a:pPr>
            <a:r>
              <a:t>What is conservation?</a:t>
            </a:r>
          </a:p>
          <a:p>
            <a:pPr lvl="1" marL="637031" indent="-318515" defTabSz="443991">
              <a:spcBef>
                <a:spcPts val="2800"/>
              </a:spcBef>
              <a:defRPr sz="3040"/>
            </a:pPr>
            <a:r>
              <a:t>Advocating the proper use of nature and resources</a:t>
            </a:r>
          </a:p>
          <a:p>
            <a:pPr lvl="1" marL="637031" indent="-318515" defTabSz="443991">
              <a:spcBef>
                <a:spcPts val="2800"/>
              </a:spcBef>
              <a:defRPr sz="3040"/>
            </a:pPr>
            <a:r>
              <a:t>Example - Teddy Roosevelt</a:t>
            </a:r>
          </a:p>
          <a:p>
            <a:pPr lvl="1" marL="637031" indent="-318515" defTabSz="443991">
              <a:spcBef>
                <a:spcPts val="2800"/>
              </a:spcBef>
              <a:defRPr sz="3040"/>
            </a:pPr>
            <a:r>
              <a:t>Gifford Pinchot - Roosevelt’s chief forester</a:t>
            </a:r>
          </a:p>
          <a:p>
            <a:pPr marL="318515" indent="-318515" defTabSz="443991">
              <a:spcBef>
                <a:spcPts val="2800"/>
              </a:spcBef>
              <a:defRPr sz="3040"/>
            </a:pPr>
            <a:r>
              <a:t>What is preservation?</a:t>
            </a:r>
          </a:p>
          <a:p>
            <a:pPr lvl="1" marL="637031" indent="-318515" defTabSz="443991">
              <a:spcBef>
                <a:spcPts val="2800"/>
              </a:spcBef>
              <a:defRPr sz="3040"/>
            </a:pPr>
            <a:r>
              <a:t>Advocating the protection of nature and land from humans</a:t>
            </a:r>
          </a:p>
          <a:p>
            <a:pPr lvl="1" marL="637031" indent="-318515" defTabSz="443991">
              <a:spcBef>
                <a:spcPts val="2800"/>
              </a:spcBef>
              <a:defRPr sz="3040"/>
            </a:pPr>
            <a:r>
              <a:t>Example - John Muir and the Sierra Club</a:t>
            </a:r>
          </a:p>
        </p:txBody>
      </p:sp>
      <p:pic>
        <p:nvPicPr>
          <p:cNvPr id="144" name="459px-Gifford_Pincho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46007" y="2474614"/>
            <a:ext cx="4685756" cy="61251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inchot_Roosevel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90855" y="2730500"/>
            <a:ext cx="4996061" cy="632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429px-John_Muir_Can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4735" y="1911350"/>
            <a:ext cx="5448301" cy="7607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5" grpId="3"/>
      <p:bldP build="whole" bldLvl="1" animBg="1" rev="0" advAuto="0" spid="144" grpId="2"/>
      <p:bldP build="whole" bldLvl="1" animBg="1" rev="0" advAuto="0" spid="146" grpId="4"/>
      <p:bldP build="p" bldLvl="5" animBg="1" rev="0" advAuto="0" spid="14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Similarities Between the Two Groups</a:t>
            </a:r>
          </a:p>
        </p:txBody>
      </p:sp>
      <p:sp>
        <p:nvSpPr>
          <p:cNvPr id="149" name="Shape 149"/>
          <p:cNvSpPr/>
          <p:nvPr>
            <p:ph type="body" sz="half" idx="1"/>
          </p:nvPr>
        </p:nvSpPr>
        <p:spPr>
          <a:xfrm>
            <a:off x="431800" y="2252464"/>
            <a:ext cx="6343353" cy="7280673"/>
          </a:xfrm>
          <a:prstGeom prst="rect">
            <a:avLst/>
          </a:prstGeom>
        </p:spPr>
        <p:txBody>
          <a:bodyPr/>
          <a:lstStyle/>
          <a:p>
            <a:pPr/>
            <a:r>
              <a:t>Both conservationists and Preservationists advocated establishing national parks</a:t>
            </a:r>
          </a:p>
          <a:p>
            <a:pPr lvl="1"/>
            <a:r>
              <a:t>Yellowstone in 1872 - 1st national park</a:t>
            </a:r>
          </a:p>
          <a:p>
            <a:pPr lvl="1"/>
            <a:r>
              <a:t>Yosemite in 1890</a:t>
            </a:r>
          </a:p>
        </p:txBody>
      </p:sp>
      <p:pic>
        <p:nvPicPr>
          <p:cNvPr id="150" name="Yellowston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7991" y="2082800"/>
            <a:ext cx="5740401" cy="762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Bear_dinner_192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5014" y="3345953"/>
            <a:ext cx="5886355" cy="44147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YellowstoneBears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09118" y="3443485"/>
            <a:ext cx="6018147" cy="4560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Roosevelt at Yosemite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46515" y="3172013"/>
            <a:ext cx="6343353" cy="4762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30._The_dead_giant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09118" y="3748835"/>
            <a:ext cx="6018147" cy="42879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6"/>
      <p:bldP build="whole" bldLvl="1" animBg="1" rev="0" advAuto="0" spid="150" grpId="2"/>
      <p:bldP build="p" bldLvl="5" animBg="1" rev="0" advAuto="0" spid="149" grpId="1"/>
      <p:bldP build="whole" bldLvl="1" animBg="1" rev="0" advAuto="0" spid="153" grpId="5"/>
      <p:bldP build="whole" bldLvl="1" animBg="1" rev="0" advAuto="0" spid="151" grpId="3"/>
      <p:bldP build="whole" bldLvl="1" animBg="1" rev="0" advAuto="0" spid="152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Differences Between the Two Groups</a:t>
            </a:r>
          </a:p>
        </p:txBody>
      </p:sp>
      <p:sp>
        <p:nvSpPr>
          <p:cNvPr id="157" name="Shape 157"/>
          <p:cNvSpPr/>
          <p:nvPr>
            <p:ph type="body" sz="half" idx="1"/>
          </p:nvPr>
        </p:nvSpPr>
        <p:spPr>
          <a:xfrm>
            <a:off x="482600" y="2286000"/>
            <a:ext cx="6343353" cy="7280672"/>
          </a:xfrm>
          <a:prstGeom prst="rect">
            <a:avLst/>
          </a:prstGeom>
        </p:spPr>
        <p:txBody>
          <a:bodyPr/>
          <a:lstStyle/>
          <a:p>
            <a:pPr/>
            <a:r>
              <a:t>Conservationists support </a:t>
            </a:r>
            <a:r>
              <a:rPr i="1" u="sng">
                <a:latin typeface="Baskerville SemiBold"/>
                <a:ea typeface="Baskerville SemiBold"/>
                <a:cs typeface="Baskerville SemiBold"/>
                <a:sym typeface="Baskerville SemiBold"/>
              </a:rPr>
              <a:t>USING</a:t>
            </a:r>
            <a:r>
              <a:t> nature </a:t>
            </a:r>
          </a:p>
          <a:p>
            <a:pPr/>
            <a:r>
              <a:t>Preservationists wanted to </a:t>
            </a:r>
            <a:r>
              <a:rPr i="1" u="sng">
                <a:latin typeface="Baskerville SemiBold"/>
                <a:ea typeface="Baskerville SemiBold"/>
                <a:cs typeface="Baskerville SemiBold"/>
                <a:sym typeface="Baskerville SemiBold"/>
              </a:rPr>
              <a:t>PROTECT</a:t>
            </a:r>
            <a:r>
              <a:t> nature from human interaction</a:t>
            </a:r>
          </a:p>
        </p:txBody>
      </p:sp>
      <p:pic>
        <p:nvPicPr>
          <p:cNvPr id="15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56500" y="3054849"/>
            <a:ext cx="4530063" cy="56759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7" grpId="1"/>
      <p:bldP build="whole" bldLvl="1" animBg="1" rev="0" advAuto="0" spid="158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Hetch Hetchy Controversy</a:t>
            </a:r>
          </a:p>
        </p:txBody>
      </p:sp>
      <p:sp>
        <p:nvSpPr>
          <p:cNvPr id="161" name="Shape 161"/>
          <p:cNvSpPr/>
          <p:nvPr>
            <p:ph type="body" sz="half" idx="1"/>
          </p:nvPr>
        </p:nvSpPr>
        <p:spPr>
          <a:xfrm>
            <a:off x="482600" y="2286000"/>
            <a:ext cx="6343353" cy="7280672"/>
          </a:xfrm>
          <a:prstGeom prst="rect">
            <a:avLst/>
          </a:prstGeom>
        </p:spPr>
        <p:txBody>
          <a:bodyPr/>
          <a:lstStyle/>
          <a:p>
            <a:pPr marL="360426" indent="-360426" defTabSz="502412">
              <a:spcBef>
                <a:spcPts val="3200"/>
              </a:spcBef>
              <a:defRPr sz="3440"/>
            </a:pPr>
            <a:r>
              <a:t>Hetch Hetchy is in Yosemite National Park</a:t>
            </a:r>
          </a:p>
          <a:p>
            <a:pPr marL="360426" indent="-360426" defTabSz="502412">
              <a:spcBef>
                <a:spcPts val="3200"/>
              </a:spcBef>
              <a:defRPr sz="3440"/>
            </a:pPr>
            <a:r>
              <a:t>San Francisco sought a stable water supply - proposed a dam</a:t>
            </a:r>
          </a:p>
          <a:p>
            <a:pPr marL="360426" indent="-360426" defTabSz="502412">
              <a:spcBef>
                <a:spcPts val="3200"/>
              </a:spcBef>
              <a:defRPr sz="3440"/>
            </a:pPr>
            <a:r>
              <a:t>John Muir (Sierra Club and preservationist) opposed the dam</a:t>
            </a:r>
          </a:p>
          <a:p>
            <a:pPr marL="360426" indent="-360426" defTabSz="502412">
              <a:spcBef>
                <a:spcPts val="3200"/>
              </a:spcBef>
              <a:defRPr sz="3440"/>
            </a:pPr>
            <a:r>
              <a:t>Pinchot (and Roosevelt) approved construction of the dam </a:t>
            </a:r>
          </a:p>
          <a:p>
            <a:pPr lvl="1" marL="720852" indent="-360426" defTabSz="502412">
              <a:spcBef>
                <a:spcPts val="3200"/>
              </a:spcBef>
              <a:defRPr sz="3440"/>
            </a:pPr>
            <a:r>
              <a:t>85% of water usage today in San Fran comes from Hetch Hetchy, 167 miles away</a:t>
            </a:r>
          </a:p>
        </p:txBody>
      </p:sp>
      <p:pic>
        <p:nvPicPr>
          <p:cNvPr id="162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7296" y="4422577"/>
            <a:ext cx="3706827" cy="4835724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/>
        </p:nvSpPr>
        <p:spPr>
          <a:xfrm>
            <a:off x="9565090" y="2336800"/>
            <a:ext cx="3423445" cy="4783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155" y="0"/>
                </a:moveTo>
                <a:cubicBezTo>
                  <a:pt x="2743" y="0"/>
                  <a:pt x="2409" y="239"/>
                  <a:pt x="2409" y="534"/>
                </a:cubicBezTo>
                <a:lnTo>
                  <a:pt x="2409" y="4244"/>
                </a:lnTo>
                <a:lnTo>
                  <a:pt x="0" y="21600"/>
                </a:lnTo>
                <a:lnTo>
                  <a:pt x="4555" y="10668"/>
                </a:lnTo>
                <a:lnTo>
                  <a:pt x="20856" y="10668"/>
                </a:lnTo>
                <a:cubicBezTo>
                  <a:pt x="21268" y="10668"/>
                  <a:pt x="21600" y="10429"/>
                  <a:pt x="21600" y="10134"/>
                </a:cubicBezTo>
                <a:lnTo>
                  <a:pt x="21600" y="534"/>
                </a:lnTo>
                <a:cubicBezTo>
                  <a:pt x="21600" y="239"/>
                  <a:pt x="21268" y="0"/>
                  <a:pt x="20856" y="0"/>
                </a:cubicBezTo>
                <a:lnTo>
                  <a:pt x="3155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The needs of the people outrank preservation…..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2"/>
      <p:bldP build="p" bldLvl="5" animBg="1" rev="0" advAuto="0" spid="161" grpId="1"/>
      <p:bldP build="whole" bldLvl="1" animBg="1" rev="0" advAuto="0" spid="162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 Tips</a:t>
            </a:r>
          </a:p>
        </p:txBody>
      </p:sp>
      <p:sp>
        <p:nvSpPr>
          <p:cNvPr id="166" name="Shape 166"/>
          <p:cNvSpPr/>
          <p:nvPr>
            <p:ph type="body" idx="1"/>
          </p:nvPr>
        </p:nvSpPr>
        <p:spPr>
          <a:xfrm>
            <a:off x="457200" y="2260600"/>
            <a:ext cx="12327533" cy="7286328"/>
          </a:xfrm>
          <a:prstGeom prst="rect">
            <a:avLst/>
          </a:prstGeom>
        </p:spPr>
        <p:txBody>
          <a:bodyPr/>
          <a:lstStyle/>
          <a:p>
            <a:pPr marL="393954" indent="-393954" defTabSz="549148">
              <a:spcBef>
                <a:spcPts val="3500"/>
              </a:spcBef>
              <a:defRPr sz="3759"/>
            </a:pPr>
            <a:r>
              <a:t>Multiple-Choice and Short Answer:</a:t>
            </a:r>
          </a:p>
          <a:p>
            <a:pPr lvl="1" marL="787908" indent="-393954" defTabSz="549148">
              <a:spcBef>
                <a:spcPts val="3500"/>
              </a:spcBef>
              <a:defRPr sz="3759"/>
            </a:pPr>
            <a:r>
              <a:t>Comparing and Contrasting preservation and conservation </a:t>
            </a:r>
          </a:p>
          <a:p>
            <a:pPr lvl="1" marL="787908" indent="-393954" defTabSz="549148">
              <a:spcBef>
                <a:spcPts val="3500"/>
              </a:spcBef>
              <a:defRPr sz="3759"/>
            </a:pPr>
            <a:r>
              <a:t>Excerpt about Hetch Hetchy, debates over preservation and conservation</a:t>
            </a:r>
          </a:p>
          <a:p>
            <a:pPr marL="393954" indent="-393954" defTabSz="549148">
              <a:spcBef>
                <a:spcPts val="3500"/>
              </a:spcBef>
              <a:defRPr sz="3759"/>
            </a:pPr>
            <a:r>
              <a:t>Long Essay and DBQ:</a:t>
            </a:r>
          </a:p>
          <a:p>
            <a:pPr lvl="1" marL="787908" indent="-393954" defTabSz="549148">
              <a:spcBef>
                <a:spcPts val="3500"/>
              </a:spcBef>
              <a:defRPr sz="3759"/>
            </a:pPr>
            <a:r>
              <a:t>Part of an essay on the Progressive Era</a:t>
            </a:r>
          </a:p>
          <a:p>
            <a:pPr lvl="1" marL="787908" indent="-393954" defTabSz="549148">
              <a:spcBef>
                <a:spcPts val="3500"/>
              </a:spcBef>
              <a:defRPr sz="3759"/>
            </a:pPr>
            <a:r>
              <a:t>Connecting this time to Environmental movement in the 1960s and 1970s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Thanks For Watching!</a:t>
            </a:r>
          </a:p>
        </p:txBody>
      </p:sp>
      <p:sp>
        <p:nvSpPr>
          <p:cNvPr id="169" name="Shape 169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Best of luck this year!</a:t>
            </a:r>
          </a:p>
        </p:txBody>
      </p:sp>
      <p:pic>
        <p:nvPicPr>
          <p:cNvPr id="170" name="APUSH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58386" y="3004339"/>
            <a:ext cx="7228428" cy="5421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72675A"/>
      </a:dk1>
      <a:lt1>
        <a:srgbClr val="184472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000000"/>
      </a:dk1>
      <a:lt1>
        <a:srgbClr val="FFFFFF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