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i="1" sz="48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Review: Key Concept 7.2, Revised Edition 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Everything You Need To Know About Key Concept 7.2 To Succeed In APUSH</a:t>
            </a:r>
          </a:p>
        </p:txBody>
      </p:sp>
      <p:sp>
        <p:nvSpPr>
          <p:cNvPr id="121" name="Shape 121"/>
          <p:cNvSpPr/>
          <p:nvPr/>
        </p:nvSpPr>
        <p:spPr>
          <a:xfrm>
            <a:off x="2433587" y="1825128"/>
            <a:ext cx="8137626" cy="610334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Shoutouts to: Mrs. Ferguson’s class at Weir High School, Central Valley Academy in NY, Mr. Dollar’s Class in TX, and Mr. Leiberknecht’s Class in CA. Thank you all for watching!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pPr/>
            <a:r>
              <a:t>See You Back Here For 7.3!</a:t>
            </a:r>
          </a:p>
        </p:txBody>
      </p:sp>
      <p:sp>
        <p:nvSpPr>
          <p:cNvPr id="159" name="Shape 15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  <a:p>
            <a:pPr/>
            <a:r>
              <a:t>Check out other videos in the description</a:t>
            </a:r>
          </a:p>
          <a:p>
            <a:pPr/>
            <a:r>
              <a:t>Best of luck on all your tests!</a:t>
            </a:r>
          </a:p>
        </p:txBody>
      </p:sp>
      <p:pic>
        <p:nvPicPr>
          <p:cNvPr id="16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00" y="2425700"/>
            <a:ext cx="5334000" cy="642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1016000" y="63500"/>
            <a:ext cx="10972800" cy="1854200"/>
          </a:xfrm>
          <a:prstGeom prst="rect">
            <a:avLst/>
          </a:prstGeom>
        </p:spPr>
        <p:txBody>
          <a:bodyPr/>
          <a:lstStyle/>
          <a:p>
            <a:pPr/>
            <a:r>
              <a:t>Key Concept 7.2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355600" y="1751508"/>
            <a:ext cx="12123936" cy="7591525"/>
          </a:xfrm>
          <a:prstGeom prst="rect">
            <a:avLst/>
          </a:prstGeom>
        </p:spPr>
        <p:txBody>
          <a:bodyPr/>
          <a:lstStyle/>
          <a:p>
            <a:pPr marL="393954" indent="-393954" defTabSz="549148">
              <a:spcBef>
                <a:spcPts val="2800"/>
              </a:spcBef>
              <a:defRPr sz="3759"/>
            </a:pPr>
            <a:r>
              <a:t>“Innovations in communications and technology contributed to the growth of mass culture, while significant changes occurred in internal and international migration patters.”</a:t>
            </a:r>
          </a:p>
          <a:p>
            <a:pPr marL="393954" indent="-393954" defTabSz="549148">
              <a:spcBef>
                <a:spcPts val="2800"/>
              </a:spcBef>
              <a:defRPr sz="3759"/>
            </a:pPr>
            <a:r>
              <a:t>Big Idea Questions:</a:t>
            </a:r>
          </a:p>
          <a:p>
            <a:pPr lvl="1" marL="787908" indent="-393954" defTabSz="549148">
              <a:spcBef>
                <a:spcPts val="2800"/>
              </a:spcBef>
              <a:defRPr sz="3759"/>
            </a:pPr>
            <a:r>
              <a:t>How did technology transform the standard of living in the Unite States?</a:t>
            </a:r>
          </a:p>
          <a:p>
            <a:pPr lvl="1" marL="787908" indent="-393954" defTabSz="549148">
              <a:spcBef>
                <a:spcPts val="2800"/>
              </a:spcBef>
              <a:defRPr sz="3759"/>
            </a:pPr>
            <a:r>
              <a:t>What factors led to immigration restrictions during the 1920s?</a:t>
            </a:r>
          </a:p>
          <a:p>
            <a:pPr lvl="1" marL="787908" indent="-393954" defTabSz="549148">
              <a:spcBef>
                <a:spcPts val="2800"/>
              </a:spcBef>
              <a:defRPr sz="3759"/>
            </a:pPr>
            <a:r>
              <a:t>What caused internal migration to increase drastically in the United States during the first half of the 20th century?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1016000" y="63500"/>
            <a:ext cx="10972800" cy="1854200"/>
          </a:xfrm>
          <a:prstGeom prst="rect">
            <a:avLst/>
          </a:prstGeom>
        </p:spPr>
        <p:txBody>
          <a:bodyPr/>
          <a:lstStyle/>
          <a:p>
            <a:pPr/>
            <a:r>
              <a:t>Key Concept 7.2, I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355600" y="1751508"/>
            <a:ext cx="12123936" cy="7591525"/>
          </a:xfrm>
          <a:prstGeom prst="rect">
            <a:avLst/>
          </a:prstGeom>
        </p:spPr>
        <p:txBody>
          <a:bodyPr/>
          <a:lstStyle/>
          <a:p>
            <a:pPr marL="247268" indent="-247268" defTabSz="344677">
              <a:spcBef>
                <a:spcPts val="1700"/>
              </a:spcBef>
              <a:defRPr sz="2359"/>
            </a:pPr>
            <a:r>
              <a:t>“Popular culture grew in influence in U.S. society, even as debates increased over the effects of culture on public values, morals, and American national identity.”</a:t>
            </a:r>
          </a:p>
          <a:p>
            <a:pPr marL="247268" indent="-247268" defTabSz="344677">
              <a:spcBef>
                <a:spcPts val="1700"/>
              </a:spcBef>
              <a:defRPr sz="2359"/>
            </a:pPr>
            <a:r>
              <a:t>A. New mass media helped spread culture and awareness of regional cultures</a:t>
            </a:r>
          </a:p>
          <a:p>
            <a:pPr lvl="1" marL="494537" indent="-247268" defTabSz="344677">
              <a:spcBef>
                <a:spcPts val="1700"/>
              </a:spcBef>
              <a:defRPr sz="2359"/>
            </a:pPr>
            <a:r>
              <a:t>Radio:</a:t>
            </a:r>
          </a:p>
          <a:p>
            <a:pPr lvl="2" marL="696848" indent="-247268" defTabSz="344677">
              <a:spcBef>
                <a:spcPts val="1700"/>
              </a:spcBef>
              <a:defRPr sz="2359"/>
            </a:pPr>
            <a:r>
              <a:t>Large source of entertainment (War of the Worlds - 1938, “Fireside Chats,” Father Charles Coughlin)</a:t>
            </a:r>
          </a:p>
          <a:p>
            <a:pPr lvl="1" marL="494537" indent="-247268" defTabSz="344677">
              <a:spcBef>
                <a:spcPts val="1700"/>
              </a:spcBef>
              <a:defRPr sz="2359"/>
            </a:pPr>
            <a:r>
              <a:t>Cinema:</a:t>
            </a:r>
          </a:p>
          <a:p>
            <a:pPr lvl="2" marL="696848" indent="-247268" defTabSz="344677">
              <a:spcBef>
                <a:spcPts val="1700"/>
              </a:spcBef>
              <a:defRPr sz="2359"/>
            </a:pPr>
            <a:r>
              <a:t>“Nickelodeons”</a:t>
            </a:r>
          </a:p>
          <a:p>
            <a:pPr lvl="2" marL="696848" indent="-247268" defTabSz="344677">
              <a:spcBef>
                <a:spcPts val="1700"/>
              </a:spcBef>
              <a:defRPr sz="2359"/>
            </a:pPr>
            <a:r>
              <a:t>Movies entertained many during the Great Depression</a:t>
            </a:r>
          </a:p>
          <a:p>
            <a:pPr lvl="2" marL="696848" indent="-247268" defTabSz="344677">
              <a:spcBef>
                <a:spcPts val="1700"/>
              </a:spcBef>
              <a:defRPr sz="2359"/>
            </a:pPr>
            <a:r>
              <a:t>The Jazz Singer - 1927 - first movie with sound</a:t>
            </a:r>
          </a:p>
          <a:p>
            <a:pPr lvl="1" marL="494537" indent="-247268" defTabSz="344677">
              <a:spcBef>
                <a:spcPts val="1700"/>
              </a:spcBef>
              <a:defRPr sz="2359"/>
            </a:pPr>
            <a:r>
              <a:t>Regional cultures:</a:t>
            </a:r>
          </a:p>
          <a:p>
            <a:pPr lvl="2" marL="696848" indent="-247268" defTabSz="344677">
              <a:spcBef>
                <a:spcPts val="1700"/>
              </a:spcBef>
              <a:defRPr sz="2359"/>
            </a:pPr>
            <a:r>
              <a:t>Yiddish Theater - portrayed experiences of American Jews</a:t>
            </a:r>
          </a:p>
          <a:p>
            <a:pPr lvl="3" marL="921638" indent="-247268" defTabSz="344677">
              <a:spcBef>
                <a:spcPts val="1700"/>
              </a:spcBef>
              <a:defRPr sz="2359"/>
            </a:pPr>
            <a:r>
              <a:t>Influenced English-speaking theaters later in America</a:t>
            </a:r>
          </a:p>
          <a:p>
            <a:pPr lvl="2" marL="696848" indent="-247268" defTabSz="344677">
              <a:spcBef>
                <a:spcPts val="1700"/>
              </a:spcBef>
              <a:defRPr sz="2359"/>
            </a:pPr>
            <a:r>
              <a:t>Edward Hopper - focused on the loneliness of the modern city</a:t>
            </a:r>
          </a:p>
        </p:txBody>
      </p:sp>
      <p:pic>
        <p:nvPicPr>
          <p:cNvPr id="12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4050" y="4622800"/>
            <a:ext cx="2857500" cy="431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6217" y="114300"/>
            <a:ext cx="3822701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5"/>
      <p:bldP build="p" bldLvl="5" animBg="1" rev="0" advAuto="0" spid="127" grpId="1"/>
      <p:bldP build="whole" bldLvl="1" animBg="1" rev="0" advAuto="0" spid="129" grpId="2"/>
      <p:bldP build="whole" bldLvl="1" animBg="1" rev="0" advAuto="0" spid="128" grpId="3"/>
      <p:bldP build="whole" bldLvl="1" animBg="1" rev="0" advAuto="0" spid="128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1016000" y="63500"/>
            <a:ext cx="10972800" cy="1854200"/>
          </a:xfrm>
          <a:prstGeom prst="rect">
            <a:avLst/>
          </a:prstGeom>
        </p:spPr>
        <p:txBody>
          <a:bodyPr/>
          <a:lstStyle/>
          <a:p>
            <a:pPr/>
            <a:r>
              <a:t>Key Concept 7.2, I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355600" y="1751508"/>
            <a:ext cx="12123936" cy="7591525"/>
          </a:xfrm>
          <a:prstGeom prst="rect">
            <a:avLst/>
          </a:prstGeom>
        </p:spPr>
        <p:txBody>
          <a:bodyPr/>
          <a:lstStyle/>
          <a:p>
            <a:pPr marL="305943" indent="-305943" defTabSz="426466">
              <a:spcBef>
                <a:spcPts val="2100"/>
              </a:spcBef>
              <a:defRPr sz="2920"/>
            </a:pPr>
            <a:r>
              <a:t>B. Harlem Renaissance:</a:t>
            </a:r>
          </a:p>
          <a:p>
            <a:pPr lvl="2" marL="862202" indent="-305943" defTabSz="426466">
              <a:spcBef>
                <a:spcPts val="2100"/>
              </a:spcBef>
              <a:defRPr sz="2920"/>
            </a:pPr>
            <a:r>
              <a:t>Celebration of African American culture through writing, music, and art:</a:t>
            </a:r>
          </a:p>
          <a:p>
            <a:pPr lvl="3" marL="1140333" indent="-305943" defTabSz="426466">
              <a:spcBef>
                <a:spcPts val="2100"/>
              </a:spcBef>
              <a:defRPr sz="2920"/>
            </a:pPr>
            <a:r>
              <a:t>Langston Hughes, Zora Neale Hurston </a:t>
            </a:r>
          </a:p>
          <a:p>
            <a:pPr marL="305943" indent="-305943" defTabSz="426466">
              <a:spcBef>
                <a:spcPts val="2100"/>
              </a:spcBef>
              <a:defRPr sz="2920"/>
            </a:pPr>
            <a:r>
              <a:t>C. Restrictions on freedom of speech during WWI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Espionage Act of 1917, Sedition Act of 1918</a:t>
            </a:r>
          </a:p>
          <a:p>
            <a:pPr lvl="2" marL="862202" indent="-305943" defTabSz="426466">
              <a:spcBef>
                <a:spcPts val="2100"/>
              </a:spcBef>
              <a:defRPr sz="2920"/>
            </a:pPr>
            <a:r>
              <a:t>Limited citizens ability to criticize the government/speak out against the war</a:t>
            </a:r>
          </a:p>
          <a:p>
            <a:pPr lvl="2" marL="862202" indent="-305943" defTabSz="426466">
              <a:spcBef>
                <a:spcPts val="2100"/>
              </a:spcBef>
              <a:defRPr sz="2920"/>
            </a:pPr>
            <a:r>
              <a:t>Upheld by </a:t>
            </a:r>
            <a:r>
              <a:rPr i="1"/>
              <a:t>Schenck v. US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Red Scare - fears of radicalism, communism, and anarchism</a:t>
            </a:r>
          </a:p>
          <a:p>
            <a:pPr lvl="2" marL="862202" indent="-305943" defTabSz="426466">
              <a:spcBef>
                <a:spcPts val="2100"/>
              </a:spcBef>
              <a:defRPr sz="2920"/>
            </a:pPr>
            <a:r>
              <a:t>Impact - attacks on unions and immigrants</a:t>
            </a:r>
          </a:p>
          <a:p>
            <a:pPr lvl="3" marL="1140333" indent="-305943" defTabSz="426466">
              <a:spcBef>
                <a:spcPts val="2100"/>
              </a:spcBef>
              <a:defRPr sz="2920"/>
            </a:pPr>
            <a:r>
              <a:t>Governor Calvin Coolidge stopped the Boston Police Strike in 1919</a:t>
            </a:r>
          </a:p>
        </p:txBody>
      </p:sp>
      <p:pic>
        <p:nvPicPr>
          <p:cNvPr id="13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0" y="1860550"/>
            <a:ext cx="2794000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8475" y="5372062"/>
            <a:ext cx="2851234" cy="422404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309092" y="101600"/>
            <a:ext cx="7823201" cy="7240092"/>
          </a:xfrm>
          <a:prstGeom prst="wedgeEllipseCallout">
            <a:avLst>
              <a:gd name="adj1" fmla="val 76719"/>
              <a:gd name="adj2" fmla="val 50539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t>“The night is beautiful, 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So the faces of my people.</a:t>
            </a:r>
          </a:p>
          <a:p>
            <a:pPr>
              <a:defRPr sz="3600">
                <a:solidFill>
                  <a:srgbClr val="FFFFFF"/>
                </a:solidFill>
              </a:defRPr>
            </a:pP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The stars are beautiful,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So the eyes of my people.</a:t>
            </a:r>
          </a:p>
          <a:p>
            <a:pPr>
              <a:defRPr sz="3600">
                <a:solidFill>
                  <a:srgbClr val="FFFFFF"/>
                </a:solidFill>
              </a:defRPr>
            </a:pP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Beautiful, also, is the sun.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Beautiful, also, are the souls of my people.”</a:t>
            </a:r>
          </a:p>
        </p:txBody>
      </p:sp>
      <p:pic>
        <p:nvPicPr>
          <p:cNvPr id="136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5765" y="5740400"/>
            <a:ext cx="2768254" cy="3989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8"/>
      <p:bldP build="whole" bldLvl="1" animBg="1" rev="0" advAuto="0" spid="133" grpId="9"/>
      <p:bldP build="whole" bldLvl="1" animBg="1" rev="0" advAuto="0" spid="134" grpId="2"/>
      <p:bldP build="whole" bldLvl="1" animBg="1" rev="0" advAuto="0" spid="135" grpId="3"/>
      <p:bldP build="whole" bldLvl="1" animBg="1" rev="0" advAuto="0" spid="134" grpId="5"/>
      <p:bldP build="whole" bldLvl="1" animBg="1" rev="0" advAuto="0" spid="135" grpId="4"/>
      <p:bldP build="whole" bldLvl="1" animBg="1" rev="0" advAuto="0" spid="136" grpId="6"/>
      <p:bldP build="p" bldLvl="5" animBg="1" rev="0" advAuto="0" spid="132" grpId="1"/>
      <p:bldP build="whole" bldLvl="1" animBg="1" rev="0" advAuto="0" spid="136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1016000" y="63500"/>
            <a:ext cx="10972800" cy="1854200"/>
          </a:xfrm>
          <a:prstGeom prst="rect">
            <a:avLst/>
          </a:prstGeom>
        </p:spPr>
        <p:txBody>
          <a:bodyPr/>
          <a:lstStyle/>
          <a:p>
            <a:pPr/>
            <a:r>
              <a:t>Key Concept 7.2, I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355600" y="1751508"/>
            <a:ext cx="12123936" cy="7591525"/>
          </a:xfrm>
          <a:prstGeom prst="rect">
            <a:avLst/>
          </a:prstGeom>
        </p:spPr>
        <p:txBody>
          <a:bodyPr/>
          <a:lstStyle/>
          <a:p>
            <a:pPr marL="226314" indent="-226314" defTabSz="315468">
              <a:spcBef>
                <a:spcPts val="1600"/>
              </a:spcBef>
              <a:defRPr sz="2160"/>
            </a:pPr>
            <a:r>
              <a:t>D. 1920 controversies and debates:</a:t>
            </a:r>
          </a:p>
          <a:p>
            <a:pPr lvl="1" marL="452628" indent="-226314" defTabSz="315468">
              <a:spcBef>
                <a:spcPts val="1600"/>
              </a:spcBef>
              <a:defRPr sz="2160"/>
            </a:pPr>
            <a:r>
              <a:t>Gender roles:</a:t>
            </a:r>
          </a:p>
          <a:p>
            <a:pPr lvl="2" marL="637794" indent="-226314" defTabSz="315468">
              <a:spcBef>
                <a:spcPts val="1600"/>
              </a:spcBef>
              <a:defRPr sz="2160"/>
            </a:pPr>
            <a:r>
              <a:t>“Flappers” challenged gender norms</a:t>
            </a:r>
          </a:p>
          <a:p>
            <a:pPr lvl="3" marL="843534" indent="-226314" defTabSz="315468">
              <a:spcBef>
                <a:spcPts val="1600"/>
              </a:spcBef>
              <a:defRPr sz="2160"/>
            </a:pPr>
            <a:r>
              <a:t>Women that drank, danced, smoked, and wore shorter dresses</a:t>
            </a:r>
          </a:p>
          <a:p>
            <a:pPr lvl="2" marL="637794" indent="-226314" defTabSz="315468">
              <a:spcBef>
                <a:spcPts val="1600"/>
              </a:spcBef>
              <a:defRPr sz="2160"/>
            </a:pPr>
            <a:r>
              <a:t>Margaret Sanger advocated birth control</a:t>
            </a:r>
          </a:p>
          <a:p>
            <a:pPr lvl="1" marL="452628" indent="-226314" defTabSz="315468">
              <a:spcBef>
                <a:spcPts val="1600"/>
              </a:spcBef>
              <a:defRPr sz="2160"/>
            </a:pPr>
            <a:r>
              <a:t>Modernism:</a:t>
            </a:r>
          </a:p>
          <a:p>
            <a:pPr lvl="2" marL="637794" indent="-226314" defTabSz="315468">
              <a:spcBef>
                <a:spcPts val="1600"/>
              </a:spcBef>
              <a:defRPr sz="2160"/>
            </a:pPr>
            <a:r>
              <a:t>1920 census - more Americans living in cities for 1st time</a:t>
            </a:r>
          </a:p>
          <a:p>
            <a:pPr lvl="2" marL="637794" indent="-226314" defTabSz="315468">
              <a:spcBef>
                <a:spcPts val="1600"/>
              </a:spcBef>
              <a:defRPr sz="2160"/>
            </a:pPr>
            <a:r>
              <a:t>Many workers lost autonomy - assembly line</a:t>
            </a:r>
          </a:p>
          <a:p>
            <a:pPr lvl="1" marL="452628" indent="-226314" defTabSz="315468">
              <a:spcBef>
                <a:spcPts val="1600"/>
              </a:spcBef>
              <a:defRPr sz="2160"/>
            </a:pPr>
            <a:r>
              <a:t>Science and Religion:</a:t>
            </a:r>
          </a:p>
          <a:p>
            <a:pPr lvl="2" marL="637794" indent="-226314" defTabSz="315468">
              <a:spcBef>
                <a:spcPts val="1600"/>
              </a:spcBef>
              <a:defRPr sz="2160"/>
            </a:pPr>
            <a:r>
              <a:t>Scopes Trial - literal interpretation of bible vs. evolution</a:t>
            </a:r>
          </a:p>
          <a:p>
            <a:pPr lvl="1" marL="452628" indent="-226314" defTabSz="315468">
              <a:spcBef>
                <a:spcPts val="1600"/>
              </a:spcBef>
              <a:defRPr sz="2160"/>
            </a:pPr>
            <a:r>
              <a:t>Race:</a:t>
            </a:r>
          </a:p>
          <a:p>
            <a:pPr lvl="2" marL="637794" indent="-226314" defTabSz="315468">
              <a:spcBef>
                <a:spcPts val="1600"/>
              </a:spcBef>
              <a:defRPr sz="2160"/>
            </a:pPr>
            <a:r>
              <a:t>“Red Summer” of 1919 - race riots in northern cities - Chicago</a:t>
            </a:r>
          </a:p>
          <a:p>
            <a:pPr lvl="1" marL="452628" indent="-226314" defTabSz="315468">
              <a:spcBef>
                <a:spcPts val="1600"/>
              </a:spcBef>
              <a:defRPr sz="2160"/>
            </a:pPr>
            <a:r>
              <a:t>Immigration:</a:t>
            </a:r>
          </a:p>
          <a:p>
            <a:pPr lvl="2" marL="637794" indent="-226314" defTabSz="315468">
              <a:spcBef>
                <a:spcPts val="1600"/>
              </a:spcBef>
              <a:defRPr sz="2160"/>
            </a:pPr>
            <a:r>
              <a:t>Rise of nativism in the 1920s - KKK</a:t>
            </a:r>
          </a:p>
          <a:p>
            <a:pPr lvl="2" marL="637794" indent="-226314" defTabSz="315468">
              <a:spcBef>
                <a:spcPts val="1600"/>
              </a:spcBef>
              <a:defRPr sz="2160"/>
            </a:pPr>
            <a:r>
              <a:t>Sacco and Vanzetti</a:t>
            </a:r>
          </a:p>
        </p:txBody>
      </p:sp>
      <p:pic>
        <p:nvPicPr>
          <p:cNvPr id="14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94650" y="723900"/>
            <a:ext cx="50419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4269" y="4699000"/>
            <a:ext cx="2636482" cy="4990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4"/>
      <p:bldP build="whole" bldLvl="1" animBg="1" rev="0" advAuto="0" spid="141" grpId="2"/>
      <p:bldP build="p" bldLvl="5" animBg="1" rev="0" advAuto="0" spid="139" grpId="1"/>
      <p:bldP build="whole" bldLvl="1" animBg="1" rev="0" advAuto="0" spid="14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016000" y="63500"/>
            <a:ext cx="10972800" cy="1854200"/>
          </a:xfrm>
          <a:prstGeom prst="rect">
            <a:avLst/>
          </a:prstGeom>
        </p:spPr>
        <p:txBody>
          <a:bodyPr/>
          <a:lstStyle/>
          <a:p>
            <a:pPr/>
            <a:r>
              <a:t>Key Concept 7.2, II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355600" y="1559619"/>
            <a:ext cx="12123936" cy="7783414"/>
          </a:xfrm>
          <a:prstGeom prst="rect">
            <a:avLst/>
          </a:prstGeom>
        </p:spPr>
        <p:txBody>
          <a:bodyPr/>
          <a:lstStyle/>
          <a:p>
            <a:pPr marL="276606" indent="-276606" defTabSz="385572">
              <a:spcBef>
                <a:spcPts val="1900"/>
              </a:spcBef>
              <a:defRPr sz="2640"/>
            </a:pPr>
            <a:r>
              <a:t>“Economic pressures, global events, and political developments caused sharp variations in the numbers, sources, and experiences, of both international and internal migrants.”</a:t>
            </a:r>
          </a:p>
          <a:p>
            <a:pPr marL="276606" indent="-276606" defTabSz="385572">
              <a:spcBef>
                <a:spcPts val="1900"/>
              </a:spcBef>
              <a:defRPr sz="2640"/>
            </a:pPr>
            <a:r>
              <a:t>A. European immigration reached its zenith prior to WWI</a:t>
            </a:r>
          </a:p>
          <a:p>
            <a:pPr lvl="1" marL="553212" indent="-276606" defTabSz="385572">
              <a:spcBef>
                <a:spcPts val="1900"/>
              </a:spcBef>
              <a:defRPr sz="2640"/>
            </a:pPr>
            <a:r>
              <a:t>Nativism in the 1920s</a:t>
            </a:r>
          </a:p>
          <a:p>
            <a:pPr lvl="2" marL="779526" indent="-276606" defTabSz="385572">
              <a:spcBef>
                <a:spcPts val="1900"/>
              </a:spcBef>
              <a:defRPr sz="2640"/>
            </a:pPr>
            <a:r>
              <a:t>Restrictive immigration quotas</a:t>
            </a:r>
          </a:p>
          <a:p>
            <a:pPr lvl="3" marL="1030986" indent="-276606" defTabSz="385572">
              <a:spcBef>
                <a:spcPts val="1900"/>
              </a:spcBef>
              <a:defRPr sz="2640"/>
            </a:pPr>
            <a:r>
              <a:t>1921: </a:t>
            </a:r>
          </a:p>
          <a:p>
            <a:pPr lvl="4" marL="1282446" indent="-276606" defTabSz="385572">
              <a:spcBef>
                <a:spcPts val="1900"/>
              </a:spcBef>
              <a:defRPr sz="2640"/>
            </a:pPr>
            <a:r>
              <a:t>Restricted immigration to 3% of a country’s population in the US according to 1910 census</a:t>
            </a:r>
          </a:p>
          <a:p>
            <a:pPr lvl="3" marL="1030986" indent="-276606" defTabSz="385572">
              <a:spcBef>
                <a:spcPts val="1900"/>
              </a:spcBef>
              <a:defRPr sz="2640"/>
            </a:pPr>
            <a:r>
              <a:t>1924:</a:t>
            </a:r>
          </a:p>
          <a:p>
            <a:pPr lvl="4" marL="1282446" indent="-276606" defTabSz="385572">
              <a:spcBef>
                <a:spcPts val="1900"/>
              </a:spcBef>
              <a:defRPr sz="2640"/>
            </a:pPr>
            <a:r>
              <a:t>Further restricted immigration to 2% of a country’s population in the US, used 1890s census instead</a:t>
            </a:r>
          </a:p>
          <a:p>
            <a:pPr lvl="4" marL="1282446" indent="-276606" defTabSz="385572">
              <a:spcBef>
                <a:spcPts val="1900"/>
              </a:spcBef>
              <a:defRPr sz="2640"/>
            </a:pPr>
            <a:r>
              <a:t>Excluded immigrants from Asia</a:t>
            </a:r>
          </a:p>
          <a:p>
            <a:pPr lvl="1" marL="553212" indent="-276606" defTabSz="385572">
              <a:spcBef>
                <a:spcPts val="1900"/>
              </a:spcBef>
              <a:defRPr sz="2640"/>
            </a:pPr>
            <a:r>
              <a:t>Targeted “New” Immigrants from Southern and Eastern Europe</a:t>
            </a:r>
          </a:p>
        </p:txBody>
      </p:sp>
      <p:pic>
        <p:nvPicPr>
          <p:cNvPr id="14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4950" y="1183373"/>
            <a:ext cx="5765236" cy="3983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3"/>
      <p:bldP build="p" bldLvl="5" animBg="1" rev="0" advAuto="0" spid="144" grpId="1"/>
      <p:bldP build="whole" bldLvl="1" animBg="1" rev="0" advAuto="0" spid="14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016000" y="63500"/>
            <a:ext cx="10972800" cy="1854200"/>
          </a:xfrm>
          <a:prstGeom prst="rect">
            <a:avLst/>
          </a:prstGeom>
        </p:spPr>
        <p:txBody>
          <a:bodyPr/>
          <a:lstStyle/>
          <a:p>
            <a:pPr/>
            <a:r>
              <a:t>Key Concept 7.2, II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355600" y="1751508"/>
            <a:ext cx="12123936" cy="7591525"/>
          </a:xfrm>
          <a:prstGeom prst="rect">
            <a:avLst/>
          </a:prstGeom>
        </p:spPr>
        <p:txBody>
          <a:bodyPr/>
          <a:lstStyle/>
          <a:p>
            <a:pPr marL="289179" indent="-289179" defTabSz="403097">
              <a:spcBef>
                <a:spcPts val="2000"/>
              </a:spcBef>
              <a:defRPr sz="2760"/>
            </a:pPr>
            <a:r>
              <a:t>B. Reasons for internal migration to cities (urban centers)</a:t>
            </a:r>
          </a:p>
          <a:p>
            <a:pPr lvl="1" marL="578358" indent="-289179" defTabSz="403097">
              <a:spcBef>
                <a:spcPts val="2000"/>
              </a:spcBef>
              <a:defRPr sz="2760"/>
            </a:pPr>
            <a:r>
              <a:t>WWI and WWII economic opportunities in cities for war production and labor</a:t>
            </a:r>
          </a:p>
          <a:p>
            <a:pPr lvl="1" marL="578358" indent="-289179" defTabSz="403097">
              <a:spcBef>
                <a:spcPts val="2000"/>
              </a:spcBef>
              <a:defRPr sz="2760"/>
            </a:pPr>
            <a:r>
              <a:t>Great Depression (1930s) - “Okies” fled the “Dust Bowl” to California - </a:t>
            </a:r>
            <a:r>
              <a:rPr i="1"/>
              <a:t>Grapes of Wrath</a:t>
            </a:r>
          </a:p>
          <a:p>
            <a:pPr marL="289179" indent="-289179" defTabSz="403097">
              <a:spcBef>
                <a:spcPts val="2000"/>
              </a:spcBef>
              <a:defRPr sz="2760"/>
            </a:pPr>
            <a:r>
              <a:t>C. Great Migration - during and after WWI</a:t>
            </a:r>
          </a:p>
          <a:p>
            <a:pPr lvl="1" marL="578358" indent="-289179" defTabSz="403097">
              <a:spcBef>
                <a:spcPts val="2000"/>
              </a:spcBef>
              <a:defRPr sz="2760"/>
            </a:pPr>
            <a:r>
              <a:t>Movement of African Americans from the South to the North and West</a:t>
            </a:r>
          </a:p>
          <a:p>
            <a:pPr lvl="1" marL="578358" indent="-289179" defTabSz="403097">
              <a:spcBef>
                <a:spcPts val="2000"/>
              </a:spcBef>
              <a:defRPr sz="2760"/>
            </a:pPr>
            <a:r>
              <a:t>Reasons for migration?</a:t>
            </a:r>
          </a:p>
          <a:p>
            <a:pPr lvl="2" marL="814958" indent="-289179" defTabSz="403097">
              <a:spcBef>
                <a:spcPts val="2000"/>
              </a:spcBef>
              <a:defRPr sz="2760"/>
            </a:pPr>
            <a:r>
              <a:t>Escaping:</a:t>
            </a:r>
          </a:p>
          <a:p>
            <a:pPr lvl="3" marL="1077849" indent="-289179" defTabSz="403097">
              <a:spcBef>
                <a:spcPts val="2000"/>
              </a:spcBef>
              <a:defRPr sz="2760"/>
            </a:pPr>
            <a:r>
              <a:t>Segregation - Plessy v. Ferguson</a:t>
            </a:r>
          </a:p>
          <a:p>
            <a:pPr lvl="3" marL="1077849" indent="-289179" defTabSz="403097">
              <a:spcBef>
                <a:spcPts val="2000"/>
              </a:spcBef>
              <a:defRPr sz="2760"/>
            </a:pPr>
            <a:r>
              <a:t>Racial Violence - KKK, Lynchings</a:t>
            </a:r>
          </a:p>
          <a:p>
            <a:pPr lvl="3" marL="1077849" indent="-289179" defTabSz="403097">
              <a:spcBef>
                <a:spcPts val="2000"/>
              </a:spcBef>
              <a:defRPr sz="2760"/>
            </a:pPr>
            <a:r>
              <a:t>Limited economic opportunities - sharecropping</a:t>
            </a:r>
          </a:p>
          <a:p>
            <a:pPr lvl="2" marL="814958" indent="-289179" defTabSz="403097">
              <a:spcBef>
                <a:spcPts val="2000"/>
              </a:spcBef>
              <a:defRPr sz="2760"/>
            </a:pPr>
            <a:r>
              <a:t>African Americans still encountered discrimination in the North</a:t>
            </a:r>
          </a:p>
        </p:txBody>
      </p:sp>
      <p:pic>
        <p:nvPicPr>
          <p:cNvPr id="14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7567" y="228600"/>
            <a:ext cx="10160001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  <p:bldP build="whole" bldLvl="1" animBg="1" rev="0" advAuto="0" spid="149" grpId="2"/>
      <p:bldP build="whole" bldLvl="1" animBg="1" rev="0" advAuto="0" spid="149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1016000" y="63500"/>
            <a:ext cx="10972800" cy="1854200"/>
          </a:xfrm>
          <a:prstGeom prst="rect">
            <a:avLst/>
          </a:prstGeom>
        </p:spPr>
        <p:txBody>
          <a:bodyPr/>
          <a:lstStyle/>
          <a:p>
            <a:pPr/>
            <a:r>
              <a:t>Key Concept 7.2, II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355600" y="1751508"/>
            <a:ext cx="12123936" cy="7591525"/>
          </a:xfrm>
          <a:prstGeom prst="rect">
            <a:avLst/>
          </a:prstGeom>
        </p:spPr>
        <p:txBody>
          <a:bodyPr/>
          <a:lstStyle/>
          <a:p>
            <a:pPr marL="402335" indent="-402335" defTabSz="560831">
              <a:spcBef>
                <a:spcPts val="2800"/>
              </a:spcBef>
              <a:defRPr sz="3839"/>
            </a:pPr>
            <a:r>
              <a:t>D. Many Mexicans came to the US for economic opportunities </a:t>
            </a:r>
          </a:p>
          <a:p>
            <a:pPr lvl="1" marL="804671" indent="-402335" defTabSz="560831">
              <a:spcBef>
                <a:spcPts val="2800"/>
              </a:spcBef>
              <a:defRPr sz="3839"/>
            </a:pPr>
            <a:r>
              <a:t>They faced ambivalent (contradictory) government policies in the 1930s and 1940s </a:t>
            </a:r>
          </a:p>
          <a:p>
            <a:pPr lvl="2" marL="1133855" indent="-402335" defTabSz="560831">
              <a:spcBef>
                <a:spcPts val="2800"/>
              </a:spcBef>
              <a:defRPr sz="3839"/>
            </a:pPr>
            <a:r>
              <a:t>Many (500,000) were deported during the Great Depression </a:t>
            </a:r>
          </a:p>
          <a:p>
            <a:pPr lvl="2" marL="1133855" indent="-402335" defTabSz="560831">
              <a:spcBef>
                <a:spcPts val="2800"/>
              </a:spcBef>
              <a:defRPr sz="3839"/>
            </a:pPr>
            <a:r>
              <a:t>Bracero Program:</a:t>
            </a:r>
          </a:p>
          <a:p>
            <a:pPr lvl="3" marL="1499615" indent="-402335" defTabSz="560831">
              <a:spcBef>
                <a:spcPts val="2800"/>
              </a:spcBef>
              <a:defRPr sz="3839"/>
            </a:pPr>
            <a:r>
              <a:t>US encouraged Mexican immigration during WWII as a labor source</a:t>
            </a:r>
          </a:p>
          <a:p>
            <a:pPr lvl="3" marL="1499615" indent="-402335" defTabSz="560831">
              <a:spcBef>
                <a:spcPts val="2800"/>
              </a:spcBef>
              <a:defRPr sz="3839"/>
            </a:pPr>
            <a:r>
              <a:t>Many worked as farmers</a:t>
            </a:r>
          </a:p>
        </p:txBody>
      </p:sp>
      <p:pic>
        <p:nvPicPr>
          <p:cNvPr id="15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6400" y="1803400"/>
            <a:ext cx="4872703" cy="4961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3" grpId="3"/>
      <p:bldP build="p" bldLvl="5" animBg="1" rev="0" advAuto="0"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1016000" y="63500"/>
            <a:ext cx="10972800" cy="1854200"/>
          </a:xfrm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355600" y="1751508"/>
            <a:ext cx="12123936" cy="7591525"/>
          </a:xfrm>
          <a:prstGeom prst="rect">
            <a:avLst/>
          </a:prstGeom>
        </p:spPr>
        <p:txBody>
          <a:bodyPr/>
          <a:lstStyle/>
          <a:p>
            <a:pPr marL="305943" indent="-305943" defTabSz="426466">
              <a:spcBef>
                <a:spcPts val="2100"/>
              </a:spcBef>
              <a:defRPr sz="2920"/>
            </a:pPr>
            <a:r>
              <a:t>Multiple-Choice and Short Answer Questions: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Changes in technology (1920s)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Causes of cultural and political conflict 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Harlem Renaissance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Red Scare - impacts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Immigration Acts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Great Migration - reasons for and impacts</a:t>
            </a:r>
          </a:p>
          <a:p>
            <a:pPr marL="305943" indent="-305943" defTabSz="426466">
              <a:spcBef>
                <a:spcPts val="2100"/>
              </a:spcBef>
              <a:defRPr sz="2920"/>
            </a:pPr>
            <a:r>
              <a:t>Essay Questions: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Migration opportunities (part of larger essay on WWI and/or WWII)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Comparing 1920s to another decade (1950s)</a:t>
            </a:r>
          </a:p>
          <a:p>
            <a:pPr lvl="1" marL="611886" indent="-305943" defTabSz="426466">
              <a:spcBef>
                <a:spcPts val="2100"/>
              </a:spcBef>
              <a:defRPr sz="2920"/>
            </a:pPr>
            <a:r>
              <a:t>Cultural conflicts of the 1920s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