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Shape 12"/>
          <p:cNvSpPr/>
          <p:nvPr>
            <p:ph type="body" sz="quarter" idx="1"/>
          </p:nvPr>
        </p:nvSpPr>
        <p:spPr>
          <a:xfrm>
            <a:off x="673100" y="2070100"/>
            <a:ext cx="11658600" cy="1778000"/>
          </a:xfrm>
          <a:prstGeom prst="rect">
            <a:avLst/>
          </a:prstGeom>
        </p:spPr>
        <p:txBody>
          <a:bodyPr anchor="b"/>
          <a:lstStyle>
            <a:lvl1pPr marL="0" indent="0" algn="ctr">
              <a:spcBef>
                <a:spcPts val="0"/>
              </a:spcBef>
              <a:buClrTx/>
              <a:buSzTx/>
              <a:buNone/>
              <a:defRPr cap="all" spc="215" sz="5400">
                <a:solidFill>
                  <a:srgbClr val="FFFFFF"/>
                </a:solidFill>
                <a:latin typeface="+mn-lt"/>
                <a:ea typeface="+mn-ea"/>
                <a:cs typeface="+mn-cs"/>
                <a:sym typeface="Futura"/>
              </a:defRPr>
            </a:lvl1pPr>
            <a:lvl2pPr marL="0" indent="228600" algn="ctr">
              <a:spcBef>
                <a:spcPts val="0"/>
              </a:spcBef>
              <a:buClrTx/>
              <a:buSzTx/>
              <a:buNone/>
              <a:defRPr cap="all" spc="215" sz="5400">
                <a:solidFill>
                  <a:srgbClr val="FFFFFF"/>
                </a:solidFill>
                <a:latin typeface="+mn-lt"/>
                <a:ea typeface="+mn-ea"/>
                <a:cs typeface="+mn-cs"/>
                <a:sym typeface="Futura"/>
              </a:defRPr>
            </a:lvl2pPr>
            <a:lvl3pPr marL="0" indent="457200" algn="ctr">
              <a:spcBef>
                <a:spcPts val="0"/>
              </a:spcBef>
              <a:buClrTx/>
              <a:buSzTx/>
              <a:buNone/>
              <a:defRPr cap="all" spc="215" sz="5400">
                <a:solidFill>
                  <a:srgbClr val="FFFFFF"/>
                </a:solidFill>
                <a:latin typeface="+mn-lt"/>
                <a:ea typeface="+mn-ea"/>
                <a:cs typeface="+mn-cs"/>
                <a:sym typeface="Futura"/>
              </a:defRPr>
            </a:lvl3pPr>
            <a:lvl4pPr marL="0" indent="685800" algn="ctr">
              <a:spcBef>
                <a:spcPts val="0"/>
              </a:spcBef>
              <a:buClrTx/>
              <a:buSzTx/>
              <a:buNone/>
              <a:defRPr cap="all" spc="215" sz="5400">
                <a:solidFill>
                  <a:srgbClr val="FFFFFF"/>
                </a:solidFill>
                <a:latin typeface="+mn-lt"/>
                <a:ea typeface="+mn-ea"/>
                <a:cs typeface="+mn-cs"/>
                <a:sym typeface="Futura"/>
              </a:defRPr>
            </a:lvl4pPr>
            <a:lvl5pPr marL="0" indent="914400" algn="ctr">
              <a:spcBef>
                <a:spcPts val="0"/>
              </a:spcBef>
              <a:buClrTx/>
              <a:buSzTx/>
              <a:buNone/>
              <a:defRPr cap="all" spc="215" sz="54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96" name="Shape 96"/>
          <p:cNvSpPr/>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7" name="Shape 97"/>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Shape 104"/>
          <p:cNvSpPr/>
          <p:nvPr>
            <p:ph type="pic" sz="quarter" idx="13"/>
          </p:nvPr>
        </p:nvSpPr>
        <p:spPr>
          <a:xfrm>
            <a:off x="6502400" y="4813300"/>
            <a:ext cx="5600700" cy="40513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5" name="Shape 105"/>
          <p:cNvSpPr/>
          <p:nvPr>
            <p:ph type="pic" sz="quarter" idx="14"/>
          </p:nvPr>
        </p:nvSpPr>
        <p:spPr>
          <a:xfrm>
            <a:off x="6502400" y="1079500"/>
            <a:ext cx="5600700" cy="34290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6" name="Shape 106"/>
          <p:cNvSpPr/>
          <p:nvPr>
            <p:ph type="pic" sz="half" idx="15"/>
          </p:nvPr>
        </p:nvSpPr>
        <p:spPr>
          <a:xfrm>
            <a:off x="897846" y="1079500"/>
            <a:ext cx="4978401"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7" name="Shape 107"/>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Shape 114"/>
          <p:cNvSpPr/>
          <p:nvPr>
            <p:ph type="pic" sz="half" idx="13"/>
          </p:nvPr>
        </p:nvSpPr>
        <p:spPr>
          <a:xfrm>
            <a:off x="68072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5" name="Shape 115"/>
          <p:cNvSpPr/>
          <p:nvPr>
            <p:ph type="pic" sz="half" idx="14"/>
          </p:nvPr>
        </p:nvSpPr>
        <p:spPr>
          <a:xfrm>
            <a:off x="8890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6" name="Shape 116"/>
          <p:cNvSpPr/>
          <p:nvPr>
            <p:ph type="sldNum" sz="quarter" idx="2"/>
          </p:nvPr>
        </p:nvSpPr>
        <p:spPr>
          <a:xfrm>
            <a:off x="6335522"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Shape 123"/>
          <p:cNvSpPr/>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4" name="Shape 124"/>
          <p:cNvSpPr/>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5" name="Shape 125"/>
          <p:cNvSpPr/>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Shape 126"/>
          <p:cNvSpPr/>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Shape 127"/>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34" name="Shape 134"/>
          <p:cNvSpPr/>
          <p:nvPr>
            <p:ph type="pic" idx="13"/>
          </p:nvPr>
        </p:nvSpPr>
        <p:spPr>
          <a:xfrm>
            <a:off x="-5645" y="0"/>
            <a:ext cx="13004801" cy="9753600"/>
          </a:xfrm>
          <a:prstGeom prst="rect">
            <a:avLst/>
          </a:prstGeom>
        </p:spPr>
        <p:txBody>
          <a:bodyPr lIns="91439" tIns="45719" rIns="91439" bIns="45719">
            <a:noAutofit/>
          </a:bodyPr>
          <a:lstStyle/>
          <a:p>
            <a:pP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42" name="Shape 142"/>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hape 149"/>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idx="13"/>
          </p:nvPr>
        </p:nvSpPr>
        <p:spPr>
          <a:xfrm>
            <a:off x="533400" y="3479800"/>
            <a:ext cx="11938000" cy="57658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21" name="Shape 21"/>
          <p:cNvSpPr/>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Shape 22"/>
          <p:cNvSpPr/>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228600" algn="ctr">
              <a:spcBef>
                <a:spcPts val="0"/>
              </a:spcBef>
              <a:buClrTx/>
              <a:buSzTx/>
              <a:buNone/>
              <a:defRPr cap="all" spc="79" sz="4000">
                <a:solidFill>
                  <a:srgbClr val="FFFFFF"/>
                </a:solidFill>
                <a:latin typeface="+mn-lt"/>
                <a:ea typeface="+mn-ea"/>
                <a:cs typeface="+mn-cs"/>
                <a:sym typeface="Futura"/>
              </a:defRPr>
            </a:lvl2pPr>
            <a:lvl3pPr marL="0" indent="457200" algn="ctr">
              <a:spcBef>
                <a:spcPts val="0"/>
              </a:spcBef>
              <a:buClrTx/>
              <a:buSzTx/>
              <a:buNone/>
              <a:defRPr cap="all" spc="79" sz="4000">
                <a:solidFill>
                  <a:srgbClr val="FFFFFF"/>
                </a:solidFill>
                <a:latin typeface="+mn-lt"/>
                <a:ea typeface="+mn-ea"/>
                <a:cs typeface="+mn-cs"/>
                <a:sym typeface="Futura"/>
              </a:defRPr>
            </a:lvl3pPr>
            <a:lvl4pPr marL="0" indent="685800" algn="ctr">
              <a:spcBef>
                <a:spcPts val="0"/>
              </a:spcBef>
              <a:buClrTx/>
              <a:buSzTx/>
              <a:buNone/>
              <a:defRPr cap="all" spc="79" sz="4000">
                <a:solidFill>
                  <a:srgbClr val="FFFFFF"/>
                </a:solidFill>
                <a:latin typeface="+mn-lt"/>
                <a:ea typeface="+mn-ea"/>
                <a:cs typeface="+mn-cs"/>
                <a:sym typeface="Futura"/>
              </a:defRPr>
            </a:lvl4pPr>
            <a:lvl5pPr marL="0" indent="91440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pic" idx="13"/>
          </p:nvPr>
        </p:nvSpPr>
        <p:spPr>
          <a:xfrm>
            <a:off x="876300" y="2330450"/>
            <a:ext cx="11277600" cy="64770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31" name="Shape 31"/>
          <p:cNvSpPr/>
          <p:nvPr>
            <p:ph type="title"/>
          </p:nvPr>
        </p:nvSpPr>
        <p:spPr>
          <a:prstGeom prst="rect">
            <a:avLst/>
          </a:prstGeom>
        </p:spPr>
        <p:txBody>
          <a:bodyPr/>
          <a:lstStyle/>
          <a:p>
            <a:pPr/>
            <a:r>
              <a:t>Title Text</a:t>
            </a:r>
          </a:p>
        </p:txBody>
      </p:sp>
      <p:sp>
        <p:nvSpPr>
          <p:cNvPr id="32" name="Shape 32"/>
          <p:cNvSpPr/>
          <p:nvPr>
            <p:ph type="body" sz="quarter" idx="1"/>
          </p:nvPr>
        </p:nvSpPr>
        <p:spPr>
          <a:xfrm>
            <a:off x="673100" y="1320800"/>
            <a:ext cx="11658600" cy="495300"/>
          </a:xfrm>
          <a:prstGeom prst="rect">
            <a:avLst/>
          </a:prstGeom>
        </p:spPr>
        <p:txBody>
          <a:bodyPr/>
          <a:lstStyle>
            <a:lvl1pPr marL="0" indent="0" algn="ctr">
              <a:spcBef>
                <a:spcPts val="0"/>
              </a:spcBef>
              <a:buClrTx/>
              <a:buSzTx/>
              <a:buNone/>
              <a:defRPr cap="all" spc="234" sz="2600">
                <a:latin typeface="+mn-lt"/>
                <a:ea typeface="+mn-ea"/>
                <a:cs typeface="+mn-cs"/>
                <a:sym typeface="Futura"/>
              </a:defRPr>
            </a:lvl1pPr>
            <a:lvl2pPr marL="0" indent="228600" algn="ctr">
              <a:spcBef>
                <a:spcPts val="0"/>
              </a:spcBef>
              <a:buClrTx/>
              <a:buSzTx/>
              <a:buNone/>
              <a:defRPr cap="all" spc="234" sz="2600">
                <a:latin typeface="+mn-lt"/>
                <a:ea typeface="+mn-ea"/>
                <a:cs typeface="+mn-cs"/>
                <a:sym typeface="Futura"/>
              </a:defRPr>
            </a:lvl2pPr>
            <a:lvl3pPr marL="0" indent="457200" algn="ctr">
              <a:spcBef>
                <a:spcPts val="0"/>
              </a:spcBef>
              <a:buClrTx/>
              <a:buSzTx/>
              <a:buNone/>
              <a:defRPr cap="all" spc="234" sz="2600">
                <a:latin typeface="+mn-lt"/>
                <a:ea typeface="+mn-ea"/>
                <a:cs typeface="+mn-cs"/>
                <a:sym typeface="Futura"/>
              </a:defRPr>
            </a:lvl3pPr>
            <a:lvl4pPr marL="0" indent="685800" algn="ctr">
              <a:spcBef>
                <a:spcPts val="0"/>
              </a:spcBef>
              <a:buClrTx/>
              <a:buSzTx/>
              <a:buNone/>
              <a:defRPr cap="all" spc="234" sz="2600">
                <a:latin typeface="+mn-lt"/>
                <a:ea typeface="+mn-ea"/>
                <a:cs typeface="+mn-cs"/>
                <a:sym typeface="Futura"/>
              </a:defRPr>
            </a:lvl4pPr>
            <a:lvl5pPr marL="0" indent="914400" algn="ctr">
              <a:spcBef>
                <a:spcPts val="0"/>
              </a:spcBef>
              <a:buClrTx/>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hape 4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Shape 48"/>
          <p:cNvSpPr/>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pic" sz="half" idx="13"/>
          </p:nvPr>
        </p:nvSpPr>
        <p:spPr>
          <a:xfrm>
            <a:off x="6191619" y="1082886"/>
            <a:ext cx="5880101" cy="7747001"/>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57" name="Shape 57"/>
          <p:cNvSpPr/>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Shape 58"/>
          <p:cNvSpPr/>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228600">
              <a:spcBef>
                <a:spcPts val="0"/>
              </a:spcBef>
              <a:buClrTx/>
              <a:buSzTx/>
              <a:buNone/>
              <a:defRPr cap="all" spc="79" sz="4000">
                <a:latin typeface="+mn-lt"/>
                <a:ea typeface="+mn-ea"/>
                <a:cs typeface="+mn-cs"/>
                <a:sym typeface="Futura"/>
              </a:defRPr>
            </a:lvl2pPr>
            <a:lvl3pPr marL="0" indent="457200">
              <a:spcBef>
                <a:spcPts val="0"/>
              </a:spcBef>
              <a:buClrTx/>
              <a:buSzTx/>
              <a:buNone/>
              <a:defRPr cap="all" spc="79" sz="4000">
                <a:latin typeface="+mn-lt"/>
                <a:ea typeface="+mn-ea"/>
                <a:cs typeface="+mn-cs"/>
                <a:sym typeface="Futura"/>
              </a:defRPr>
            </a:lvl3pPr>
            <a:lvl4pPr marL="0" indent="685800">
              <a:spcBef>
                <a:spcPts val="0"/>
              </a:spcBef>
              <a:buClrTx/>
              <a:buSzTx/>
              <a:buNone/>
              <a:defRPr cap="all" spc="79" sz="4000">
                <a:latin typeface="+mn-lt"/>
                <a:ea typeface="+mn-ea"/>
                <a:cs typeface="+mn-cs"/>
                <a:sym typeface="Futura"/>
              </a:defRPr>
            </a:lvl4pPr>
            <a:lvl5pPr marL="0" indent="91440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6" name="Shape 66"/>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Shape 67"/>
          <p:cNvSpPr/>
          <p:nvPr>
            <p:ph type="title"/>
          </p:nvPr>
        </p:nvSpPr>
        <p:spPr>
          <a:prstGeom prst="rect">
            <a:avLst/>
          </a:prstGeom>
        </p:spPr>
        <p:txBody>
          <a:bodyPr/>
          <a:lstStyle/>
          <a:p>
            <a:pPr/>
            <a:r>
              <a:t>Title Text</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5" name="Shape 75"/>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Shape 76"/>
          <p:cNvSpPr/>
          <p:nvPr>
            <p:ph type="title"/>
          </p:nvPr>
        </p:nvSpPr>
        <p:spPr>
          <a:prstGeom prst="rect">
            <a:avLst/>
          </a:prstGeom>
        </p:spPr>
        <p:txBody>
          <a:bodyPr/>
          <a:lstStyle/>
          <a:p>
            <a:pPr/>
            <a:r>
              <a:t>Title Text</a:t>
            </a:r>
          </a:p>
        </p:txBody>
      </p:sp>
      <p:sp>
        <p:nvSpPr>
          <p:cNvPr id="77" name="Shape 7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Shape 85"/>
          <p:cNvSpPr/>
          <p:nvPr>
            <p:ph type="pic" sz="half" idx="13"/>
          </p:nvPr>
        </p:nvSpPr>
        <p:spPr>
          <a:xfrm>
            <a:off x="6172200" y="2324089"/>
            <a:ext cx="5943600" cy="6568573"/>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86" name="Shape 86"/>
          <p:cNvSpPr/>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Shape 87"/>
          <p:cNvSpPr/>
          <p:nvPr>
            <p:ph type="title"/>
          </p:nvPr>
        </p:nvSpPr>
        <p:spPr>
          <a:prstGeom prst="rect">
            <a:avLst/>
          </a:prstGeom>
        </p:spPr>
        <p:txBody>
          <a:bodyPr/>
          <a:lstStyle/>
          <a:p>
            <a:pPr/>
            <a:r>
              <a:t>Title Text</a:t>
            </a:r>
          </a:p>
        </p:txBody>
      </p:sp>
      <p:sp>
        <p:nvSpPr>
          <p:cNvPr id="88" name="Shape 88"/>
          <p:cNvSpPr/>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38817" y="9231630"/>
            <a:ext cx="327168" cy="337605"/>
          </a:xfrm>
          <a:prstGeom prst="rect">
            <a:avLst/>
          </a:prstGeom>
          <a:ln w="12700">
            <a:miter lim="400000"/>
          </a:ln>
        </p:spPr>
        <p:txBody>
          <a:bodyPr wrap="none" lIns="50800" tIns="50800" rIns="50800" bIns="50800">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3.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2.tif"/><Relationship Id="rId4"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ctrTitle"/>
          </p:nvPr>
        </p:nvSpPr>
        <p:spPr>
          <a:xfrm>
            <a:off x="673100" y="1574800"/>
            <a:ext cx="11658600" cy="3886200"/>
          </a:xfrm>
          <a:prstGeom prst="rect">
            <a:avLst/>
          </a:prstGeom>
        </p:spPr>
        <p:txBody>
          <a:bodyPr/>
          <a:lstStyle>
            <a:lvl1pPr defTabSz="329184">
              <a:defRPr spc="149" sz="7488"/>
            </a:lvl1pPr>
          </a:lstStyle>
          <a:p>
            <a:pPr/>
            <a:r>
              <a:t>APUSH Review: Key Concept 7.3, revised edition</a:t>
            </a:r>
          </a:p>
        </p:txBody>
      </p:sp>
      <p:sp>
        <p:nvSpPr>
          <p:cNvPr id="159" name="Shape 159"/>
          <p:cNvSpPr/>
          <p:nvPr>
            <p:ph type="subTitle" sz="quarter" idx="1"/>
          </p:nvPr>
        </p:nvSpPr>
        <p:spPr>
          <a:xfrm>
            <a:off x="673100" y="5372100"/>
            <a:ext cx="11658600" cy="1778000"/>
          </a:xfrm>
          <a:prstGeom prst="rect">
            <a:avLst/>
          </a:prstGeom>
        </p:spPr>
        <p:txBody>
          <a:bodyPr/>
          <a:lstStyle>
            <a:lvl1pPr defTabSz="342900">
              <a:defRPr spc="162" sz="4050"/>
            </a:lvl1pPr>
          </a:lstStyle>
          <a:p>
            <a:pPr/>
            <a:r>
              <a:t>Everything You Need To Know About Key Concept 7.3 To Succeed In APUSH</a:t>
            </a:r>
          </a:p>
        </p:txBody>
      </p:sp>
      <p:sp>
        <p:nvSpPr>
          <p:cNvPr id="160" name="Shape 160"/>
          <p:cNvSpPr/>
          <p:nvPr/>
        </p:nvSpPr>
        <p:spPr>
          <a:xfrm>
            <a:off x="1752600" y="1930400"/>
            <a:ext cx="9128622" cy="6022975"/>
          </a:xfrm>
          <a:prstGeom prst="ellipse">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cap="all" spc="79" sz="4000">
                <a:solidFill>
                  <a:srgbClr val="FFFFFF"/>
                </a:solidFill>
                <a:latin typeface="+mn-lt"/>
                <a:ea typeface="+mn-ea"/>
                <a:cs typeface="+mn-cs"/>
                <a:sym typeface="Futura"/>
              </a:defRPr>
            </a:lvl1pPr>
          </a:lstStyle>
          <a:p>
            <a:pPr/>
            <a:r>
              <a:t>Shoutout Time: Mr. Bare’s Class in Monroe, Mrs. Tremble’s Class in California, Mrs. Petersen’s Class in CA, and Mr. Porcelli’s Class in VA. Best of luck everyone!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lvl1pPr defTabSz="452627">
              <a:defRPr spc="79" sz="3959"/>
            </a:lvl1pPr>
          </a:lstStyle>
          <a:p>
            <a:pPr/>
            <a:r>
              <a:t>Key Concept 7.3, III</a:t>
            </a:r>
          </a:p>
        </p:txBody>
      </p:sp>
      <p:sp>
        <p:nvSpPr>
          <p:cNvPr id="202" name="Shape 202"/>
          <p:cNvSpPr/>
          <p:nvPr>
            <p:ph type="body" idx="1"/>
          </p:nvPr>
        </p:nvSpPr>
        <p:spPr>
          <a:xfrm>
            <a:off x="139700" y="1371600"/>
            <a:ext cx="12570619" cy="8105478"/>
          </a:xfrm>
          <a:prstGeom prst="rect">
            <a:avLst/>
          </a:prstGeom>
        </p:spPr>
        <p:txBody>
          <a:bodyPr/>
          <a:lstStyle/>
          <a:p>
            <a:pPr marL="224789" indent="-224789" defTabSz="269747">
              <a:spcBef>
                <a:spcPts val="2000"/>
              </a:spcBef>
              <a:defRPr spc="33" sz="1651"/>
            </a:pPr>
            <a:r>
              <a:t>D. Reasons for US and Allied Victory:</a:t>
            </a:r>
          </a:p>
          <a:p>
            <a:pPr lvl="1" marL="449579" indent="-224789" defTabSz="269747">
              <a:spcBef>
                <a:spcPts val="2000"/>
              </a:spcBef>
              <a:defRPr spc="33" sz="1651"/>
            </a:pPr>
            <a:r>
              <a:t>Allied cooperation:</a:t>
            </a:r>
          </a:p>
          <a:p>
            <a:pPr lvl="2" marL="674369" indent="-224789" defTabSz="269747">
              <a:spcBef>
                <a:spcPts val="2000"/>
              </a:spcBef>
              <a:defRPr spc="33" sz="1651"/>
            </a:pPr>
            <a:r>
              <a:t>US, GB, France, and the Soviet Union</a:t>
            </a:r>
          </a:p>
          <a:p>
            <a:pPr lvl="2" marL="674369" indent="-224789" defTabSz="269747">
              <a:spcBef>
                <a:spcPts val="2000"/>
              </a:spcBef>
              <a:defRPr spc="33" sz="1651"/>
            </a:pPr>
            <a:r>
              <a:t>Tehran Conference - “Big 3” meeting; agreed to invasion of Europe in 1944</a:t>
            </a:r>
          </a:p>
          <a:p>
            <a:pPr lvl="1" marL="449579" indent="-224789" defTabSz="269747">
              <a:spcBef>
                <a:spcPts val="2000"/>
              </a:spcBef>
              <a:defRPr spc="33" sz="1651"/>
            </a:pPr>
            <a:r>
              <a:t>Technical and scientific advances:</a:t>
            </a:r>
          </a:p>
          <a:p>
            <a:pPr lvl="2" marL="674369" indent="-224789" defTabSz="269747">
              <a:spcBef>
                <a:spcPts val="2000"/>
              </a:spcBef>
              <a:defRPr spc="33" sz="1651"/>
            </a:pPr>
            <a:r>
              <a:t>Manhattan Project - $2 billion to develop the atomic bomb</a:t>
            </a:r>
          </a:p>
          <a:p>
            <a:pPr lvl="3" marL="899159" indent="-224789" defTabSz="269747">
              <a:spcBef>
                <a:spcPts val="2000"/>
              </a:spcBef>
              <a:defRPr spc="33" sz="1651"/>
            </a:pPr>
            <a:r>
              <a:t>Use of atomic bombs ended the war, but sparked debates</a:t>
            </a:r>
          </a:p>
          <a:p>
            <a:pPr lvl="2" marL="674369" indent="-224789" defTabSz="269747">
              <a:spcBef>
                <a:spcPts val="2000"/>
              </a:spcBef>
              <a:defRPr spc="33" sz="1651"/>
            </a:pPr>
            <a:r>
              <a:t>Sonar - used against German submarines</a:t>
            </a:r>
          </a:p>
          <a:p>
            <a:pPr lvl="1" marL="449579" indent="-224789" defTabSz="269747">
              <a:spcBef>
                <a:spcPts val="2000"/>
              </a:spcBef>
              <a:defRPr spc="33" sz="1651"/>
            </a:pPr>
            <a:r>
              <a:t>Servicemen and women:</a:t>
            </a:r>
          </a:p>
          <a:p>
            <a:pPr lvl="2" marL="674369" indent="-224789" defTabSz="269747">
              <a:spcBef>
                <a:spcPts val="2000"/>
              </a:spcBef>
              <a:defRPr spc="33" sz="1651"/>
            </a:pPr>
            <a:r>
              <a:t>Millions of Americans fought in the war</a:t>
            </a:r>
          </a:p>
          <a:p>
            <a:pPr lvl="1" marL="449579" indent="-224789" defTabSz="269747">
              <a:spcBef>
                <a:spcPts val="2000"/>
              </a:spcBef>
              <a:defRPr spc="33" sz="1651"/>
            </a:pPr>
            <a:r>
              <a:t>Campaigns such as:</a:t>
            </a:r>
          </a:p>
          <a:p>
            <a:pPr lvl="2" marL="674369" indent="-224789" defTabSz="269747">
              <a:spcBef>
                <a:spcPts val="2000"/>
              </a:spcBef>
              <a:defRPr spc="33" sz="1651"/>
            </a:pPr>
            <a:r>
              <a:t>“Island-hopping” campaign:</a:t>
            </a:r>
          </a:p>
          <a:p>
            <a:pPr lvl="3" marL="899159" indent="-224789" defTabSz="269747">
              <a:spcBef>
                <a:spcPts val="2000"/>
              </a:spcBef>
              <a:defRPr spc="33" sz="1651"/>
            </a:pPr>
            <a:r>
              <a:t>Conquering islands in the Pacific prior to attacking Japan</a:t>
            </a:r>
          </a:p>
          <a:p>
            <a:pPr lvl="2" marL="674369" indent="-224789" defTabSz="269747">
              <a:spcBef>
                <a:spcPts val="2000"/>
              </a:spcBef>
              <a:defRPr spc="33" sz="1651"/>
            </a:pPr>
            <a:r>
              <a:t>D-Day Invasion:</a:t>
            </a:r>
          </a:p>
          <a:p>
            <a:pPr lvl="3" marL="899159" indent="-224789" defTabSz="269747">
              <a:spcBef>
                <a:spcPts val="2000"/>
              </a:spcBef>
              <a:defRPr spc="33" sz="1651"/>
            </a:pPr>
            <a:r>
              <a:t>June 6, 1944 - led by Dwight Eisenhower</a:t>
            </a:r>
          </a:p>
        </p:txBody>
      </p:sp>
      <p:pic>
        <p:nvPicPr>
          <p:cNvPr id="203" name="pasted-image.png"/>
          <p:cNvPicPr>
            <a:picLocks noChangeAspect="1"/>
          </p:cNvPicPr>
          <p:nvPr/>
        </p:nvPicPr>
        <p:blipFill>
          <a:blip r:embed="rId2">
            <a:extLst/>
          </a:blip>
          <a:stretch>
            <a:fillRect/>
          </a:stretch>
        </p:blipFill>
        <p:spPr>
          <a:xfrm>
            <a:off x="8129720" y="3886200"/>
            <a:ext cx="4055931" cy="5256065"/>
          </a:xfrm>
          <a:prstGeom prst="rect">
            <a:avLst/>
          </a:prstGeom>
          <a:ln w="12700">
            <a:miter lim="400000"/>
          </a:ln>
          <a:effectLst>
            <a:outerShdw sx="100000" sy="100000" kx="0" ky="0" algn="b" rotWithShape="0" blurRad="190500" dist="8455" dir="5400000">
              <a:srgbClr val="000000"/>
            </a:outerShdw>
          </a:effectLst>
        </p:spPr>
      </p:pic>
      <p:pic>
        <p:nvPicPr>
          <p:cNvPr id="204" name="pasted-image.png"/>
          <p:cNvPicPr>
            <a:picLocks noChangeAspect="1"/>
          </p:cNvPicPr>
          <p:nvPr/>
        </p:nvPicPr>
        <p:blipFill>
          <a:blip r:embed="rId3">
            <a:extLst/>
          </a:blip>
          <a:stretch>
            <a:fillRect/>
          </a:stretch>
        </p:blipFill>
        <p:spPr>
          <a:xfrm>
            <a:off x="6639691" y="2858938"/>
            <a:ext cx="5626195" cy="4512991"/>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2">
                                            <p:txEl>
                                              <p:pRg st="5" end="5"/>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2" fill="hold">
                                  <p:stCondLst>
                                    <p:cond delay="0"/>
                                  </p:stCondLst>
                                  <p:iterate type="el" backwards="0">
                                    <p:tmAbs val="0"/>
                                  </p:iterate>
                                  <p:childTnLst>
                                    <p:set>
                                      <p:cBhvr>
                                        <p:cTn id="31" fill="hold"/>
                                        <p:tgtEl>
                                          <p:spTgt spid="20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20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20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20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202">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202">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 fill="hold">
                                  <p:stCondLst>
                                    <p:cond delay="0"/>
                                  </p:stCondLst>
                                  <p:iterate type="el" backwards="0">
                                    <p:tmAbs val="0"/>
                                  </p:iterate>
                                  <p:childTnLst>
                                    <p:set>
                                      <p:cBhvr>
                                        <p:cTn id="55" fill="hold"/>
                                        <p:tgtEl>
                                          <p:spTgt spid="202">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1" fill="hold">
                                  <p:stCondLst>
                                    <p:cond delay="0"/>
                                  </p:stCondLst>
                                  <p:iterate type="el" backwards="0">
                                    <p:tmAbs val="0"/>
                                  </p:iterate>
                                  <p:childTnLst>
                                    <p:set>
                                      <p:cBhvr>
                                        <p:cTn id="59" fill="hold"/>
                                        <p:tgtEl>
                                          <p:spTgt spid="202">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 fill="hold">
                                  <p:stCondLst>
                                    <p:cond delay="0"/>
                                  </p:stCondLst>
                                  <p:iterate type="el" backwards="0">
                                    <p:tmAbs val="0"/>
                                  </p:iterate>
                                  <p:childTnLst>
                                    <p:set>
                                      <p:cBhvr>
                                        <p:cTn id="63" fill="hold"/>
                                        <p:tgtEl>
                                          <p:spTgt spid="202">
                                            <p:txEl>
                                              <p:pRg st="13" end="1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0" presetID="1" grpId="1" fill="hold">
                                  <p:stCondLst>
                                    <p:cond delay="0"/>
                                  </p:stCondLst>
                                  <p:iterate type="el" backwards="0">
                                    <p:tmAbs val="0"/>
                                  </p:iterate>
                                  <p:childTnLst>
                                    <p:set>
                                      <p:cBhvr>
                                        <p:cTn id="67" fill="hold"/>
                                        <p:tgtEl>
                                          <p:spTgt spid="202">
                                            <p:txEl>
                                              <p:pRg st="14" end="14"/>
                                            </p:txEl>
                                          </p:spTgt>
                                        </p:tgtEl>
                                        <p:attrNameLst>
                                          <p:attrName>style.visibility</p:attrName>
                                        </p:attrNameLst>
                                      </p:cBhvr>
                                      <p:to>
                                        <p:strVal val="visible"/>
                                      </p:to>
                                    </p:set>
                                  </p:childTnLst>
                                </p:cTn>
                              </p:par>
                            </p:childTnLst>
                          </p:cTn>
                        </p:par>
                        <p:par>
                          <p:cTn id="68" fill="hold">
                            <p:stCondLst>
                              <p:cond delay="0"/>
                            </p:stCondLst>
                            <p:childTnLst>
                              <p:par>
                                <p:cTn id="69" presetClass="entr" nodeType="afterEffect" presetSubtype="0" presetID="1" grpId="3" fill="hold">
                                  <p:stCondLst>
                                    <p:cond delay="0"/>
                                  </p:stCondLst>
                                  <p:iterate type="el" backwards="0">
                                    <p:tmAbs val="0"/>
                                  </p:iterate>
                                  <p:childTnLst>
                                    <p:set>
                                      <p:cBhvr>
                                        <p:cTn id="70" fill="hold"/>
                                        <p:tgtEl>
                                          <p:spTgt spid="20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xit" nodeType="clickEffect" presetSubtype="0" presetID="1" grpId="4" fill="hold">
                                  <p:stCondLst>
                                    <p:cond delay="0"/>
                                  </p:stCondLst>
                                  <p:iterate type="el" backwards="0">
                                    <p:tmAbs val="0"/>
                                  </p:iterate>
                                  <p:childTnLst>
                                    <p:set>
                                      <p:cBhvr>
                                        <p:cTn id="74"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2"/>
      <p:bldP build="p" bldLvl="5" animBg="1" rev="0" advAuto="0" spid="202" grpId="1"/>
      <p:bldP build="whole" bldLvl="1" animBg="1" rev="0" advAuto="0" spid="204" grpId="3"/>
      <p:bldP build="whole" bldLvl="1" animBg="1" rev="0" advAuto="0" spid="204" grpId="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lvl1pPr defTabSz="452627">
              <a:defRPr spc="79" sz="3959"/>
            </a:lvl1pPr>
          </a:lstStyle>
          <a:p>
            <a:pPr/>
            <a:r>
              <a:t>Key Concept 7.3, III</a:t>
            </a:r>
          </a:p>
        </p:txBody>
      </p:sp>
      <p:sp>
        <p:nvSpPr>
          <p:cNvPr id="207" name="Shape 207"/>
          <p:cNvSpPr/>
          <p:nvPr>
            <p:ph type="body" idx="1"/>
          </p:nvPr>
        </p:nvSpPr>
        <p:spPr>
          <a:xfrm>
            <a:off x="139700" y="1371600"/>
            <a:ext cx="12570619" cy="8105478"/>
          </a:xfrm>
          <a:prstGeom prst="rect">
            <a:avLst/>
          </a:prstGeom>
        </p:spPr>
        <p:txBody>
          <a:bodyPr/>
          <a:lstStyle/>
          <a:p>
            <a:pPr/>
            <a:r>
              <a:t>E. The US emerged as the most powerful nation on earth due to:</a:t>
            </a:r>
          </a:p>
          <a:p>
            <a:pPr lvl="1"/>
            <a:r>
              <a:t>War-ravaged conditions in Asia and Europe</a:t>
            </a:r>
          </a:p>
          <a:p>
            <a:pPr lvl="1"/>
            <a:r>
              <a:t>Dominant U.S. role in the Allied victory and postwar peace settlements:</a:t>
            </a:r>
          </a:p>
          <a:p>
            <a:pPr lvl="2"/>
            <a:r>
              <a:t>Creation of the United Nations</a:t>
            </a:r>
          </a:p>
          <a:p>
            <a:pPr lvl="2"/>
            <a:r>
              <a:t>US is a permanent member of the security council</a:t>
            </a:r>
          </a:p>
          <a:p>
            <a:pPr lvl="2"/>
            <a:r>
              <a:t>Departure from Washington’s Farewell Address </a:t>
            </a:r>
          </a:p>
        </p:txBody>
      </p:sp>
      <p:pic>
        <p:nvPicPr>
          <p:cNvPr id="208" name="pasted-image.pdf"/>
          <p:cNvPicPr>
            <a:picLocks noChangeAspect="1"/>
          </p:cNvPicPr>
          <p:nvPr/>
        </p:nvPicPr>
        <p:blipFill>
          <a:blip r:embed="rId2">
            <a:extLst/>
          </a:blip>
          <a:stretch>
            <a:fillRect/>
          </a:stretch>
        </p:blipFill>
        <p:spPr>
          <a:xfrm>
            <a:off x="4921250" y="1257300"/>
            <a:ext cx="3162300" cy="5054600"/>
          </a:xfrm>
          <a:prstGeom prst="rect">
            <a:avLst/>
          </a:prstGeom>
          <a:ln w="12700">
            <a:miter lim="400000"/>
          </a:ln>
          <a:effectLst>
            <a:outerShdw sx="100000" sy="100000" kx="0" ky="0" algn="b" rotWithShape="0" blurRad="190500" dist="8455" dir="5400000">
              <a:srgbClr val="000000"/>
            </a:outerShdw>
          </a:effectLst>
        </p:spPr>
      </p:pic>
      <p:sp>
        <p:nvSpPr>
          <p:cNvPr id="209" name="Shape 209"/>
          <p:cNvSpPr/>
          <p:nvPr/>
        </p:nvSpPr>
        <p:spPr>
          <a:xfrm>
            <a:off x="1816100" y="1168400"/>
            <a:ext cx="3120827" cy="1775222"/>
          </a:xfrm>
          <a:prstGeom prst="wedgeEllipseCallout">
            <a:avLst>
              <a:gd name="adj1" fmla="val 106271"/>
              <a:gd name="adj2" fmla="val 23156"/>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cap="all" spc="32" sz="1600">
                <a:solidFill>
                  <a:srgbClr val="FFFFFF"/>
                </a:solidFill>
                <a:latin typeface="+mn-lt"/>
                <a:ea typeface="+mn-ea"/>
                <a:cs typeface="+mn-cs"/>
                <a:sym typeface="Futura"/>
              </a:defRPr>
            </a:lvl1pPr>
          </a:lstStyle>
          <a:p>
            <a:pPr/>
            <a:r>
              <a:t>BYE APUSH, I’m finally gone for good</a:t>
            </a:r>
          </a:p>
        </p:txBody>
      </p:sp>
      <p:pic>
        <p:nvPicPr>
          <p:cNvPr id="210" name="pasted-image.tiff"/>
          <p:cNvPicPr>
            <a:picLocks noChangeAspect="1"/>
          </p:cNvPicPr>
          <p:nvPr/>
        </p:nvPicPr>
        <p:blipFill>
          <a:blip r:embed="rId4">
            <a:extLst/>
          </a:blip>
          <a:stretch>
            <a:fillRect/>
          </a:stretch>
        </p:blipFill>
        <p:spPr>
          <a:xfrm>
            <a:off x="8140700" y="1280640"/>
            <a:ext cx="4499570" cy="5215410"/>
          </a:xfrm>
          <a:prstGeom prst="rect">
            <a:avLst/>
          </a:prstGeom>
          <a:ln w="12700">
            <a:miter lim="400000"/>
          </a:ln>
          <a:effectLst>
            <a:outerShdw sx="100000" sy="100000" kx="0" ky="0" algn="b" rotWithShape="0" blurRad="190500" dist="8455" dir="5400000">
              <a:srgbClr val="000000"/>
            </a:outerShdw>
          </a:effectLst>
        </p:spPr>
      </p:pic>
      <p:sp>
        <p:nvSpPr>
          <p:cNvPr id="211" name="Shape 211"/>
          <p:cNvSpPr/>
          <p:nvPr/>
        </p:nvSpPr>
        <p:spPr>
          <a:xfrm>
            <a:off x="4610100" y="787400"/>
            <a:ext cx="4148436" cy="3842346"/>
          </a:xfrm>
          <a:prstGeom prst="wedgeEllipseCallout">
            <a:avLst>
              <a:gd name="adj1" fmla="val 74558"/>
              <a:gd name="adj2" fmla="val 19255"/>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cap="all" spc="50" sz="2500">
                <a:solidFill>
                  <a:srgbClr val="FFFFFF"/>
                </a:solidFill>
                <a:latin typeface="+mn-lt"/>
                <a:ea typeface="+mn-ea"/>
                <a:cs typeface="+mn-cs"/>
                <a:sym typeface="Futura"/>
              </a:defRPr>
            </a:lvl1pPr>
          </a:lstStyle>
          <a:p>
            <a:pPr/>
            <a:r>
              <a:t>He’s Finally gone. Man, it’s like he was around in apush forever….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7">
                                            <p:txEl>
                                              <p:pRg st="5" end="5"/>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2" fill="hold">
                                  <p:stCondLst>
                                    <p:cond delay="0"/>
                                  </p:stCondLst>
                                  <p:iterate type="el" backwards="0">
                                    <p:tmAbs val="0"/>
                                  </p:iterate>
                                  <p:childTnLst>
                                    <p:set>
                                      <p:cBhvr>
                                        <p:cTn id="31" fill="hold"/>
                                        <p:tgtEl>
                                          <p:spTgt spid="208"/>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3" fill="hold">
                                  <p:stCondLst>
                                    <p:cond delay="0"/>
                                  </p:stCondLst>
                                  <p:iterate type="el" backwards="0">
                                    <p:tmAbs val="0"/>
                                  </p:iterate>
                                  <p:childTnLst>
                                    <p:set>
                                      <p:cBhvr>
                                        <p:cTn id="34" fill="hold"/>
                                        <p:tgtEl>
                                          <p:spTgt spid="2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xit" nodeType="clickEffect" presetID="9" grpId="4" fill="hold">
                                  <p:stCondLst>
                                    <p:cond delay="0"/>
                                  </p:stCondLst>
                                  <p:iterate type="el" backwards="0">
                                    <p:tmAbs val="0"/>
                                  </p:iterate>
                                  <p:childTnLst>
                                    <p:animEffect filter="dissolve" transition="out">
                                      <p:cBhvr>
                                        <p:cTn id="38" dur="1000" fill="hold"/>
                                        <p:tgtEl>
                                          <p:spTgt spid="208"/>
                                        </p:tgtEl>
                                      </p:cBhvr>
                                    </p:animEffect>
                                    <p:set>
                                      <p:cBhvr>
                                        <p:cTn id="39" fill="hold">
                                          <p:stCondLst>
                                            <p:cond delay="999"/>
                                          </p:stCondLst>
                                        </p:cTn>
                                        <p:tgtEl>
                                          <p:spTgt spid="208"/>
                                        </p:tgtEl>
                                        <p:attrNameLst>
                                          <p:attrName>style.visibility</p:attrName>
                                        </p:attrNameLst>
                                      </p:cBhvr>
                                      <p:to>
                                        <p:strVal val="hidden"/>
                                      </p:to>
                                    </p:set>
                                  </p:childTnLst>
                                </p:cTn>
                              </p:par>
                            </p:childTnLst>
                          </p:cTn>
                        </p:par>
                        <p:par>
                          <p:cTn id="40" fill="hold">
                            <p:stCondLst>
                              <p:cond delay="1000"/>
                            </p:stCondLst>
                            <p:childTnLst>
                              <p:par>
                                <p:cTn id="41" presetClass="exit" nodeType="afterEffect" presetID="9" grpId="5" fill="hold">
                                  <p:stCondLst>
                                    <p:cond delay="0"/>
                                  </p:stCondLst>
                                  <p:iterate type="el" backwards="0">
                                    <p:tmAbs val="0"/>
                                  </p:iterate>
                                  <p:childTnLst>
                                    <p:animEffect filter="dissolve" transition="out">
                                      <p:cBhvr>
                                        <p:cTn id="42" dur="1000" fill="hold"/>
                                        <p:tgtEl>
                                          <p:spTgt spid="209"/>
                                        </p:tgtEl>
                                      </p:cBhvr>
                                    </p:animEffect>
                                    <p:set>
                                      <p:cBhvr>
                                        <p:cTn id="43" fill="hold">
                                          <p:stCondLst>
                                            <p:cond delay="999"/>
                                          </p:stCondLst>
                                        </p:cTn>
                                        <p:tgtEl>
                                          <p:spTgt spid="20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6" fill="hold">
                                  <p:stCondLst>
                                    <p:cond delay="0"/>
                                  </p:stCondLst>
                                  <p:iterate type="el" backwards="0">
                                    <p:tmAbs val="0"/>
                                  </p:iterate>
                                  <p:childTnLst>
                                    <p:set>
                                      <p:cBhvr>
                                        <p:cTn id="47" fill="hold"/>
                                        <p:tgtEl>
                                          <p:spTgt spid="211"/>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7" fill="hold">
                                  <p:stCondLst>
                                    <p:cond delay="0"/>
                                  </p:stCondLst>
                                  <p:iterate type="el" backwards="0">
                                    <p:tmAbs val="0"/>
                                  </p:iterate>
                                  <p:childTnLst>
                                    <p:set>
                                      <p:cBhvr>
                                        <p:cTn id="50" fill="hold"/>
                                        <p:tgtEl>
                                          <p:spTgt spid="2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xit" nodeType="clickEffect" presetSubtype="0" presetID="1" grpId="8" fill="hold">
                                  <p:stCondLst>
                                    <p:cond delay="0"/>
                                  </p:stCondLst>
                                  <p:iterate type="el" backwards="0">
                                    <p:tmAbs val="0"/>
                                  </p:iterate>
                                  <p:childTnLst>
                                    <p:set>
                                      <p:cBhvr>
                                        <p:cTn id="54" fill="hold">
                                          <p:stCondLst>
                                            <p:cond delay="0"/>
                                          </p:stCondLst>
                                        </p:cTn>
                                        <p:tgtEl>
                                          <p:spTgt spid="211"/>
                                        </p:tgtEl>
                                        <p:attrNameLst>
                                          <p:attrName>style.visibility</p:attrName>
                                        </p:attrNameLst>
                                      </p:cBhvr>
                                      <p:to>
                                        <p:strVal val="hidden"/>
                                      </p:to>
                                    </p:set>
                                  </p:childTnLst>
                                </p:cTn>
                              </p:par>
                            </p:childTnLst>
                          </p:cTn>
                        </p:par>
                        <p:par>
                          <p:cTn id="55" fill="hold">
                            <p:stCondLst>
                              <p:cond delay="0"/>
                            </p:stCondLst>
                            <p:childTnLst>
                              <p:par>
                                <p:cTn id="56" presetClass="exit" nodeType="afterEffect" presetSubtype="0" presetID="1" grpId="9" fill="hold">
                                  <p:stCondLst>
                                    <p:cond delay="0"/>
                                  </p:stCondLst>
                                  <p:iterate type="el" backwards="0">
                                    <p:tmAbs val="0"/>
                                  </p:iterate>
                                  <p:childTnLst>
                                    <p:set>
                                      <p:cBhvr>
                                        <p:cTn id="57" fill="hold">
                                          <p:stCondLst>
                                            <p:cond delay="0"/>
                                          </p:stCondLst>
                                        </p:cTn>
                                        <p:tgtEl>
                                          <p:spTgt spid="2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6"/>
      <p:bldP build="whole" bldLvl="1" animBg="1" rev="0" advAuto="0" spid="208" grpId="2"/>
      <p:bldP build="p" bldLvl="5" animBg="1" rev="0" advAuto="0" spid="207" grpId="1"/>
      <p:bldP build="whole" bldLvl="1" animBg="1" rev="0" advAuto="0" spid="208" grpId="4"/>
      <p:bldP build="whole" bldLvl="1" animBg="1" rev="0" advAuto="0" spid="209" grpId="3"/>
      <p:bldP build="whole" bldLvl="1" animBg="1" rev="0" advAuto="0" spid="210" grpId="7"/>
      <p:bldP build="whole" bldLvl="1" animBg="1" rev="0" advAuto="0" spid="209" grpId="5"/>
      <p:bldP build="whole" bldLvl="1" animBg="1" rev="0" advAuto="0" spid="211" grpId="8"/>
      <p:bldP build="whole" bldLvl="1" animBg="1" rev="0" advAuto="0" spid="210" grpId="9"/>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prstGeom prst="rect">
            <a:avLst/>
          </a:prstGeom>
        </p:spPr>
        <p:txBody>
          <a:bodyPr/>
          <a:lstStyle>
            <a:lvl1pPr defTabSz="452627">
              <a:defRPr spc="79" sz="3959"/>
            </a:lvl1pPr>
          </a:lstStyle>
          <a:p>
            <a:pPr/>
            <a:r>
              <a:t>Test Tips</a:t>
            </a:r>
          </a:p>
        </p:txBody>
      </p:sp>
      <p:sp>
        <p:nvSpPr>
          <p:cNvPr id="214" name="Shape 214"/>
          <p:cNvSpPr/>
          <p:nvPr>
            <p:ph type="body" idx="1"/>
          </p:nvPr>
        </p:nvSpPr>
        <p:spPr>
          <a:xfrm>
            <a:off x="139700" y="1371600"/>
            <a:ext cx="12570619" cy="8105478"/>
          </a:xfrm>
          <a:prstGeom prst="rect">
            <a:avLst/>
          </a:prstGeom>
        </p:spPr>
        <p:txBody>
          <a:bodyPr/>
          <a:lstStyle/>
          <a:p>
            <a:pPr/>
            <a:r>
              <a:t>Multiple-Choice and Short Answer:</a:t>
            </a:r>
          </a:p>
          <a:p>
            <a:pPr lvl="1"/>
            <a:r>
              <a:t>Arguments for and against US expansion overseas</a:t>
            </a:r>
          </a:p>
          <a:p>
            <a:pPr lvl="1"/>
            <a:r>
              <a:t>Treaty of Versailles and the 14 Points</a:t>
            </a:r>
          </a:p>
          <a:p>
            <a:pPr lvl="1"/>
            <a:r>
              <a:t>Reasons for victories in WWI and WWII</a:t>
            </a:r>
          </a:p>
          <a:p>
            <a:pPr lvl="1"/>
            <a:r>
              <a:t>Domestic impact of WWII - minorities, economy, etc.</a:t>
            </a:r>
          </a:p>
          <a:p>
            <a:pPr/>
            <a:r>
              <a:t>Essays:</a:t>
            </a:r>
          </a:p>
          <a:p>
            <a:pPr lvl="1"/>
            <a:r>
              <a:t>Comparing and Contrasting the US’ role in the world post-WWI and Post-WWII</a:t>
            </a:r>
          </a:p>
          <a:p>
            <a:pPr lvl="1"/>
            <a:r>
              <a:t>Social impacts of WWII (Japanese Americans, Women, African Americans”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prstGeom prst="rect">
            <a:avLst/>
          </a:prstGeom>
        </p:spPr>
        <p:txBody>
          <a:bodyPr/>
          <a:lstStyle>
            <a:lvl1pPr defTabSz="452627">
              <a:defRPr spc="79" sz="3959"/>
            </a:lvl1pPr>
          </a:lstStyle>
          <a:p>
            <a:pPr/>
            <a:r>
              <a:t>See You Back Here For Key Concept 8.1!</a:t>
            </a:r>
          </a:p>
        </p:txBody>
      </p:sp>
      <p:sp>
        <p:nvSpPr>
          <p:cNvPr id="217" name="Shape 217"/>
          <p:cNvSpPr/>
          <p:nvPr>
            <p:ph type="body" sz="half" idx="1"/>
          </p:nvPr>
        </p:nvSpPr>
        <p:spPr>
          <a:prstGeom prst="rect">
            <a:avLst/>
          </a:prstGeom>
        </p:spPr>
        <p:txBody>
          <a:bodyPr/>
          <a:lstStyle/>
          <a:p>
            <a:pPr/>
            <a:r>
              <a:t>Thanks for watching!</a:t>
            </a:r>
          </a:p>
          <a:p>
            <a:pPr/>
            <a:r>
              <a:t>Check out other videos in the description</a:t>
            </a:r>
          </a:p>
          <a:p>
            <a:pPr/>
            <a:r>
              <a:t>Best of luck on all your tests, especially the one in May!</a:t>
            </a:r>
          </a:p>
        </p:txBody>
      </p:sp>
      <p:pic>
        <p:nvPicPr>
          <p:cNvPr id="218" name="pasted-image.pdf"/>
          <p:cNvPicPr>
            <a:picLocks noChangeAspect="1"/>
          </p:cNvPicPr>
          <p:nvPr/>
        </p:nvPicPr>
        <p:blipFill>
          <a:blip r:embed="rId2">
            <a:extLst/>
          </a:blip>
          <a:stretch>
            <a:fillRect/>
          </a:stretch>
        </p:blipFill>
        <p:spPr>
          <a:xfrm>
            <a:off x="6896100" y="2012950"/>
            <a:ext cx="4495800" cy="572770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lvl1pPr defTabSz="452627">
              <a:defRPr spc="79" sz="3959"/>
            </a:lvl1pPr>
          </a:lstStyle>
          <a:p>
            <a:pPr/>
            <a:r>
              <a:t>Key Concept 7.3</a:t>
            </a:r>
          </a:p>
        </p:txBody>
      </p:sp>
      <p:sp>
        <p:nvSpPr>
          <p:cNvPr id="163" name="Shape 163"/>
          <p:cNvSpPr/>
          <p:nvPr>
            <p:ph type="body" idx="1"/>
          </p:nvPr>
        </p:nvSpPr>
        <p:spPr>
          <a:xfrm>
            <a:off x="292100" y="1651000"/>
            <a:ext cx="12407206" cy="7791153"/>
          </a:xfrm>
          <a:prstGeom prst="rect">
            <a:avLst/>
          </a:prstGeom>
        </p:spPr>
        <p:txBody>
          <a:bodyPr/>
          <a:lstStyle/>
          <a:p>
            <a:pPr/>
            <a:r>
              <a:t>“Participation in a series of global conflicts propelled the United States into a position of international power while renewing domestic debates over the nation’s proper role in the world.” Page 73</a:t>
            </a:r>
          </a:p>
          <a:p>
            <a:pPr/>
            <a:r>
              <a:t>Big Idea Questions:</a:t>
            </a:r>
          </a:p>
          <a:p>
            <a:pPr lvl="1"/>
            <a:r>
              <a:t>What were arguments for and against US expansion overseas in the late 19th/early 20th centuries?</a:t>
            </a:r>
          </a:p>
          <a:p>
            <a:pPr lvl="1"/>
            <a:r>
              <a:t>How did WWI and WWII challenge the US’ tradition of neutrality? What ways did the US change its views and remain the same?</a:t>
            </a:r>
          </a:p>
          <a:p>
            <a:pPr lvl="1"/>
            <a:r>
              <a:t>What impacts did WWII have on the home front, as well as the US position in the world?</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lvl1pPr defTabSz="452627">
              <a:defRPr spc="79" sz="3959"/>
            </a:lvl1pPr>
          </a:lstStyle>
          <a:p>
            <a:pPr/>
            <a:r>
              <a:t>Key Concept 7.3, I</a:t>
            </a:r>
          </a:p>
        </p:txBody>
      </p:sp>
      <p:sp>
        <p:nvSpPr>
          <p:cNvPr id="166" name="Shape 166"/>
          <p:cNvSpPr/>
          <p:nvPr>
            <p:ph type="body" idx="1"/>
          </p:nvPr>
        </p:nvSpPr>
        <p:spPr>
          <a:xfrm>
            <a:off x="139700" y="1371600"/>
            <a:ext cx="12570619" cy="8105478"/>
          </a:xfrm>
          <a:prstGeom prst="rect">
            <a:avLst/>
          </a:prstGeom>
        </p:spPr>
        <p:txBody>
          <a:bodyPr/>
          <a:lstStyle/>
          <a:p>
            <a:pPr marL="346710" indent="-346710" defTabSz="416052">
              <a:spcBef>
                <a:spcPts val="3000"/>
              </a:spcBef>
              <a:defRPr spc="50" sz="2548"/>
            </a:pPr>
            <a:r>
              <a:t>“In the late 19th century and early 20th century, new U.S. territorial ambitions and acquisitions in the Western Hemisphere and the Pacific accompanied heightened public debates over America’s role in the world.” Page 73</a:t>
            </a:r>
          </a:p>
          <a:p>
            <a:pPr marL="346710" indent="-346710" defTabSz="416052">
              <a:spcBef>
                <a:spcPts val="3000"/>
              </a:spcBef>
              <a:defRPr spc="50" sz="2548"/>
            </a:pPr>
            <a:r>
              <a:t>A. Imperialists arguments to expand overseas </a:t>
            </a:r>
          </a:p>
          <a:p>
            <a:pPr lvl="1" marL="693420" indent="-346710" defTabSz="416052">
              <a:spcBef>
                <a:spcPts val="3000"/>
              </a:spcBef>
              <a:defRPr spc="50" sz="2548"/>
            </a:pPr>
            <a:r>
              <a:t>Economic opportunities:</a:t>
            </a:r>
          </a:p>
          <a:p>
            <a:pPr lvl="2" marL="1040130" indent="-346710" defTabSz="416052">
              <a:spcBef>
                <a:spcPts val="3000"/>
              </a:spcBef>
              <a:defRPr spc="50" sz="2548"/>
            </a:pPr>
            <a:r>
              <a:t>American companies sought markets overseas - US plantation owners in HI</a:t>
            </a:r>
          </a:p>
          <a:p>
            <a:pPr lvl="1" marL="693420" indent="-346710" defTabSz="416052">
              <a:spcBef>
                <a:spcPts val="3000"/>
              </a:spcBef>
              <a:defRPr spc="50" sz="2548"/>
            </a:pPr>
            <a:r>
              <a:t>Racial Theories:</a:t>
            </a:r>
          </a:p>
          <a:p>
            <a:pPr lvl="2" marL="1040130" indent="-346710" defTabSz="416052">
              <a:spcBef>
                <a:spcPts val="3000"/>
              </a:spcBef>
              <a:defRPr spc="50" sz="2548"/>
            </a:pPr>
            <a:r>
              <a:t>Some sought to “civilize” nonwhite nations - “White Man’s Burden” - 1899</a:t>
            </a:r>
          </a:p>
          <a:p>
            <a:pPr lvl="1" marL="693420" indent="-346710" defTabSz="416052">
              <a:spcBef>
                <a:spcPts val="3000"/>
              </a:spcBef>
              <a:defRPr spc="50" sz="2548"/>
            </a:pPr>
            <a:r>
              <a:t>Frontier was “closed”:</a:t>
            </a:r>
          </a:p>
          <a:p>
            <a:pPr lvl="2" marL="1040130" indent="-346710" defTabSz="416052">
              <a:spcBef>
                <a:spcPts val="3000"/>
              </a:spcBef>
              <a:defRPr spc="50" sz="2548"/>
            </a:pPr>
            <a:r>
              <a:t>1890 census - Frederick Jackson Turner argued the frontier was closed, many Americans believed opportunities dried up</a:t>
            </a:r>
          </a:p>
        </p:txBody>
      </p:sp>
      <p:pic>
        <p:nvPicPr>
          <p:cNvPr id="167" name="pasted-image.pdf"/>
          <p:cNvPicPr>
            <a:picLocks noChangeAspect="1"/>
          </p:cNvPicPr>
          <p:nvPr/>
        </p:nvPicPr>
        <p:blipFill>
          <a:blip r:embed="rId2">
            <a:extLst/>
          </a:blip>
          <a:stretch>
            <a:fillRect/>
          </a:stretch>
        </p:blipFill>
        <p:spPr>
          <a:xfrm>
            <a:off x="8324850" y="3050877"/>
            <a:ext cx="3515579" cy="4746923"/>
          </a:xfrm>
          <a:prstGeom prst="rect">
            <a:avLst/>
          </a:prstGeom>
          <a:ln w="12700">
            <a:miter lim="400000"/>
          </a:ln>
          <a:effectLst>
            <a:outerShdw sx="100000" sy="100000" kx="0" ky="0" algn="b" rotWithShape="0" blurRad="190500" dist="8455" dir="5400000">
              <a:srgbClr val="000000"/>
            </a:outerShdw>
          </a:effectLst>
        </p:spPr>
      </p:pic>
      <p:pic>
        <p:nvPicPr>
          <p:cNvPr id="168" name="pasted-image.tiff"/>
          <p:cNvPicPr>
            <a:picLocks noChangeAspect="1"/>
          </p:cNvPicPr>
          <p:nvPr/>
        </p:nvPicPr>
        <p:blipFill>
          <a:blip r:embed="rId3">
            <a:extLst/>
          </a:blip>
          <a:stretch>
            <a:fillRect/>
          </a:stretch>
        </p:blipFill>
        <p:spPr>
          <a:xfrm>
            <a:off x="4100939" y="1581323"/>
            <a:ext cx="4189710" cy="4960616"/>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6">
                                            <p:txEl>
                                              <p:pRg st="5" end="5"/>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2" fill="hold">
                                  <p:stCondLst>
                                    <p:cond delay="0"/>
                                  </p:stCondLst>
                                  <p:iterate type="el" backwards="0">
                                    <p:tmAbs val="0"/>
                                  </p:iterate>
                                  <p:childTnLst>
                                    <p:set>
                                      <p:cBhvr>
                                        <p:cTn id="31" fill="hold"/>
                                        <p:tgtEl>
                                          <p:spTgt spid="1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66">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66">
                                            <p:txEl>
                                              <p:pRg st="7" end="7"/>
                                            </p:txEl>
                                          </p:spTgt>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3" fill="hold">
                                  <p:stCondLst>
                                    <p:cond delay="0"/>
                                  </p:stCondLst>
                                  <p:iterate type="el" backwards="0">
                                    <p:tmAbs val="0"/>
                                  </p:iterate>
                                  <p:childTnLst>
                                    <p:set>
                                      <p:cBhvr>
                                        <p:cTn id="42" fill="hold"/>
                                        <p:tgtEl>
                                          <p:spTgt spid="1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4" fill="hold">
                                  <p:stCondLst>
                                    <p:cond delay="0"/>
                                  </p:stCondLst>
                                  <p:iterate type="el" backwards="0">
                                    <p:tmAbs val="0"/>
                                  </p:iterate>
                                  <p:childTnLst>
                                    <p:set>
                                      <p:cBhvr>
                                        <p:cTn id="46" fill="hold">
                                          <p:stCondLst>
                                            <p:cond delay="0"/>
                                          </p:stCondLst>
                                        </p:cTn>
                                        <p:tgtEl>
                                          <p:spTgt spid="167"/>
                                        </p:tgtEl>
                                        <p:attrNameLst>
                                          <p:attrName>style.visibility</p:attrName>
                                        </p:attrNameLst>
                                      </p:cBhvr>
                                      <p:to>
                                        <p:strVal val="hidden"/>
                                      </p:to>
                                    </p:set>
                                  </p:childTnLst>
                                </p:cTn>
                              </p:par>
                            </p:childTnLst>
                          </p:cTn>
                        </p:par>
                        <p:par>
                          <p:cTn id="47" fill="hold">
                            <p:stCondLst>
                              <p:cond delay="0"/>
                            </p:stCondLst>
                            <p:childTnLst>
                              <p:par>
                                <p:cTn id="48" presetClass="exit" nodeType="afterEffect" presetSubtype="0" presetID="1" grpId="5" fill="hold">
                                  <p:stCondLst>
                                    <p:cond delay="0"/>
                                  </p:stCondLst>
                                  <p:iterate type="el" backwards="0">
                                    <p:tmAbs val="0"/>
                                  </p:iterate>
                                  <p:childTnLst>
                                    <p:set>
                                      <p:cBhvr>
                                        <p:cTn id="49" fill="hold">
                                          <p:stCondLst>
                                            <p:cond delay="0"/>
                                          </p:stCondLst>
                                        </p:cTn>
                                        <p:tgtEl>
                                          <p:spTgt spid="1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3"/>
      <p:bldP build="p" bldLvl="5" animBg="1" rev="0" advAuto="0" spid="166" grpId="1"/>
      <p:bldP build="whole" bldLvl="1" animBg="1" rev="0" advAuto="0" spid="168" grpId="2"/>
      <p:bldP build="whole" bldLvl="1" animBg="1" rev="0" advAuto="0" spid="167" grpId="4"/>
      <p:bldP build="whole" bldLvl="1" animBg="1" rev="0" advAuto="0" spid="168" grpId="5"/>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lvl1pPr defTabSz="452627">
              <a:defRPr spc="79" sz="3959"/>
            </a:lvl1pPr>
          </a:lstStyle>
          <a:p>
            <a:pPr/>
            <a:r>
              <a:t>Key Concept 7.3, I</a:t>
            </a:r>
          </a:p>
        </p:txBody>
      </p:sp>
      <p:sp>
        <p:nvSpPr>
          <p:cNvPr id="171" name="Shape 171"/>
          <p:cNvSpPr/>
          <p:nvPr>
            <p:ph type="body" idx="1"/>
          </p:nvPr>
        </p:nvSpPr>
        <p:spPr>
          <a:xfrm>
            <a:off x="190500" y="1422400"/>
            <a:ext cx="12595920" cy="8108653"/>
          </a:xfrm>
          <a:prstGeom prst="rect">
            <a:avLst/>
          </a:prstGeom>
        </p:spPr>
        <p:txBody>
          <a:bodyPr/>
          <a:lstStyle/>
          <a:p>
            <a:pPr marL="262890" indent="-262890" defTabSz="315468">
              <a:spcBef>
                <a:spcPts val="2300"/>
              </a:spcBef>
              <a:defRPr spc="38" sz="1932"/>
            </a:pPr>
            <a:r>
              <a:t>B. Arguments used by Anti-imperialists against overseas acquisition:</a:t>
            </a:r>
          </a:p>
          <a:p>
            <a:pPr lvl="1" marL="525780" indent="-262890" defTabSz="315468">
              <a:spcBef>
                <a:spcPts val="2300"/>
              </a:spcBef>
              <a:defRPr spc="38" sz="1932"/>
            </a:pPr>
            <a:r>
              <a:t>Self-Determination:</a:t>
            </a:r>
          </a:p>
          <a:p>
            <a:pPr lvl="2" marL="788669" indent="-262890" defTabSz="315468">
              <a:spcBef>
                <a:spcPts val="2300"/>
              </a:spcBef>
              <a:defRPr spc="38" sz="1932"/>
            </a:pPr>
            <a:r>
              <a:t>Didn’t Filipinos deserve the “consent of the governed” </a:t>
            </a:r>
          </a:p>
          <a:p>
            <a:pPr lvl="1" marL="525780" indent="-262890" defTabSz="315468">
              <a:spcBef>
                <a:spcPts val="2300"/>
              </a:spcBef>
              <a:defRPr spc="38" sz="1932"/>
            </a:pPr>
            <a:r>
              <a:t>Tradition of Isolationism: </a:t>
            </a:r>
          </a:p>
          <a:p>
            <a:pPr lvl="2" marL="788669" indent="-262890" defTabSz="315468">
              <a:spcBef>
                <a:spcPts val="2300"/>
              </a:spcBef>
              <a:defRPr spc="38" sz="1932"/>
            </a:pPr>
            <a:r>
              <a:t>George Washington’s Farewell Address</a:t>
            </a:r>
          </a:p>
          <a:p>
            <a:pPr marL="262890" indent="-262890" defTabSz="315468">
              <a:spcBef>
                <a:spcPts val="2300"/>
              </a:spcBef>
              <a:defRPr spc="38" sz="1932"/>
            </a:pPr>
            <a:r>
              <a:t>C. Spanish American War (1898)</a:t>
            </a:r>
          </a:p>
          <a:p>
            <a:pPr lvl="1" marL="525780" indent="-262890" defTabSz="315468">
              <a:spcBef>
                <a:spcPts val="2300"/>
              </a:spcBef>
              <a:defRPr spc="38" sz="1932"/>
            </a:pPr>
            <a:r>
              <a:t>US defeated Spain in 4 months</a:t>
            </a:r>
          </a:p>
          <a:p>
            <a:pPr lvl="1" marL="525780" indent="-262890" defTabSz="315468">
              <a:spcBef>
                <a:spcPts val="2300"/>
              </a:spcBef>
              <a:defRPr spc="38" sz="1932"/>
            </a:pPr>
            <a:r>
              <a:t>Causes - USS Maine, Yellow Journalism, De Lome Letter</a:t>
            </a:r>
          </a:p>
          <a:p>
            <a:pPr lvl="1" marL="525780" indent="-262890" defTabSz="315468">
              <a:spcBef>
                <a:spcPts val="2300"/>
              </a:spcBef>
              <a:defRPr spc="38" sz="1932"/>
            </a:pPr>
            <a:r>
              <a:t>US gained many territories - Cuba, Guam, Puerto Rico, and the Philippines</a:t>
            </a:r>
          </a:p>
          <a:p>
            <a:pPr lvl="1" marL="525780" indent="-262890" defTabSz="315468">
              <a:spcBef>
                <a:spcPts val="2300"/>
              </a:spcBef>
              <a:defRPr spc="38" sz="1932"/>
            </a:pPr>
            <a:r>
              <a:t>Effects of the war:</a:t>
            </a:r>
          </a:p>
          <a:p>
            <a:pPr lvl="2" marL="788669" indent="-262890" defTabSz="315468">
              <a:spcBef>
                <a:spcPts val="2300"/>
              </a:spcBef>
              <a:defRPr spc="38" sz="1932"/>
            </a:pPr>
            <a:r>
              <a:t>US presence in the Caribbean and Latin America increased significantly (Roosevelt Corollary)</a:t>
            </a:r>
          </a:p>
          <a:p>
            <a:pPr lvl="2" marL="788669" indent="-262890" defTabSz="315468">
              <a:spcBef>
                <a:spcPts val="2300"/>
              </a:spcBef>
              <a:defRPr spc="38" sz="1932"/>
            </a:pPr>
            <a:r>
              <a:t>Nationalist Movement in the Philippines - Emilio Aguinaldo </a:t>
            </a:r>
          </a:p>
          <a:p>
            <a:pPr lvl="2" marL="788669" indent="-262890" defTabSz="315468">
              <a:spcBef>
                <a:spcPts val="2300"/>
              </a:spcBef>
              <a:defRPr spc="38" sz="1932"/>
            </a:pPr>
            <a:r>
              <a:t>See my video: The Spanish-American War As A Turning Point</a:t>
            </a:r>
          </a:p>
        </p:txBody>
      </p:sp>
      <p:pic>
        <p:nvPicPr>
          <p:cNvPr id="172" name="pasted-image.png"/>
          <p:cNvPicPr>
            <a:picLocks noChangeAspect="1"/>
          </p:cNvPicPr>
          <p:nvPr/>
        </p:nvPicPr>
        <p:blipFill>
          <a:blip r:embed="rId2">
            <a:extLst/>
          </a:blip>
          <a:stretch>
            <a:fillRect/>
          </a:stretch>
        </p:blipFill>
        <p:spPr>
          <a:xfrm>
            <a:off x="8128000" y="1992533"/>
            <a:ext cx="4612645" cy="3627217"/>
          </a:xfrm>
          <a:prstGeom prst="rect">
            <a:avLst/>
          </a:prstGeom>
          <a:ln w="12700">
            <a:miter lim="400000"/>
          </a:ln>
          <a:effectLst>
            <a:outerShdw sx="100000" sy="100000" kx="0" ky="0" algn="b" rotWithShape="0" blurRad="190500" dist="8455" dir="5400000">
              <a:srgbClr val="000000"/>
            </a:outerShdw>
          </a:effectLst>
        </p:spPr>
      </p:pic>
      <p:pic>
        <p:nvPicPr>
          <p:cNvPr id="173" name="pasted-image.pdf"/>
          <p:cNvPicPr>
            <a:picLocks noChangeAspect="1"/>
          </p:cNvPicPr>
          <p:nvPr/>
        </p:nvPicPr>
        <p:blipFill>
          <a:blip r:embed="rId3">
            <a:extLst/>
          </a:blip>
          <a:stretch>
            <a:fillRect/>
          </a:stretch>
        </p:blipFill>
        <p:spPr>
          <a:xfrm>
            <a:off x="2368550" y="1917700"/>
            <a:ext cx="3848100" cy="429260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7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71">
                                            <p:txEl>
                                              <p:pRg st="7" end="7"/>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2" fill="hold">
                                  <p:stCondLst>
                                    <p:cond delay="0"/>
                                  </p:stCondLst>
                                  <p:iterate type="el" backwards="0">
                                    <p:tmAbs val="0"/>
                                  </p:iterate>
                                  <p:childTnLst>
                                    <p:set>
                                      <p:cBhvr>
                                        <p:cTn id="39" fill="hold"/>
                                        <p:tgtEl>
                                          <p:spTgt spid="1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71">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71">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171">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 fill="hold">
                                  <p:stCondLst>
                                    <p:cond delay="0"/>
                                  </p:stCondLst>
                                  <p:iterate type="el" backwards="0">
                                    <p:tmAbs val="0"/>
                                  </p:iterate>
                                  <p:childTnLst>
                                    <p:set>
                                      <p:cBhvr>
                                        <p:cTn id="55" fill="hold"/>
                                        <p:tgtEl>
                                          <p:spTgt spid="171">
                                            <p:txEl>
                                              <p:pRg st="11" end="11"/>
                                            </p:txEl>
                                          </p:spTgt>
                                        </p:tgtEl>
                                        <p:attrNameLst>
                                          <p:attrName>style.visibility</p:attrName>
                                        </p:attrNameLst>
                                      </p:cBhvr>
                                      <p:to>
                                        <p:strVal val="visible"/>
                                      </p:to>
                                    </p:set>
                                  </p:childTnLst>
                                </p:cTn>
                              </p:par>
                            </p:childTnLst>
                          </p:cTn>
                        </p:par>
                        <p:par>
                          <p:cTn id="56" fill="hold">
                            <p:stCondLst>
                              <p:cond delay="0"/>
                            </p:stCondLst>
                            <p:childTnLst>
                              <p:par>
                                <p:cTn id="57" presetClass="entr" nodeType="afterEffect" presetSubtype="0" presetID="1" grpId="3" fill="hold">
                                  <p:stCondLst>
                                    <p:cond delay="0"/>
                                  </p:stCondLst>
                                  <p:iterate type="el" backwards="0">
                                    <p:tmAbs val="0"/>
                                  </p:iterate>
                                  <p:childTnLst>
                                    <p:set>
                                      <p:cBhvr>
                                        <p:cTn id="58" fill="hold"/>
                                        <p:tgtEl>
                                          <p:spTgt spid="1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 fill="hold">
                                  <p:stCondLst>
                                    <p:cond delay="0"/>
                                  </p:stCondLst>
                                  <p:iterate type="el" backwards="0">
                                    <p:tmAbs val="0"/>
                                  </p:iterate>
                                  <p:childTnLst>
                                    <p:set>
                                      <p:cBhvr>
                                        <p:cTn id="62" fill="hold"/>
                                        <p:tgtEl>
                                          <p:spTgt spid="171">
                                            <p:txEl>
                                              <p:pRg st="12" end="12"/>
                                            </p:txEl>
                                          </p:spTgt>
                                        </p:tgtEl>
                                        <p:attrNameLst>
                                          <p:attrName>style.visibility</p:attrName>
                                        </p:attrNameLst>
                                      </p:cBhvr>
                                      <p:to>
                                        <p:strVal val="visible"/>
                                      </p:to>
                                    </p:set>
                                  </p:childTnLst>
                                </p:cTn>
                              </p:par>
                            </p:childTnLst>
                          </p:cTn>
                        </p:par>
                        <p:par>
                          <p:cTn id="63" fill="hold">
                            <p:stCondLst>
                              <p:cond delay="0"/>
                            </p:stCondLst>
                            <p:childTnLst>
                              <p:par>
                                <p:cTn id="64" presetClass="exit" nodeType="afterEffect" presetSubtype="0" presetID="1" grpId="4" fill="hold">
                                  <p:stCondLst>
                                    <p:cond delay="0"/>
                                  </p:stCondLst>
                                  <p:iterate type="el" backwards="0">
                                    <p:tmAbs val="0"/>
                                  </p:iterate>
                                  <p:childTnLst>
                                    <p:set>
                                      <p:cBhvr>
                                        <p:cTn id="65" fill="hold">
                                          <p:stCondLst>
                                            <p:cond delay="0"/>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3"/>
      <p:bldP build="whole" bldLvl="1" animBg="1" rev="0" advAuto="0" spid="173" grpId="4"/>
      <p:bldP build="p" bldLvl="5" animBg="1" rev="0" advAuto="0" spid="171" grpId="1"/>
      <p:bldP build="whole" bldLvl="1" animBg="1" rev="0" advAuto="0" spid="172"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defTabSz="452627">
              <a:defRPr spc="79" sz="3959"/>
            </a:lvl1pPr>
          </a:lstStyle>
          <a:p>
            <a:pPr/>
            <a:r>
              <a:t>Key Concept 7.3, II</a:t>
            </a:r>
          </a:p>
        </p:txBody>
      </p:sp>
      <p:sp>
        <p:nvSpPr>
          <p:cNvPr id="176" name="Shape 176"/>
          <p:cNvSpPr/>
          <p:nvPr>
            <p:ph type="body" idx="1"/>
          </p:nvPr>
        </p:nvSpPr>
        <p:spPr>
          <a:xfrm>
            <a:off x="139700" y="1371600"/>
            <a:ext cx="12570619" cy="8105478"/>
          </a:xfrm>
          <a:prstGeom prst="rect">
            <a:avLst/>
          </a:prstGeom>
        </p:spPr>
        <p:txBody>
          <a:bodyPr/>
          <a:lstStyle/>
          <a:p>
            <a:pPr marL="327660" indent="-327660" defTabSz="393192">
              <a:spcBef>
                <a:spcPts val="2900"/>
              </a:spcBef>
              <a:defRPr spc="48" sz="2408"/>
            </a:pPr>
            <a:r>
              <a:t>“World War I and its aftermath intensified ongoing debates about the nation’s role in the world and how best to achieve national security and pursue American interests.” Page 74</a:t>
            </a:r>
          </a:p>
          <a:p>
            <a:pPr marL="327660" indent="-327660" defTabSz="393192">
              <a:spcBef>
                <a:spcPts val="2900"/>
              </a:spcBef>
              <a:defRPr spc="48" sz="2408"/>
            </a:pPr>
            <a:r>
              <a:t>A.US was initially neutral in WWI</a:t>
            </a:r>
          </a:p>
          <a:p>
            <a:pPr lvl="1" marL="655320" indent="-327660" defTabSz="393192">
              <a:spcBef>
                <a:spcPts val="2900"/>
              </a:spcBef>
              <a:defRPr spc="48" sz="2408"/>
            </a:pPr>
            <a:r>
              <a:t>Upon entry, the US departed from the tradition of noninvolvement in European affairs (Washington’s Farewell Address again)</a:t>
            </a:r>
          </a:p>
          <a:p>
            <a:pPr lvl="1" marL="655320" indent="-327660" defTabSz="393192">
              <a:spcBef>
                <a:spcPts val="2900"/>
              </a:spcBef>
              <a:defRPr spc="48" sz="2408"/>
            </a:pPr>
            <a:r>
              <a:t>Wilson called for humanitarian and democratic principles</a:t>
            </a:r>
          </a:p>
          <a:p>
            <a:pPr lvl="2" marL="982980" indent="-327660" defTabSz="393192">
              <a:spcBef>
                <a:spcPts val="2900"/>
              </a:spcBef>
              <a:defRPr spc="48" sz="2408"/>
            </a:pPr>
            <a:r>
              <a:t>To make the world safe for democracy</a:t>
            </a:r>
          </a:p>
          <a:p>
            <a:pPr lvl="2" marL="982980" indent="-327660" defTabSz="393192">
              <a:spcBef>
                <a:spcPts val="2900"/>
              </a:spcBef>
              <a:defRPr spc="48" sz="2408"/>
            </a:pPr>
            <a:r>
              <a:t>14 Points</a:t>
            </a:r>
          </a:p>
          <a:p>
            <a:pPr marL="327660" indent="-327660" defTabSz="393192">
              <a:spcBef>
                <a:spcPts val="2900"/>
              </a:spcBef>
              <a:defRPr spc="48" sz="2408"/>
            </a:pPr>
            <a:r>
              <a:t>B. Role of the American Expeditionary Forces (Military) </a:t>
            </a:r>
          </a:p>
          <a:p>
            <a:pPr lvl="1" marL="655320" indent="-327660" defTabSz="393192">
              <a:spcBef>
                <a:spcPts val="2900"/>
              </a:spcBef>
              <a:defRPr spc="48" sz="2408"/>
            </a:pPr>
            <a:r>
              <a:t>US entered war in 1917</a:t>
            </a:r>
          </a:p>
          <a:p>
            <a:pPr lvl="1" marL="655320" indent="-327660" defTabSz="393192">
              <a:spcBef>
                <a:spcPts val="2900"/>
              </a:spcBef>
              <a:defRPr spc="48" sz="2408"/>
            </a:pPr>
            <a:r>
              <a:t>The US’ entrance tipped the balance in favor of the allies</a:t>
            </a:r>
          </a:p>
        </p:txBody>
      </p:sp>
      <p:pic>
        <p:nvPicPr>
          <p:cNvPr id="177" name="pasted-image.pdf"/>
          <p:cNvPicPr>
            <a:picLocks noChangeAspect="1"/>
          </p:cNvPicPr>
          <p:nvPr/>
        </p:nvPicPr>
        <p:blipFill>
          <a:blip r:embed="rId2">
            <a:extLst/>
          </a:blip>
          <a:stretch>
            <a:fillRect/>
          </a:stretch>
        </p:blipFill>
        <p:spPr>
          <a:xfrm>
            <a:off x="7264400" y="1060450"/>
            <a:ext cx="5486400" cy="5346700"/>
          </a:xfrm>
          <a:prstGeom prst="rect">
            <a:avLst/>
          </a:prstGeom>
          <a:ln w="12700">
            <a:miter lim="400000"/>
          </a:ln>
          <a:effectLst>
            <a:outerShdw sx="100000" sy="100000" kx="0" ky="0" algn="b" rotWithShape="0" blurRad="190500" dist="8455" dir="5400000">
              <a:srgbClr val="000000"/>
            </a:outerShdw>
          </a:effectLst>
        </p:spPr>
      </p:pic>
      <p:pic>
        <p:nvPicPr>
          <p:cNvPr id="178" name="pasted-image.tiff"/>
          <p:cNvPicPr>
            <a:picLocks noChangeAspect="1"/>
          </p:cNvPicPr>
          <p:nvPr/>
        </p:nvPicPr>
        <p:blipFill>
          <a:blip r:embed="rId3">
            <a:extLst/>
          </a:blip>
          <a:stretch>
            <a:fillRect/>
          </a:stretch>
        </p:blipFill>
        <p:spPr>
          <a:xfrm>
            <a:off x="4114800" y="1416050"/>
            <a:ext cx="2794000" cy="4229100"/>
          </a:xfrm>
          <a:prstGeom prst="rect">
            <a:avLst/>
          </a:prstGeom>
          <a:ln w="12700">
            <a:miter lim="400000"/>
          </a:ln>
          <a:effectLst>
            <a:outerShdw sx="100000" sy="100000" kx="0" ky="0" algn="b" rotWithShape="0" blurRad="190500" dist="8455" dir="5400000">
              <a:srgbClr val="000000"/>
            </a:outerShdw>
          </a:effectLst>
        </p:spPr>
      </p:pic>
      <p:pic>
        <p:nvPicPr>
          <p:cNvPr id="179" name="pasted-image.pdf"/>
          <p:cNvPicPr>
            <a:picLocks noChangeAspect="1"/>
          </p:cNvPicPr>
          <p:nvPr/>
        </p:nvPicPr>
        <p:blipFill>
          <a:blip r:embed="rId4">
            <a:extLst/>
          </a:blip>
          <a:stretch>
            <a:fillRect/>
          </a:stretch>
        </p:blipFill>
        <p:spPr>
          <a:xfrm>
            <a:off x="990600" y="50800"/>
            <a:ext cx="4318000" cy="307340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xit" nodeType="clickEffect" presetSubtype="0" presetID="1" grpId="3" fill="hold">
                                  <p:stCondLst>
                                    <p:cond delay="0"/>
                                  </p:stCondLst>
                                  <p:iterate type="el" backwards="0">
                                    <p:tmAbs val="0"/>
                                  </p:iterate>
                                  <p:childTnLst>
                                    <p:set>
                                      <p:cBhvr>
                                        <p:cTn id="24" fill="hold">
                                          <p:stCondLst>
                                            <p:cond delay="0"/>
                                          </p:stCondLst>
                                        </p:cTn>
                                        <p:tgtEl>
                                          <p:spTgt spid="17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76">
                                            <p:txEl>
                                              <p:pRg st="4" end="4"/>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4" fill="hold">
                                  <p:stCondLst>
                                    <p:cond delay="0"/>
                                  </p:stCondLst>
                                  <p:iterate type="el" backwards="0">
                                    <p:tmAbs val="0"/>
                                  </p:iterate>
                                  <p:childTnLst>
                                    <p:set>
                                      <p:cBhvr>
                                        <p:cTn id="35" fill="hold"/>
                                        <p:tgtEl>
                                          <p:spTgt spid="179"/>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5" fill="hold">
                                  <p:stCondLst>
                                    <p:cond delay="0"/>
                                  </p:stCondLst>
                                  <p:iterate type="el" backwards="0">
                                    <p:tmAbs val="0"/>
                                  </p:iterate>
                                  <p:childTnLst>
                                    <p:set>
                                      <p:cBhvr>
                                        <p:cTn id="38" fill="hold"/>
                                        <p:tgtEl>
                                          <p:spTgt spid="1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7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17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176">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76">
                                            <p:txEl>
                                              <p:pRg st="8" end="8"/>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0" presetID="1" grpId="6" fill="hold">
                                  <p:stCondLst>
                                    <p:cond delay="0"/>
                                  </p:stCondLst>
                                  <p:iterate type="el" backwards="0">
                                    <p:tmAbs val="0"/>
                                  </p:iterate>
                                  <p:childTnLst>
                                    <p:set>
                                      <p:cBhvr>
                                        <p:cTn id="57" fill="hold">
                                          <p:stCondLst>
                                            <p:cond delay="0"/>
                                          </p:stCondLst>
                                        </p:cTn>
                                        <p:tgtEl>
                                          <p:spTgt spid="179"/>
                                        </p:tgtEl>
                                        <p:attrNameLst>
                                          <p:attrName>style.visibility</p:attrName>
                                        </p:attrNameLst>
                                      </p:cBhvr>
                                      <p:to>
                                        <p:strVal val="hidden"/>
                                      </p:to>
                                    </p:set>
                                  </p:childTnLst>
                                </p:cTn>
                              </p:par>
                            </p:childTnLst>
                          </p:cTn>
                        </p:par>
                        <p:par>
                          <p:cTn id="58" fill="hold">
                            <p:stCondLst>
                              <p:cond delay="0"/>
                            </p:stCondLst>
                            <p:childTnLst>
                              <p:par>
                                <p:cTn id="59" presetClass="exit" nodeType="afterEffect" presetSubtype="0" presetID="1" grpId="7" fill="hold">
                                  <p:stCondLst>
                                    <p:cond delay="0"/>
                                  </p:stCondLst>
                                  <p:iterate type="el" backwards="0">
                                    <p:tmAbs val="0"/>
                                  </p:iterate>
                                  <p:childTnLst>
                                    <p:set>
                                      <p:cBhvr>
                                        <p:cTn id="60" fill="hold">
                                          <p:stCondLst>
                                            <p:cond delay="0"/>
                                          </p:stCondLst>
                                        </p:cTn>
                                        <p:tgtEl>
                                          <p:spTgt spid="1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5"/>
      <p:bldP build="whole" bldLvl="1" animBg="1" rev="0" advAuto="0" spid="179" grpId="4"/>
      <p:bldP build="p" bldLvl="5" animBg="1" rev="0" advAuto="0" spid="176" grpId="1"/>
      <p:bldP build="whole" bldLvl="1" animBg="1" rev="0" advAuto="0" spid="179" grpId="6"/>
      <p:bldP build="whole" bldLvl="1" animBg="1" rev="0" advAuto="0" spid="178" grpId="7"/>
      <p:bldP build="whole" bldLvl="1" animBg="1" rev="0" advAuto="0" spid="177" grpId="2"/>
      <p:bldP build="whole" bldLvl="1" animBg="1" rev="0" advAuto="0" spid="177"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lvl1pPr defTabSz="452627">
              <a:defRPr spc="79" sz="3959"/>
            </a:lvl1pPr>
          </a:lstStyle>
          <a:p>
            <a:pPr/>
            <a:r>
              <a:t>Key Concept 7.3, II</a:t>
            </a:r>
          </a:p>
        </p:txBody>
      </p:sp>
      <p:sp>
        <p:nvSpPr>
          <p:cNvPr id="182" name="Shape 182"/>
          <p:cNvSpPr/>
          <p:nvPr>
            <p:ph type="body" idx="1"/>
          </p:nvPr>
        </p:nvSpPr>
        <p:spPr>
          <a:xfrm>
            <a:off x="139700" y="1371600"/>
            <a:ext cx="12570619" cy="8105478"/>
          </a:xfrm>
          <a:prstGeom prst="rect">
            <a:avLst/>
          </a:prstGeom>
        </p:spPr>
        <p:txBody>
          <a:bodyPr/>
          <a:lstStyle/>
          <a:p>
            <a:pPr/>
            <a:r>
              <a:t>C. The Senate refused to ratify the Treaty of Versailles or join the League of Nations</a:t>
            </a:r>
          </a:p>
          <a:p>
            <a:pPr lvl="1"/>
            <a:r>
              <a:t>Even though Wilson was heavily involved in the postwar negotiations</a:t>
            </a:r>
          </a:p>
          <a:p>
            <a:pPr lvl="1"/>
            <a:r>
              <a:t>Treaty of Versailles:</a:t>
            </a:r>
          </a:p>
          <a:p>
            <a:pPr lvl="2"/>
            <a:r>
              <a:t>Ended WWI, punished Germany severely</a:t>
            </a:r>
          </a:p>
          <a:p>
            <a:pPr lvl="1"/>
            <a:r>
              <a:t>League of Nations:</a:t>
            </a:r>
          </a:p>
          <a:p>
            <a:pPr lvl="2"/>
            <a:r>
              <a:t>Major component of Wilson’s 14 Points, international organization</a:t>
            </a:r>
          </a:p>
          <a:p>
            <a:pPr lvl="2"/>
            <a:r>
              <a:t>Henry Cabot Lodge and the “Irreconcilables” - Congress could lose war making power if the US joined the League</a:t>
            </a:r>
          </a:p>
          <a:p>
            <a:pPr lvl="3"/>
            <a:r>
              <a:t>Washington’s ghost (again)</a:t>
            </a:r>
          </a:p>
        </p:txBody>
      </p:sp>
      <p:pic>
        <p:nvPicPr>
          <p:cNvPr id="183" name="pasted-image.pdf"/>
          <p:cNvPicPr>
            <a:picLocks noChangeAspect="1"/>
          </p:cNvPicPr>
          <p:nvPr/>
        </p:nvPicPr>
        <p:blipFill>
          <a:blip r:embed="rId2">
            <a:extLst/>
          </a:blip>
          <a:stretch>
            <a:fillRect/>
          </a:stretch>
        </p:blipFill>
        <p:spPr>
          <a:xfrm>
            <a:off x="4100909" y="150883"/>
            <a:ext cx="8841257" cy="6243567"/>
          </a:xfrm>
          <a:prstGeom prst="rect">
            <a:avLst/>
          </a:prstGeom>
          <a:ln w="12700">
            <a:miter lim="400000"/>
          </a:ln>
          <a:effectLst>
            <a:outerShdw sx="100000" sy="100000" kx="0" ky="0" algn="b" rotWithShape="0" blurRad="190500" dist="8455" dir="5400000">
              <a:srgbClr val="000000"/>
            </a:outerShdw>
          </a:effectLst>
        </p:spPr>
      </p:pic>
      <p:pic>
        <p:nvPicPr>
          <p:cNvPr id="184" name="pasted-image.pdf"/>
          <p:cNvPicPr>
            <a:picLocks noChangeAspect="1"/>
          </p:cNvPicPr>
          <p:nvPr/>
        </p:nvPicPr>
        <p:blipFill>
          <a:blip r:embed="rId3">
            <a:extLst/>
          </a:blip>
          <a:stretch>
            <a:fillRect/>
          </a:stretch>
        </p:blipFill>
        <p:spPr>
          <a:xfrm>
            <a:off x="4921250" y="2349500"/>
            <a:ext cx="3162300" cy="505460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1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8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82">
                                            <p:txEl>
                                              <p:pRg st="7" end="7"/>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3" fill="hold">
                                  <p:stCondLst>
                                    <p:cond delay="0"/>
                                  </p:stCondLst>
                                  <p:iterate type="el" backwards="0">
                                    <p:tmAbs val="0"/>
                                  </p:iterate>
                                  <p:childTnLst>
                                    <p:set>
                                      <p:cBhvr>
                                        <p:cTn id="43" fill="hold"/>
                                        <p:tgtEl>
                                          <p:spTgt spid="184"/>
                                        </p:tgtEl>
                                        <p:attrNameLst>
                                          <p:attrName>style.visibility</p:attrName>
                                        </p:attrNameLst>
                                      </p:cBhvr>
                                      <p:to>
                                        <p:strVal val="visible"/>
                                      </p:to>
                                    </p:set>
                                  </p:childTnLst>
                                </p:cTn>
                              </p:par>
                            </p:childTnLst>
                          </p:cTn>
                        </p:par>
                        <p:par>
                          <p:cTn id="44" fill="hold">
                            <p:stCondLst>
                              <p:cond delay="0"/>
                            </p:stCondLst>
                            <p:childTnLst>
                              <p:par>
                                <p:cTn id="45" presetClass="exit" nodeType="afterEffect" presetSubtype="0" presetID="1" grpId="4" fill="hold">
                                  <p:stCondLst>
                                    <p:cond delay="0"/>
                                  </p:stCondLst>
                                  <p:iterate type="el" backwards="0">
                                    <p:tmAbs val="0"/>
                                  </p:iterate>
                                  <p:childTnLst>
                                    <p:set>
                                      <p:cBhvr>
                                        <p:cTn id="46" fill="hold">
                                          <p:stCondLst>
                                            <p:cond delay="0"/>
                                          </p:stCondLst>
                                        </p:cTn>
                                        <p:tgtEl>
                                          <p:spTgt spid="18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Class="exit" nodeType="clickEffect" presetID="9" grpId="5" fill="hold">
                                  <p:stCondLst>
                                    <p:cond delay="0"/>
                                  </p:stCondLst>
                                  <p:iterate type="el" backwards="0">
                                    <p:tmAbs val="0"/>
                                  </p:iterate>
                                  <p:childTnLst>
                                    <p:animEffect filter="dissolve" transition="out">
                                      <p:cBhvr>
                                        <p:cTn id="50" dur="1000" fill="hold"/>
                                        <p:tgtEl>
                                          <p:spTgt spid="184"/>
                                        </p:tgtEl>
                                      </p:cBhvr>
                                    </p:animEffect>
                                    <p:set>
                                      <p:cBhvr>
                                        <p:cTn id="51" fill="hold">
                                          <p:stCondLst>
                                            <p:cond delay="999"/>
                                          </p:stCondLst>
                                        </p:cTn>
                                        <p:tgtEl>
                                          <p:spTgt spid="1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2"/>
      <p:bldP build="whole" bldLvl="1" animBg="1" rev="0" advAuto="0" spid="184" grpId="3"/>
      <p:bldP build="whole" bldLvl="1" animBg="1" rev="0" advAuto="0" spid="183" grpId="4"/>
      <p:bldP build="whole" bldLvl="1" animBg="1" rev="0" advAuto="0" spid="184" grpId="5"/>
      <p:bldP build="p" bldLvl="5" animBg="1" rev="0" advAuto="0" spid="18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lvl1pPr defTabSz="452627">
              <a:defRPr spc="79" sz="3959"/>
            </a:lvl1pPr>
          </a:lstStyle>
          <a:p>
            <a:pPr/>
            <a:r>
              <a:t>Key Concept 7.3, II</a:t>
            </a:r>
          </a:p>
        </p:txBody>
      </p:sp>
      <p:sp>
        <p:nvSpPr>
          <p:cNvPr id="187" name="Shape 187"/>
          <p:cNvSpPr/>
          <p:nvPr>
            <p:ph type="body" idx="1"/>
          </p:nvPr>
        </p:nvSpPr>
        <p:spPr>
          <a:xfrm>
            <a:off x="139700" y="1371600"/>
            <a:ext cx="12570619" cy="8105478"/>
          </a:xfrm>
          <a:prstGeom prst="rect">
            <a:avLst/>
          </a:prstGeom>
        </p:spPr>
        <p:txBody>
          <a:bodyPr/>
          <a:lstStyle/>
          <a:p>
            <a:pPr marL="278130" indent="-278130" defTabSz="333756">
              <a:spcBef>
                <a:spcPts val="2400"/>
              </a:spcBef>
              <a:defRPr spc="40" sz="2044"/>
            </a:pPr>
            <a:r>
              <a:t>D. US foreign policy following WWI:</a:t>
            </a:r>
          </a:p>
          <a:p>
            <a:pPr lvl="1" marL="556260" indent="-278130" defTabSz="333756">
              <a:spcBef>
                <a:spcPts val="2400"/>
              </a:spcBef>
              <a:defRPr spc="40" sz="2044"/>
            </a:pPr>
            <a:r>
              <a:t>Unilateral policy that:</a:t>
            </a:r>
          </a:p>
          <a:p>
            <a:pPr lvl="2" marL="834390" indent="-278130" defTabSz="333756">
              <a:spcBef>
                <a:spcPts val="2400"/>
              </a:spcBef>
              <a:defRPr spc="40" sz="2044"/>
            </a:pPr>
            <a:r>
              <a:t>Used international investment:</a:t>
            </a:r>
          </a:p>
          <a:p>
            <a:pPr lvl="3" marL="1112520" indent="-278130" defTabSz="333756">
              <a:spcBef>
                <a:spcPts val="2400"/>
              </a:spcBef>
              <a:defRPr spc="40" sz="2044"/>
            </a:pPr>
            <a:r>
              <a:t>Continuing Dollar Diplomacy - US banks investing in foreign countries </a:t>
            </a:r>
          </a:p>
          <a:p>
            <a:pPr lvl="2" marL="834390" indent="-278130" defTabSz="333756">
              <a:spcBef>
                <a:spcPts val="2400"/>
              </a:spcBef>
              <a:defRPr spc="40" sz="2044"/>
            </a:pPr>
            <a:r>
              <a:t>Peace Treaties:</a:t>
            </a:r>
          </a:p>
          <a:p>
            <a:pPr lvl="3" marL="1112520" indent="-278130" defTabSz="333756">
              <a:spcBef>
                <a:spcPts val="2400"/>
              </a:spcBef>
              <a:defRPr spc="40" sz="2044"/>
            </a:pPr>
            <a:r>
              <a:t>Washington Naval Conference (5 power and 9 power treaties) - determined the number of battleships the US, Britain, and Japan could build (5:5:3 ratio)</a:t>
            </a:r>
          </a:p>
          <a:p>
            <a:pPr lvl="2" marL="834390" indent="-278130" defTabSz="333756">
              <a:spcBef>
                <a:spcPts val="2400"/>
              </a:spcBef>
              <a:defRPr spc="40" sz="2044"/>
            </a:pPr>
            <a:r>
              <a:t>Select military intervention:</a:t>
            </a:r>
          </a:p>
          <a:p>
            <a:pPr lvl="3" marL="1112520" indent="-278130" defTabSz="333756">
              <a:spcBef>
                <a:spcPts val="2400"/>
              </a:spcBef>
              <a:defRPr spc="40" sz="2044"/>
            </a:pPr>
            <a:r>
              <a:t>Mostly in Latin America - Nicaragua (1912 - 1933)</a:t>
            </a:r>
          </a:p>
          <a:p>
            <a:pPr lvl="2" marL="834390" indent="-278130" defTabSz="333756">
              <a:spcBef>
                <a:spcPts val="2400"/>
              </a:spcBef>
              <a:defRPr spc="40" sz="2044"/>
            </a:pPr>
            <a:r>
              <a:t>Maintained isolationism:</a:t>
            </a:r>
          </a:p>
          <a:p>
            <a:pPr lvl="3" marL="1112520" indent="-278130" defTabSz="333756">
              <a:spcBef>
                <a:spcPts val="2400"/>
              </a:spcBef>
              <a:defRPr spc="40" sz="2044"/>
            </a:pPr>
            <a:r>
              <a:t>Neutrality Acts of 1930s forbid trading with warring (belligerent nations) </a:t>
            </a:r>
          </a:p>
          <a:p>
            <a:pPr marL="278130" indent="-278130" defTabSz="333756">
              <a:spcBef>
                <a:spcPts val="2400"/>
              </a:spcBef>
              <a:defRPr spc="40" sz="2044"/>
            </a:pPr>
            <a:r>
              <a:t>E. Many Americans opposed military action until Pearl Harbor</a:t>
            </a:r>
          </a:p>
          <a:p>
            <a:pPr lvl="1" marL="556260" indent="-278130" defTabSz="333756">
              <a:spcBef>
                <a:spcPts val="2400"/>
              </a:spcBef>
              <a:defRPr spc="40" sz="2044"/>
            </a:pPr>
            <a:r>
              <a:t>America First Committee - AGAINST US intervention - Charles Lindbergh and Robert Taft</a:t>
            </a:r>
          </a:p>
        </p:txBody>
      </p:sp>
      <p:pic>
        <p:nvPicPr>
          <p:cNvPr id="188" name="pasted-image.pdf"/>
          <p:cNvPicPr>
            <a:picLocks noChangeAspect="1"/>
          </p:cNvPicPr>
          <p:nvPr/>
        </p:nvPicPr>
        <p:blipFill>
          <a:blip r:embed="rId2">
            <a:extLst/>
          </a:blip>
          <a:stretch>
            <a:fillRect/>
          </a:stretch>
        </p:blipFill>
        <p:spPr>
          <a:xfrm>
            <a:off x="2254250" y="2451100"/>
            <a:ext cx="8496300" cy="485140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8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8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87">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187">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 fill="hold">
                                  <p:stCondLst>
                                    <p:cond delay="0"/>
                                  </p:stCondLst>
                                  <p:iterate type="el" backwards="0">
                                    <p:tmAbs val="0"/>
                                  </p:iterate>
                                  <p:childTnLst>
                                    <p:set>
                                      <p:cBhvr>
                                        <p:cTn id="52" fill="hold"/>
                                        <p:tgtEl>
                                          <p:spTgt spid="187">
                                            <p:txEl>
                                              <p:pRg st="11" end="11"/>
                                            </p:txEl>
                                          </p:spTgt>
                                        </p:tgtEl>
                                        <p:attrNameLst>
                                          <p:attrName>style.visibility</p:attrName>
                                        </p:attrNameLst>
                                      </p:cBhvr>
                                      <p:to>
                                        <p:strVal val="visible"/>
                                      </p:to>
                                    </p:set>
                                  </p:childTnLst>
                                </p:cTn>
                              </p:par>
                            </p:childTnLst>
                          </p:cTn>
                        </p:par>
                        <p:par>
                          <p:cTn id="53" fill="hold">
                            <p:stCondLst>
                              <p:cond delay="0"/>
                            </p:stCondLst>
                            <p:childTnLst>
                              <p:par>
                                <p:cTn id="54" presetClass="entr" nodeType="afterEffect" presetSubtype="0" presetID="1" grpId="2" fill="hold">
                                  <p:stCondLst>
                                    <p:cond delay="0"/>
                                  </p:stCondLst>
                                  <p:iterate type="el" backwards="0">
                                    <p:tmAbs val="0"/>
                                  </p:iterate>
                                  <p:childTnLst>
                                    <p:set>
                                      <p:cBhvr>
                                        <p:cTn id="55" fill="hold"/>
                                        <p:tgtEl>
                                          <p:spTgt spid="18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xit" nodeType="clickEffect" presetSubtype="0" presetID="1" grpId="3" fill="hold">
                                  <p:stCondLst>
                                    <p:cond delay="0"/>
                                  </p:stCondLst>
                                  <p:iterate type="el" backwards="0">
                                    <p:tmAbs val="0"/>
                                  </p:iterate>
                                  <p:childTnLst>
                                    <p:set>
                                      <p:cBhvr>
                                        <p:cTn id="59" fill="hold">
                                          <p:stCondLst>
                                            <p:cond delay="0"/>
                                          </p:stCondLst>
                                        </p:cTn>
                                        <p:tgtEl>
                                          <p:spTgt spid="1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P build="whole" bldLvl="1" animBg="1" rev="0" advAuto="0" spid="188" grpId="2"/>
      <p:bldP build="whole" bldLvl="1" animBg="1" rev="0" advAuto="0" spid="188"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lvl1pPr defTabSz="452627">
              <a:defRPr spc="79" sz="3959"/>
            </a:lvl1pPr>
          </a:lstStyle>
          <a:p>
            <a:pPr/>
            <a:r>
              <a:t>Key Concept 7.3, III</a:t>
            </a:r>
          </a:p>
        </p:txBody>
      </p:sp>
      <p:sp>
        <p:nvSpPr>
          <p:cNvPr id="191" name="Shape 191"/>
          <p:cNvSpPr/>
          <p:nvPr>
            <p:ph type="body" idx="1"/>
          </p:nvPr>
        </p:nvSpPr>
        <p:spPr>
          <a:xfrm>
            <a:off x="139700" y="1371600"/>
            <a:ext cx="12570619" cy="8105478"/>
          </a:xfrm>
          <a:prstGeom prst="rect">
            <a:avLst/>
          </a:prstGeom>
        </p:spPr>
        <p:txBody>
          <a:bodyPr/>
          <a:lstStyle/>
          <a:p>
            <a:pPr marL="281940" indent="-281940" defTabSz="338327">
              <a:spcBef>
                <a:spcPts val="2500"/>
              </a:spcBef>
              <a:defRPr spc="41" sz="2072"/>
            </a:pPr>
            <a:r>
              <a:t>“U.S. participation in World War II transformed American society, while the victory of the United States and its allies over the Axis powers vaulted the U.S. into a position of global, political, and military leadership.” Page 75</a:t>
            </a:r>
          </a:p>
          <a:p>
            <a:pPr marL="281940" indent="-281940" defTabSz="338327">
              <a:spcBef>
                <a:spcPts val="2500"/>
              </a:spcBef>
              <a:defRPr spc="41" sz="2072"/>
            </a:pPr>
            <a:r>
              <a:t>A. How did Americans view the war?</a:t>
            </a:r>
          </a:p>
          <a:p>
            <a:pPr lvl="1" marL="563880" indent="-281940" defTabSz="338327">
              <a:spcBef>
                <a:spcPts val="2500"/>
              </a:spcBef>
              <a:defRPr spc="41" sz="2072"/>
            </a:pPr>
            <a:r>
              <a:t>Fight for freedom and democracy </a:t>
            </a:r>
          </a:p>
          <a:p>
            <a:pPr lvl="2" marL="845819" indent="-281940" defTabSz="338327">
              <a:spcBef>
                <a:spcPts val="2500"/>
              </a:spcBef>
              <a:defRPr spc="41" sz="2072"/>
            </a:pPr>
            <a:r>
              <a:t>Later reinforced by:</a:t>
            </a:r>
          </a:p>
          <a:p>
            <a:pPr lvl="3" marL="1127760" indent="-281940" defTabSz="338327">
              <a:spcBef>
                <a:spcPts val="2500"/>
              </a:spcBef>
              <a:defRPr spc="41" sz="2072"/>
            </a:pPr>
            <a:r>
              <a:t>Japanese wartime atrocities - Bataan Death March</a:t>
            </a:r>
          </a:p>
          <a:p>
            <a:pPr lvl="4" marL="1409700" indent="-281940" defTabSz="338327">
              <a:spcBef>
                <a:spcPts val="2500"/>
              </a:spcBef>
              <a:defRPr spc="41" sz="2072" u="sng"/>
            </a:pPr>
            <a:r>
              <a:t>Unbroken</a:t>
            </a:r>
          </a:p>
          <a:p>
            <a:pPr lvl="3" marL="1127760" indent="-281940" defTabSz="338327">
              <a:spcBef>
                <a:spcPts val="2500"/>
              </a:spcBef>
              <a:defRPr spc="41" sz="2072"/>
            </a:pPr>
            <a:r>
              <a:t>Nazi Concentration Camps and the Holocaust</a:t>
            </a:r>
          </a:p>
          <a:p>
            <a:pPr marL="281940" indent="-281940" defTabSz="338327">
              <a:spcBef>
                <a:spcPts val="2500"/>
              </a:spcBef>
              <a:defRPr spc="41" sz="2072"/>
            </a:pPr>
            <a:r>
              <a:t>B. Mass Mobilization of American Society:</a:t>
            </a:r>
          </a:p>
          <a:p>
            <a:pPr lvl="1" marL="563880" indent="-281940" defTabSz="338327">
              <a:spcBef>
                <a:spcPts val="2500"/>
              </a:spcBef>
              <a:defRPr spc="41" sz="2072"/>
            </a:pPr>
            <a:r>
              <a:t>Helped end the Great Depression</a:t>
            </a:r>
          </a:p>
          <a:p>
            <a:pPr lvl="1" marL="563880" indent="-281940" defTabSz="338327">
              <a:spcBef>
                <a:spcPts val="2500"/>
              </a:spcBef>
              <a:defRPr spc="41" sz="2072"/>
            </a:pPr>
            <a:r>
              <a:t>Industrial base helped win the war by:</a:t>
            </a:r>
          </a:p>
          <a:p>
            <a:pPr lvl="2" marL="845819" indent="-281940" defTabSz="338327">
              <a:spcBef>
                <a:spcPts val="2500"/>
              </a:spcBef>
              <a:defRPr spc="41" sz="2072"/>
            </a:pPr>
            <a:r>
              <a:t>Providing equipment, provisions, and troops for the war effort</a:t>
            </a:r>
          </a:p>
        </p:txBody>
      </p:sp>
      <p:pic>
        <p:nvPicPr>
          <p:cNvPr id="192" name="pasted-image.png"/>
          <p:cNvPicPr>
            <a:picLocks noChangeAspect="1"/>
          </p:cNvPicPr>
          <p:nvPr/>
        </p:nvPicPr>
        <p:blipFill>
          <a:blip r:embed="rId2">
            <a:extLst/>
          </a:blip>
          <a:stretch>
            <a:fillRect/>
          </a:stretch>
        </p:blipFill>
        <p:spPr>
          <a:xfrm>
            <a:off x="5943600" y="157907"/>
            <a:ext cx="6699113" cy="4711709"/>
          </a:xfrm>
          <a:prstGeom prst="rect">
            <a:avLst/>
          </a:prstGeom>
          <a:ln w="12700">
            <a:miter lim="400000"/>
          </a:ln>
          <a:effectLst>
            <a:outerShdw sx="100000" sy="100000" kx="0" ky="0" algn="b" rotWithShape="0" blurRad="190500" dist="8455" dir="5400000">
              <a:srgbClr val="000000"/>
            </a:outerShdw>
          </a:effectLst>
        </p:spPr>
      </p:pic>
      <p:pic>
        <p:nvPicPr>
          <p:cNvPr id="193" name="pasted-image.png"/>
          <p:cNvPicPr>
            <a:picLocks noChangeAspect="1"/>
          </p:cNvPicPr>
          <p:nvPr/>
        </p:nvPicPr>
        <p:blipFill>
          <a:blip r:embed="rId3">
            <a:extLst/>
          </a:blip>
          <a:stretch>
            <a:fillRect/>
          </a:stretch>
        </p:blipFill>
        <p:spPr>
          <a:xfrm>
            <a:off x="4336000" y="939800"/>
            <a:ext cx="5690650" cy="5244839"/>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1">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9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9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3" fill="hold">
                                  <p:stCondLst>
                                    <p:cond delay="0"/>
                                  </p:stCondLst>
                                  <p:iterate type="el" backwards="0">
                                    <p:tmAbs val="0"/>
                                  </p:iterate>
                                  <p:childTnLst>
                                    <p:set>
                                      <p:cBhvr>
                                        <p:cTn id="35" fill="hold"/>
                                        <p:tgtEl>
                                          <p:spTgt spid="19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91">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91">
                                            <p:txEl>
                                              <p:pRg st="7" end="7"/>
                                            </p:txEl>
                                          </p:spTgt>
                                        </p:tgtEl>
                                        <p:attrNameLst>
                                          <p:attrName>style.visibility</p:attrName>
                                        </p:attrNameLst>
                                      </p:cBhvr>
                                      <p:to>
                                        <p:strVal val="visible"/>
                                      </p:to>
                                    </p:set>
                                  </p:childTnLst>
                                </p:cTn>
                              </p:par>
                            </p:childTnLst>
                          </p:cTn>
                        </p:par>
                        <p:par>
                          <p:cTn id="44" fill="hold">
                            <p:stCondLst>
                              <p:cond delay="0"/>
                            </p:stCondLst>
                            <p:childTnLst>
                              <p:par>
                                <p:cTn id="45" presetClass="exit" nodeType="afterEffect" presetSubtype="0" presetID="1" grpId="4" fill="hold">
                                  <p:stCondLst>
                                    <p:cond delay="0"/>
                                  </p:stCondLst>
                                  <p:iterate type="el" backwards="0">
                                    <p:tmAbs val="0"/>
                                  </p:iterate>
                                  <p:childTnLst>
                                    <p:set>
                                      <p:cBhvr>
                                        <p:cTn id="46" fill="hold">
                                          <p:stCondLst>
                                            <p:cond delay="0"/>
                                          </p:stCondLst>
                                        </p:cTn>
                                        <p:tgtEl>
                                          <p:spTgt spid="1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191">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91">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 fill="hold">
                                  <p:stCondLst>
                                    <p:cond delay="0"/>
                                  </p:stCondLst>
                                  <p:iterate type="el" backwards="0">
                                    <p:tmAbs val="0"/>
                                  </p:iterate>
                                  <p:childTnLst>
                                    <p:set>
                                      <p:cBhvr>
                                        <p:cTn id="58" fill="hold"/>
                                        <p:tgtEl>
                                          <p:spTgt spid="191">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P build="whole" bldLvl="1" animBg="1" rev="0" advAuto="0" spid="193" grpId="3"/>
      <p:bldP build="whole" bldLvl="1" animBg="1" rev="0" advAuto="0" spid="193" grpId="4"/>
      <p:bldP build="whole" bldLvl="1" animBg="1" rev="0" advAuto="0" spid="192"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prstGeom prst="rect">
            <a:avLst/>
          </a:prstGeom>
        </p:spPr>
        <p:txBody>
          <a:bodyPr/>
          <a:lstStyle>
            <a:lvl1pPr defTabSz="452627">
              <a:defRPr spc="79" sz="3959"/>
            </a:lvl1pPr>
          </a:lstStyle>
          <a:p>
            <a:pPr/>
            <a:r>
              <a:t>Key Concept 7.3, III</a:t>
            </a:r>
          </a:p>
        </p:txBody>
      </p:sp>
      <p:sp>
        <p:nvSpPr>
          <p:cNvPr id="196" name="Shape 196"/>
          <p:cNvSpPr/>
          <p:nvPr>
            <p:ph type="body" idx="1"/>
          </p:nvPr>
        </p:nvSpPr>
        <p:spPr>
          <a:xfrm>
            <a:off x="139700" y="1371600"/>
            <a:ext cx="12570619" cy="8105478"/>
          </a:xfrm>
          <a:prstGeom prst="rect">
            <a:avLst/>
          </a:prstGeom>
        </p:spPr>
        <p:txBody>
          <a:bodyPr/>
          <a:lstStyle/>
          <a:p>
            <a:pPr marL="312420" indent="-312420" defTabSz="374904">
              <a:spcBef>
                <a:spcPts val="2700"/>
              </a:spcBef>
              <a:defRPr spc="45" sz="2296"/>
            </a:pPr>
            <a:r>
              <a:t>C. Mobilization provided opportunities for women and minorities:</a:t>
            </a:r>
          </a:p>
          <a:p>
            <a:pPr lvl="2" marL="937260" indent="-312420" defTabSz="374904">
              <a:spcBef>
                <a:spcPts val="2700"/>
              </a:spcBef>
              <a:defRPr spc="45" sz="2296"/>
            </a:pPr>
            <a:r>
              <a:t>Women worked in factories - “Rosie the Riveter” and health care during the war</a:t>
            </a:r>
          </a:p>
          <a:p>
            <a:pPr lvl="2" marL="937260" indent="-312420" defTabSz="374904">
              <a:spcBef>
                <a:spcPts val="2700"/>
              </a:spcBef>
              <a:defRPr spc="45" sz="2296"/>
            </a:pPr>
            <a:r>
              <a:t>African Americans served in the military (segregated units), worked in factories</a:t>
            </a:r>
          </a:p>
          <a:p>
            <a:pPr marL="312420" indent="-312420" defTabSz="374904">
              <a:spcBef>
                <a:spcPts val="2700"/>
              </a:spcBef>
              <a:defRPr spc="45" sz="2296"/>
            </a:pPr>
            <a:r>
              <a:t>Debates over racial segregation:</a:t>
            </a:r>
          </a:p>
          <a:p>
            <a:pPr lvl="1" marL="624840" indent="-312420" defTabSz="374904">
              <a:spcBef>
                <a:spcPts val="2700"/>
              </a:spcBef>
              <a:defRPr spc="45" sz="2296"/>
            </a:pPr>
            <a:r>
              <a:t>A. Phillip Randolph helped lead to Executive Order 8802 - eliminated discrimination in defense industries</a:t>
            </a:r>
          </a:p>
          <a:p>
            <a:pPr lvl="1" marL="624840" indent="-312420" defTabSz="374904">
              <a:spcBef>
                <a:spcPts val="2700"/>
              </a:spcBef>
              <a:defRPr spc="45" sz="2296"/>
            </a:pPr>
            <a:r>
              <a:t>Double V Campaign - victory over Fascism abroad, victory over racism at home</a:t>
            </a:r>
          </a:p>
          <a:p>
            <a:pPr lvl="1" marL="624840" indent="-312420" defTabSz="374904">
              <a:spcBef>
                <a:spcPts val="2700"/>
              </a:spcBef>
              <a:defRPr spc="45" sz="2296"/>
            </a:pPr>
            <a:r>
              <a:t>Military remained segregated until the Korean War (E.O. 9981)</a:t>
            </a:r>
          </a:p>
          <a:p>
            <a:pPr marL="312420" indent="-312420" defTabSz="374904">
              <a:spcBef>
                <a:spcPts val="2700"/>
              </a:spcBef>
              <a:defRPr spc="45" sz="2296"/>
            </a:pPr>
            <a:r>
              <a:t>Challenges to civil liberties:</a:t>
            </a:r>
          </a:p>
          <a:p>
            <a:pPr lvl="1" marL="624840" indent="-312420" defTabSz="374904">
              <a:spcBef>
                <a:spcPts val="2700"/>
              </a:spcBef>
              <a:defRPr spc="45" sz="2296"/>
            </a:pPr>
            <a:r>
              <a:t>Japanese Internment - forced movement of Japanese-Americans (2/3 Nisei) to camps during the war </a:t>
            </a:r>
          </a:p>
          <a:p>
            <a:pPr lvl="1" marL="624840" indent="-312420" defTabSz="374904">
              <a:spcBef>
                <a:spcPts val="2700"/>
              </a:spcBef>
              <a:defRPr spc="45" sz="2296"/>
            </a:pPr>
            <a:r>
              <a:t>Upheld by Korematsu v. US</a:t>
            </a:r>
          </a:p>
        </p:txBody>
      </p:sp>
      <p:pic>
        <p:nvPicPr>
          <p:cNvPr id="197" name="pasted-image.pdf"/>
          <p:cNvPicPr>
            <a:picLocks noChangeAspect="1"/>
          </p:cNvPicPr>
          <p:nvPr/>
        </p:nvPicPr>
        <p:blipFill>
          <a:blip r:embed="rId2">
            <a:extLst/>
          </a:blip>
          <a:stretch>
            <a:fillRect/>
          </a:stretch>
        </p:blipFill>
        <p:spPr>
          <a:xfrm>
            <a:off x="6336109" y="5024288"/>
            <a:ext cx="3683001" cy="4762501"/>
          </a:xfrm>
          <a:prstGeom prst="rect">
            <a:avLst/>
          </a:prstGeom>
          <a:ln w="12700">
            <a:miter lim="400000"/>
          </a:ln>
          <a:effectLst>
            <a:outerShdw sx="100000" sy="100000" kx="0" ky="0" algn="b" rotWithShape="0" blurRad="190500" dist="8455" dir="5400000">
              <a:srgbClr val="000000"/>
            </a:outerShdw>
          </a:effectLst>
        </p:spPr>
      </p:pic>
      <p:pic>
        <p:nvPicPr>
          <p:cNvPr id="198" name="pasted-image.pdf"/>
          <p:cNvPicPr>
            <a:picLocks noChangeAspect="1"/>
          </p:cNvPicPr>
          <p:nvPr/>
        </p:nvPicPr>
        <p:blipFill>
          <a:blip r:embed="rId3">
            <a:extLst/>
          </a:blip>
          <a:stretch>
            <a:fillRect/>
          </a:stretch>
        </p:blipFill>
        <p:spPr>
          <a:xfrm>
            <a:off x="1143000" y="50800"/>
            <a:ext cx="3606800" cy="4267200"/>
          </a:xfrm>
          <a:prstGeom prst="rect">
            <a:avLst/>
          </a:prstGeom>
          <a:ln w="12700">
            <a:miter lim="400000"/>
          </a:ln>
          <a:effectLst>
            <a:outerShdw sx="100000" sy="100000" kx="0" ky="0" algn="b" rotWithShape="0" blurRad="190500" dist="8455" dir="5400000">
              <a:srgbClr val="000000"/>
            </a:outerShdw>
          </a:effectLst>
        </p:spPr>
      </p:pic>
      <p:pic>
        <p:nvPicPr>
          <p:cNvPr id="199" name="pasted-image.pdf"/>
          <p:cNvPicPr>
            <a:picLocks noChangeAspect="1"/>
          </p:cNvPicPr>
          <p:nvPr/>
        </p:nvPicPr>
        <p:blipFill>
          <a:blip r:embed="rId4">
            <a:extLst/>
          </a:blip>
          <a:stretch>
            <a:fillRect/>
          </a:stretch>
        </p:blipFill>
        <p:spPr>
          <a:xfrm>
            <a:off x="7112000" y="425450"/>
            <a:ext cx="4419600" cy="351790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6">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9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9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96">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ID="9" grpId="3" fill="hold">
                                  <p:stCondLst>
                                    <p:cond delay="0"/>
                                  </p:stCondLst>
                                  <p:iterate type="el" backwards="0">
                                    <p:tmAbs val="0"/>
                                  </p:iterate>
                                  <p:childTnLst>
                                    <p:animEffect filter="dissolve" transition="out">
                                      <p:cBhvr>
                                        <p:cTn id="26" dur="1000" fill="hold"/>
                                        <p:tgtEl>
                                          <p:spTgt spid="197"/>
                                        </p:tgtEl>
                                      </p:cBhvr>
                                    </p:animEffect>
                                    <p:set>
                                      <p:cBhvr>
                                        <p:cTn id="27" fill="hold">
                                          <p:stCondLst>
                                            <p:cond delay="999"/>
                                          </p:stCondLst>
                                        </p:cTn>
                                        <p:tgtEl>
                                          <p:spTgt spid="19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96">
                                            <p:txEl>
                                              <p:pRg st="4" end="4"/>
                                            </p:txEl>
                                          </p:spTgt>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4" fill="hold">
                                  <p:stCondLst>
                                    <p:cond delay="0"/>
                                  </p:stCondLst>
                                  <p:iterate type="el" backwards="0">
                                    <p:tmAbs val="0"/>
                                  </p:iterate>
                                  <p:childTnLst>
                                    <p:set>
                                      <p:cBhvr>
                                        <p:cTn id="34" fill="hold"/>
                                        <p:tgtEl>
                                          <p:spTgt spid="1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9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9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19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196">
                                            <p:txEl>
                                              <p:pRg st="8" end="8"/>
                                            </p:txEl>
                                          </p:spTgt>
                                        </p:tgtEl>
                                        <p:attrNameLst>
                                          <p:attrName>style.visibility</p:attrName>
                                        </p:attrNameLst>
                                      </p:cBhvr>
                                      <p:to>
                                        <p:strVal val="visible"/>
                                      </p:to>
                                    </p:set>
                                  </p:childTnLst>
                                </p:cTn>
                              </p:par>
                            </p:childTnLst>
                          </p:cTn>
                        </p:par>
                        <p:par>
                          <p:cTn id="51" fill="hold">
                            <p:stCondLst>
                              <p:cond delay="0"/>
                            </p:stCondLst>
                            <p:childTnLst>
                              <p:par>
                                <p:cTn id="52" presetClass="entr" nodeType="afterEffect" presetSubtype="0" presetID="1" grpId="5" fill="hold">
                                  <p:stCondLst>
                                    <p:cond delay="0"/>
                                  </p:stCondLst>
                                  <p:iterate type="el" backwards="0">
                                    <p:tmAbs val="0"/>
                                  </p:iterate>
                                  <p:childTnLst>
                                    <p:set>
                                      <p:cBhvr>
                                        <p:cTn id="53" fill="hold"/>
                                        <p:tgtEl>
                                          <p:spTgt spid="19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 fill="hold">
                                  <p:stCondLst>
                                    <p:cond delay="0"/>
                                  </p:stCondLst>
                                  <p:iterate type="el" backwards="0">
                                    <p:tmAbs val="0"/>
                                  </p:iterate>
                                  <p:childTnLst>
                                    <p:set>
                                      <p:cBhvr>
                                        <p:cTn id="57" fill="hold"/>
                                        <p:tgtEl>
                                          <p:spTgt spid="196">
                                            <p:txEl>
                                              <p:pRg st="9" end="9"/>
                                            </p:txEl>
                                          </p:spTgt>
                                        </p:tgtEl>
                                        <p:attrNameLst>
                                          <p:attrName>style.visibility</p:attrName>
                                        </p:attrNameLst>
                                      </p:cBhvr>
                                      <p:to>
                                        <p:strVal val="visible"/>
                                      </p:to>
                                    </p:set>
                                  </p:childTnLst>
                                </p:cTn>
                              </p:par>
                            </p:childTnLst>
                          </p:cTn>
                        </p:par>
                        <p:par>
                          <p:cTn id="58" fill="hold">
                            <p:stCondLst>
                              <p:cond delay="0"/>
                            </p:stCondLst>
                            <p:childTnLst>
                              <p:par>
                                <p:cTn id="59" presetClass="exit" nodeType="afterEffect" presetID="9" grpId="6" fill="hold">
                                  <p:stCondLst>
                                    <p:cond delay="0"/>
                                  </p:stCondLst>
                                  <p:iterate type="el" backwards="0">
                                    <p:tmAbs val="0"/>
                                  </p:iterate>
                                  <p:childTnLst>
                                    <p:animEffect filter="dissolve" transition="out">
                                      <p:cBhvr>
                                        <p:cTn id="60" dur="1000" fill="hold"/>
                                        <p:tgtEl>
                                          <p:spTgt spid="198"/>
                                        </p:tgtEl>
                                      </p:cBhvr>
                                    </p:animEffect>
                                    <p:set>
                                      <p:cBhvr>
                                        <p:cTn id="61" fill="hold">
                                          <p:stCondLst>
                                            <p:cond delay="999"/>
                                          </p:stCondLst>
                                        </p:cTn>
                                        <p:tgtEl>
                                          <p:spTgt spid="198"/>
                                        </p:tgtEl>
                                        <p:attrNameLst>
                                          <p:attrName>style.visibility</p:attrName>
                                        </p:attrNameLst>
                                      </p:cBhvr>
                                      <p:to>
                                        <p:strVal val="hidden"/>
                                      </p:to>
                                    </p:set>
                                  </p:childTnLst>
                                </p:cTn>
                              </p:par>
                            </p:childTnLst>
                          </p:cTn>
                        </p:par>
                        <p:par>
                          <p:cTn id="62" fill="hold">
                            <p:stCondLst>
                              <p:cond delay="1000"/>
                            </p:stCondLst>
                            <p:childTnLst>
                              <p:par>
                                <p:cTn id="63" presetClass="exit" nodeType="afterEffect" presetID="9" grpId="7" fill="hold">
                                  <p:stCondLst>
                                    <p:cond delay="0"/>
                                  </p:stCondLst>
                                  <p:iterate type="el" backwards="0">
                                    <p:tmAbs val="0"/>
                                  </p:iterate>
                                  <p:childTnLst>
                                    <p:animEffect filter="dissolve" transition="out">
                                      <p:cBhvr>
                                        <p:cTn id="64" dur="1000" fill="hold"/>
                                        <p:tgtEl>
                                          <p:spTgt spid="199"/>
                                        </p:tgtEl>
                                      </p:cBhvr>
                                    </p:animEffect>
                                    <p:set>
                                      <p:cBhvr>
                                        <p:cTn id="65" fill="hold">
                                          <p:stCondLst>
                                            <p:cond delay="999"/>
                                          </p:stCondLst>
                                        </p:cTn>
                                        <p:tgtEl>
                                          <p:spTgt spid="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1"/>
      <p:bldP build="whole" bldLvl="1" animBg="1" rev="0" advAuto="0" spid="197" grpId="2"/>
      <p:bldP build="whole" bldLvl="1" animBg="1" rev="0" advAuto="0" spid="197" grpId="3"/>
      <p:bldP build="whole" bldLvl="1" animBg="1" rev="0" advAuto="0" spid="199" grpId="5"/>
      <p:bldP build="whole" bldLvl="1" animBg="1" rev="0" advAuto="0" spid="198" grpId="4"/>
      <p:bldP build="whole" bldLvl="1" animBg="1" rev="0" advAuto="0" spid="199" grpId="7"/>
      <p:bldP build="whole" bldLvl="1" animBg="1" rev="0" advAuto="0" spid="198" grpId="6"/>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