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b="0" sz="7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>
            <a:lvl1pPr defTabSz="457200">
              <a:defRPr b="0" sz="7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b="0" sz="7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 defTabSz="457200">
              <a:defRPr b="0" sz="58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b="0" sz="7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b="0" sz="7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b="0" sz="720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SzPct val="43000"/>
              <a:buFont typeface="Gill Sans"/>
              <a:buBlip>
                <a:blip r:embed="rId3"/>
              </a:buBlip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40">
                <a:solidFill>
                  <a:srgbClr val="FFFFFF"/>
                </a:solidFill>
              </a:rPr>
              <a:t>APUSH Review: Period 2 (1607 - 1754) In 10 Minutes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Everything You Need To Know About Period 2 In 10 Minutes!</a:t>
            </a:r>
          </a:p>
        </p:txBody>
      </p:sp>
      <p:sp>
        <p:nvSpPr>
          <p:cNvPr id="40" name="Shape 40"/>
          <p:cNvSpPr/>
          <p:nvPr/>
        </p:nvSpPr>
        <p:spPr>
          <a:xfrm>
            <a:off x="1202432" y="507603"/>
            <a:ext cx="10599936" cy="2825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rPr>
              <a:t>Shout-out to Mrs. Jones’ Class in NY. Thanks for using the “Norris Notes!” Best of luck this year.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Short Answer Practice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Answer all 3 parts:</a:t>
            </a:r>
            <a:endParaRPr sz="3312">
              <a:solidFill>
                <a:srgbClr val="FFFFFF"/>
              </a:solidFill>
            </a:endParaRPr>
          </a:p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a) Briefly explain one goal of English colonization</a:t>
            </a:r>
            <a:endParaRPr sz="3312">
              <a:solidFill>
                <a:srgbClr val="FFFFFF"/>
              </a:solidFill>
            </a:endParaRPr>
          </a:p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b) Briefly explain one English goal that differed from other European powers</a:t>
            </a:r>
            <a:endParaRPr sz="3312">
              <a:solidFill>
                <a:srgbClr val="FFFFFF"/>
              </a:solidFill>
            </a:endParaRPr>
          </a:p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c) Briefly explain one impact of English colonization in the Americas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904">
                <a:solidFill>
                  <a:srgbClr val="FFFFFF"/>
                </a:solidFill>
              </a:rPr>
              <a:t>See You Back Here For Period 3 In 10 Minutes!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8109" indent="-368109" defTabSz="514095">
              <a:spcBef>
                <a:spcPts val="3600"/>
              </a:spcBef>
              <a:buSzPct val="75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sx="100000" sy="100000" kx="0" ky="0" algn="b" rotWithShape="0" blurRad="44704" dist="22352" dir="5400000">
                    <a:srgbClr val="000000"/>
                  </a:outerShdw>
                </a:effectLst>
              </a:rPr>
              <a:t>Thanks for Watching</a:t>
            </a:r>
            <a:endParaRPr sz="2992">
              <a:solidFill>
                <a:srgbClr val="EBEBEB"/>
              </a:solidFill>
              <a:effectLst>
                <a:outerShdw sx="100000" sy="100000" kx="0" ky="0" algn="b" rotWithShape="0" blurRad="44704" dist="22352" dir="5400000">
                  <a:srgbClr val="000000"/>
                </a:outerShdw>
              </a:effectLst>
            </a:endParaRPr>
          </a:p>
          <a:p>
            <a:pPr lvl="0" marL="368109" indent="-368109" defTabSz="514095">
              <a:spcBef>
                <a:spcPts val="3600"/>
              </a:spcBef>
              <a:buSzPct val="75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sx="100000" sy="100000" kx="0" ky="0" algn="b" rotWithShape="0" blurRad="44704" dist="22352" dir="5400000">
                    <a:srgbClr val="000000"/>
                  </a:outerShdw>
                </a:effectLst>
              </a:rPr>
              <a:t>Please subscribe, share with others</a:t>
            </a:r>
            <a:endParaRPr sz="2992">
              <a:solidFill>
                <a:srgbClr val="EBEBEB"/>
              </a:solidFill>
              <a:effectLst>
                <a:outerShdw sx="100000" sy="100000" kx="0" ky="0" algn="b" rotWithShape="0" blurRad="44704" dist="22352" dir="5400000">
                  <a:srgbClr val="000000"/>
                </a:outerShdw>
              </a:effectLst>
            </a:endParaRPr>
          </a:p>
          <a:p>
            <a:pPr lvl="0" marL="368109" indent="-368109" defTabSz="514095">
              <a:spcBef>
                <a:spcPts val="3600"/>
              </a:spcBef>
              <a:buSzPct val="75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sx="100000" sy="100000" kx="0" ky="0" algn="b" rotWithShape="0" blurRad="44704" dist="22352" dir="5400000">
                    <a:srgbClr val="000000"/>
                  </a:outerShdw>
                </a:effectLst>
              </a:rPr>
              <a:t>Check out all my videos related to the new curriculum</a:t>
            </a:r>
            <a:endParaRPr sz="2992">
              <a:solidFill>
                <a:srgbClr val="EBEBEB"/>
              </a:solidFill>
              <a:effectLst>
                <a:outerShdw sx="100000" sy="100000" kx="0" ky="0" algn="b" rotWithShape="0" blurRad="44704" dist="22352" dir="5400000">
                  <a:srgbClr val="000000"/>
                </a:outerShdw>
              </a:effectLst>
            </a:endParaRPr>
          </a:p>
          <a:p>
            <a:pPr lvl="0" marL="368109" indent="-368109" defTabSz="514095">
              <a:spcBef>
                <a:spcPts val="3600"/>
              </a:spcBef>
              <a:buSzPct val="75000"/>
              <a:buFontTx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sx="100000" sy="100000" kx="0" ky="0" algn="b" rotWithShape="0" blurRad="44704" dist="22352" dir="5400000">
                    <a:srgbClr val="000000"/>
                  </a:outerShdw>
                </a:effectLst>
              </a:rPr>
              <a:t>Best of luck on all your tests!</a:t>
            </a:r>
          </a:p>
        </p:txBody>
      </p:sp>
      <p:pic>
        <p:nvPicPr>
          <p:cNvPr id="79" name="Ordinance2_of_178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1509" y="3069280"/>
            <a:ext cx="6335412" cy="403882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Imperial Goals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575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Spanish:</a:t>
            </a:r>
            <a:endParaRPr sz="2304">
              <a:solidFill>
                <a:srgbClr val="FFFFFF"/>
              </a:solidFill>
            </a:endParaRP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Tight control, sought to convert Natives and gain gold</a:t>
            </a:r>
            <a:endParaRPr sz="2304">
              <a:solidFill>
                <a:srgbClr val="FFFFFF"/>
              </a:solidFill>
            </a:endParaRPr>
          </a:p>
          <a:p>
            <a:pPr lvl="0" marL="36575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Dutch and French:</a:t>
            </a:r>
            <a:endParaRPr sz="2304">
              <a:solidFill>
                <a:srgbClr val="FFFFFF"/>
              </a:solidFill>
            </a:endParaRP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Sent fewer settlers, established trade alliances with Natives, often intermarried, traded furs</a:t>
            </a:r>
            <a:endParaRPr sz="2304">
              <a:solidFill>
                <a:srgbClr val="FFFFFF"/>
              </a:solidFill>
            </a:endParaRPr>
          </a:p>
          <a:p>
            <a:pPr lvl="0" marL="36575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English:</a:t>
            </a:r>
            <a:endParaRPr sz="2304">
              <a:solidFill>
                <a:srgbClr val="FFFFFF"/>
              </a:solidFill>
            </a:endParaRPr>
          </a:p>
          <a:p>
            <a:pPr lvl="1" marL="731519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4">
                <a:solidFill>
                  <a:srgbClr val="FFFFFF"/>
                </a:solidFill>
              </a:rPr>
              <a:t>Colonies heavily relied on agriculture (tobacco - Chesapeake), many men and women populated the colonies, often hostile relationships with Natives</a:t>
            </a:r>
          </a:p>
        </p:txBody>
      </p:sp>
      <p:pic>
        <p:nvPicPr>
          <p:cNvPr id="44" name="Fur_traders_in_canada_177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049" y="1049431"/>
            <a:ext cx="5591014" cy="3941665"/>
          </a:xfrm>
          <a:prstGeom prst="rect">
            <a:avLst/>
          </a:prstGeom>
          <a:ln w="88900">
            <a:miter lim="400000"/>
          </a:ln>
        </p:spPr>
      </p:pic>
      <p:pic>
        <p:nvPicPr>
          <p:cNvPr id="45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49" y="476250"/>
            <a:ext cx="5625401" cy="5740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" grpId="2"/>
      <p:bldP build="whole" bldLvl="1" animBg="1" rev="0" advAuto="0" spid="45" grpId="3"/>
      <p:bldP build="whole" bldLvl="1" animBg="1" rev="0" advAuto="0" spid="44" grpId="4"/>
      <p:bldP build="whole" bldLvl="1" animBg="1" rev="0" advAuto="0" spid="45" grpId="5"/>
      <p:bldP build="p" bldLvl="5" animBg="1" rev="0" advAuto="0" spid="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1270000" y="3263900"/>
            <a:ext cx="10464800" cy="5740400"/>
          </a:xfrm>
          <a:prstGeom prst="rect">
            <a:avLst/>
          </a:prstGeom>
        </p:spPr>
        <p:txBody>
          <a:bodyPr/>
          <a:lstStyle/>
          <a:p>
            <a:pPr lvl="0" marL="33146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British colonists rarely intermarried with Natives and Africans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Rigid social hierarchy developed</a:t>
            </a:r>
            <a:endParaRPr sz="2088">
              <a:solidFill>
                <a:srgbClr val="FFFFFF"/>
              </a:solidFill>
            </a:endParaRPr>
          </a:p>
          <a:p>
            <a:pPr lvl="0" marL="33146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Emergence of the Atlantic Slave Trade was caused by: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Racial superiority, lack of indentured servants (post-Bacon’s Rebellion in 1676), Natives were harder to enslave, and European demand for goods</a:t>
            </a:r>
            <a:endParaRPr sz="2088">
              <a:solidFill>
                <a:srgbClr val="FFFFFF"/>
              </a:solidFill>
            </a:endParaRPr>
          </a:p>
          <a:p>
            <a:pPr lvl="0" marL="33146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Impacts of African Slavery?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Desire for more land - conflicts with Natives</a:t>
            </a:r>
            <a:endParaRPr sz="2088">
              <a:solidFill>
                <a:srgbClr val="FFFFFF"/>
              </a:solidFill>
            </a:endParaRPr>
          </a:p>
          <a:p>
            <a:pPr lvl="1" marL="662939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8">
                <a:solidFill>
                  <a:srgbClr val="FFFFFF"/>
                </a:solidFill>
              </a:rPr>
              <a:t>Africans used covert (passive) and overt forms of resistance</a:t>
            </a:r>
          </a:p>
        </p:txBody>
      </p:sp>
      <p:pic>
        <p:nvPicPr>
          <p:cNvPr id="49" name="416px-Slave_ship_diagr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1401" y="108560"/>
            <a:ext cx="3786357" cy="545198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3"/>
      <p:bldP build="p" bldLvl="5" animBg="1" rev="0" advAuto="0" spid="48" grpId="1"/>
      <p:bldP build="whole" bldLvl="1" animBg="1" rev="0" advAuto="0" spid="4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1270000" y="203200"/>
            <a:ext cx="10464800" cy="18227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1270000" y="1783556"/>
            <a:ext cx="10464800" cy="7205266"/>
          </a:xfrm>
          <a:prstGeom prst="rect">
            <a:avLst/>
          </a:prstGeom>
        </p:spPr>
        <p:txBody>
          <a:bodyPr/>
          <a:lstStyle/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New England: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Puritans that sought to establish a like-minded (homogeneous) community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Mixed economy - agriculture and trade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Longer life-expectancy, more families</a:t>
            </a:r>
            <a:endParaRPr sz="1548">
              <a:solidFill>
                <a:srgbClr val="FFFFFF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Middle Colonies: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Religiously, ethnically, and demographically diverse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Crops - cereal (grains)</a:t>
            </a:r>
            <a:endParaRPr sz="1548">
              <a:solidFill>
                <a:srgbClr val="FFFFFF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Southern: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Chesapeake (MD and VA) and North Carolina - tobacco - labor-intensive </a:t>
            </a:r>
            <a:endParaRPr sz="1548">
              <a:solidFill>
                <a:srgbClr val="FFFFFF"/>
              </a:solidFill>
            </a:endParaRPr>
          </a:p>
          <a:p>
            <a:pPr lvl="2" marL="737234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Relied on indentured servants initially, later slavery (Post-Bacon’s Rebellion)</a:t>
            </a:r>
            <a:endParaRPr sz="1548">
              <a:solidFill>
                <a:srgbClr val="FFFFFF"/>
              </a:solidFill>
            </a:endParaRPr>
          </a:p>
          <a:p>
            <a:pPr lvl="0" marL="245745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Atlantic seaboard (South Carolina) and West Indies: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Long growing season, heavy use of slave labor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Staple crops - (rice), as well as sugar</a:t>
            </a:r>
            <a:endParaRPr sz="1548">
              <a:solidFill>
                <a:srgbClr val="FFFFFF"/>
              </a:solidFill>
            </a:endParaRPr>
          </a:p>
          <a:p>
            <a:pPr lvl="1" marL="49149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548">
                <a:solidFill>
                  <a:srgbClr val="FFFFFF"/>
                </a:solidFill>
              </a:rPr>
              <a:t>Slaves often made up most of the population</a:t>
            </a:r>
          </a:p>
        </p:txBody>
      </p:sp>
      <p:pic>
        <p:nvPicPr>
          <p:cNvPr id="53" name="520px-William_Penn_at_22_166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3635" y="1384300"/>
            <a:ext cx="3734865" cy="4309459"/>
          </a:xfrm>
          <a:prstGeom prst="rect">
            <a:avLst/>
          </a:prstGeom>
          <a:ln w="88900">
            <a:miter lim="400000"/>
          </a:ln>
        </p:spPr>
      </p:pic>
      <p:pic>
        <p:nvPicPr>
          <p:cNvPr id="54" name="1670_virginia_tobacco_slave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009" y="1835150"/>
            <a:ext cx="7444241" cy="387701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4"/>
      <p:bldP build="whole" bldLvl="1" animBg="1" rev="0" advAuto="0" spid="54" grpId="5"/>
      <p:bldP build="p" bldLvl="5" animBg="1" rev="0" advAuto="0" spid="52" grpId="1"/>
      <p:bldP build="whole" bldLvl="1" animBg="1" rev="0" advAuto="0" spid="53" grpId="2"/>
      <p:bldP build="whole" bldLvl="1" animBg="1" rev="0" advAuto="0" spid="5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Conflicts in the Americas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Colonies focused on goods that were valued in Europe (fur, tobacco)</a:t>
            </a:r>
            <a:endParaRPr sz="2988">
              <a:solidFill>
                <a:srgbClr val="FFFFFF"/>
              </a:solidFill>
            </a:endParaRPr>
          </a:p>
          <a:p>
            <a:pPr lvl="0" marL="47434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Colonists had different goals than European leaders:</a:t>
            </a:r>
            <a:endParaRPr sz="2988">
              <a:solidFill>
                <a:srgbClr val="FFFFFF"/>
              </a:solidFill>
            </a:endParaRP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Helped promote mistrust</a:t>
            </a:r>
            <a:endParaRPr sz="2988">
              <a:solidFill>
                <a:srgbClr val="FFFFFF"/>
              </a:solidFill>
            </a:endParaRPr>
          </a:p>
          <a:p>
            <a:pPr lvl="1" marL="948689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Colonists were upset over:</a:t>
            </a:r>
            <a:endParaRPr sz="2988">
              <a:solidFill>
                <a:srgbClr val="FFFFFF"/>
              </a:solidFill>
            </a:endParaRPr>
          </a:p>
          <a:p>
            <a:pPr lvl="2" marL="1423034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Territorial settlement, frontier defense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and Native Clashes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Diseases ravaged Native communities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Pueblo Revolt (1680):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Spanish sought to suppress Native practices inconsistent with Christianity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Pueblos revolted, expelled the Spanish for over 10 years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The Spanish regained control, advocated the religious assimilation of Natives</a:t>
            </a:r>
            <a:endParaRPr sz="1980">
              <a:solidFill>
                <a:srgbClr val="FFFFFF"/>
              </a:solidFill>
            </a:endParaRPr>
          </a:p>
          <a:p>
            <a:pPr lvl="0" marL="31432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Native American Warfare:</a:t>
            </a:r>
            <a:endParaRPr sz="1980">
              <a:solidFill>
                <a:srgbClr val="FFFFFF"/>
              </a:solidFill>
            </a:endParaRPr>
          </a:p>
          <a:p>
            <a:pPr lvl="1" marL="62865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Became more destructive due to:</a:t>
            </a:r>
            <a:endParaRPr sz="1980">
              <a:solidFill>
                <a:srgbClr val="FFFFFF"/>
              </a:solidFill>
            </a:endParaRPr>
          </a:p>
          <a:p>
            <a:pPr lvl="2" marL="942975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1980">
                <a:solidFill>
                  <a:srgbClr val="FFFFFF"/>
                </a:solidFill>
              </a:rPr>
              <a:t>Deadlier weapons (guns) and alcohol</a:t>
            </a:r>
          </a:p>
        </p:txBody>
      </p:sp>
      <p:pic>
        <p:nvPicPr>
          <p:cNvPr id="61" name="800px-Palace_of_the_Governors_and_Our_Lady_of_Victory_Procession,_Santa_Fe,_New_Mexico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5386" y="1327150"/>
            <a:ext cx="5700514" cy="362695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3"/>
      <p:bldP build="p" bldLvl="5" animBg="1" rev="0" advAuto="0" spid="60" grpId="1"/>
      <p:bldP build="whole" bldLvl="1" animBg="1" rev="0" advAuto="0" spid="6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79">
                <a:solidFill>
                  <a:srgbClr val="FFFFFF"/>
                </a:solidFill>
              </a:rPr>
              <a:t>Impacts of Exchanges on North America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Exchange of European and New World goods increased significantly</a:t>
            </a:r>
            <a:endParaRPr sz="3312">
              <a:solidFill>
                <a:srgbClr val="FFFFFF"/>
              </a:solidFill>
            </a:endParaRP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Slaves, tobacco, rice, etc. </a:t>
            </a:r>
            <a:endParaRPr sz="3312">
              <a:solidFill>
                <a:srgbClr val="FFFFFF"/>
              </a:solidFill>
            </a:endParaRPr>
          </a:p>
          <a:p>
            <a:pPr lvl="0" marL="52578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Anglicization of the British colonies:</a:t>
            </a:r>
            <a:endParaRPr sz="3312">
              <a:solidFill>
                <a:srgbClr val="FFFFFF"/>
              </a:solidFill>
            </a:endParaRPr>
          </a:p>
          <a:p>
            <a:pPr lvl="1" marL="105156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Trans-Atlantic print culture, Protestant evangelism, Enlightenment, etc.</a:t>
            </a:r>
          </a:p>
        </p:txBody>
      </p:sp>
      <p:pic>
        <p:nvPicPr>
          <p:cNvPr id="65" name="460px-Locke-John-LO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0080" y="336550"/>
            <a:ext cx="3915120" cy="509816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" grpId="2"/>
      <p:bldP build="p" bldLvl="5" animBg="1" rev="0" advAuto="0" spid="64" grpId="1"/>
      <p:bldP build="whole" bldLvl="1" animBg="1" rev="0" advAuto="0" spid="6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British-Colonial Relations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438596" y="2355155"/>
            <a:ext cx="11683753" cy="6684269"/>
          </a:xfrm>
          <a:prstGeom prst="rect">
            <a:avLst/>
          </a:prstGeom>
        </p:spPr>
        <p:txBody>
          <a:bodyPr/>
          <a:lstStyle/>
          <a:p>
            <a:pPr lvl="0" marL="2857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Similar laws, cultures, institutions, and government developed within the British colonies</a:t>
            </a:r>
            <a:endParaRPr>
              <a:solidFill>
                <a:srgbClr val="FFFFFF"/>
              </a:solidFill>
            </a:endParaRPr>
          </a:p>
          <a:p>
            <a:pPr lvl="0" marL="2857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Britain sought mercantilist policies:</a:t>
            </a:r>
            <a:endParaRPr>
              <a:solidFill>
                <a:srgbClr val="FFFFFF"/>
              </a:solidFill>
            </a:endParaRPr>
          </a:p>
          <a:p>
            <a:pPr lvl="1" marL="57150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Making $ for the Mother country</a:t>
            </a:r>
            <a:endParaRPr>
              <a:solidFill>
                <a:srgbClr val="FFFFFF"/>
              </a:solidFill>
            </a:endParaRPr>
          </a:p>
          <a:p>
            <a:pPr lvl="1" marL="57150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However, this was not always successful:</a:t>
            </a:r>
            <a:endParaRPr>
              <a:solidFill>
                <a:srgbClr val="FFFFFF"/>
              </a:solidFill>
            </a:endParaRPr>
          </a:p>
          <a:p>
            <a:pPr lvl="2" marL="8572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Colonial resistance - smuggling</a:t>
            </a:r>
            <a:endParaRPr>
              <a:solidFill>
                <a:srgbClr val="FFFFFF"/>
              </a:solidFill>
            </a:endParaRPr>
          </a:p>
          <a:p>
            <a:pPr lvl="2" marL="8572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Britain’s policy of salutary neglect - British indifference</a:t>
            </a:r>
            <a:endParaRPr>
              <a:solidFill>
                <a:srgbClr val="FFFFFF"/>
              </a:solidFill>
            </a:endParaRPr>
          </a:p>
          <a:p>
            <a:pPr lvl="1" marL="57150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Colonial arguments for resistance?</a:t>
            </a:r>
            <a:endParaRPr>
              <a:solidFill>
                <a:srgbClr val="FFFFFF"/>
              </a:solidFill>
            </a:endParaRPr>
          </a:p>
          <a:p>
            <a:pPr lvl="2" marL="8572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Self-government, lack of representation</a:t>
            </a:r>
            <a:endParaRPr>
              <a:solidFill>
                <a:srgbClr val="FFFFFF"/>
              </a:solidFill>
            </a:endParaRPr>
          </a:p>
          <a:p>
            <a:pPr lvl="2" marL="8572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Enlightenment ideas - liberty</a:t>
            </a:r>
            <a:endParaRPr>
              <a:solidFill>
                <a:srgbClr val="FFFFFF"/>
              </a:solidFill>
            </a:endParaRPr>
          </a:p>
          <a:p>
            <a:pPr lvl="2" marL="8572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Religious independence and diversity - less importance of Anglican Church</a:t>
            </a:r>
            <a:endParaRPr>
              <a:solidFill>
                <a:srgbClr val="FFFFFF"/>
              </a:solidFill>
            </a:endParaRPr>
          </a:p>
          <a:p>
            <a:pPr lvl="2" marL="85725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</a:rPr>
              <a:t>Perceived corruption in British imperial system</a:t>
            </a:r>
          </a:p>
        </p:txBody>
      </p:sp>
      <p:pic>
        <p:nvPicPr>
          <p:cNvPr id="69" name="EdmundBurke177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2454" y="673100"/>
            <a:ext cx="4022447" cy="478862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  <p:bldP build="whole" bldLvl="1" animBg="1" rev="0" advAuto="0" spid="6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Quick Recap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Spanish, French, Dutch, and English imperial goals and relations with Natives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Reasons for Atlantic-trade and increase in slavery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British colonies - economy, population characteristics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Colonial v. Imperial goals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Pueblo Revolt</a:t>
            </a:r>
            <a:endParaRPr sz="2592">
              <a:solidFill>
                <a:srgbClr val="FFFFFF"/>
              </a:solidFill>
            </a:endParaRPr>
          </a:p>
          <a:p>
            <a:pPr lvl="0" marL="41148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>
                <a:solidFill>
                  <a:srgbClr val="FFFFFF"/>
                </a:solidFill>
              </a:rPr>
              <a:t>Early resistance by British colonies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