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5" name="Shape 45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5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  <a:endParaRPr sz="30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  <a:endParaRPr sz="30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  <a:endParaRPr sz="30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  <a:endParaRPr sz="30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Relationship Id="rId4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7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Relationship Id="rId4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422400" y="3562350"/>
            <a:ext cx="10541000" cy="2628900"/>
          </a:xfrm>
          <a:prstGeom prst="rect">
            <a:avLst/>
          </a:prstGeom>
        </p:spPr>
        <p:txBody>
          <a:bodyPr/>
          <a:lstStyle>
            <a:lvl1pPr algn="ctr" defTabSz="566674">
              <a:defRPr sz="6984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984">
                <a:solidFill>
                  <a:srgbClr val="DEDEDE"/>
                </a:solidFill>
              </a:rPr>
              <a:t>APUSH Review: Period 4 (1800 - 1848) In 10 Minutes!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1422400" y="6269566"/>
            <a:ext cx="10541000" cy="13716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Everything You Need To Know About Period 4 In 10 Minutes!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327553" y="-6350"/>
            <a:ext cx="12349693" cy="204417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Expansion and Its Effects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275365" y="1468933"/>
            <a:ext cx="12454070" cy="8008377"/>
          </a:xfrm>
          <a:prstGeom prst="rect">
            <a:avLst/>
          </a:prstGeom>
        </p:spPr>
        <p:txBody>
          <a:bodyPr/>
          <a:lstStyle/>
          <a:p>
            <a:pPr lvl="0" marL="373379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Debates about new territories:</a:t>
            </a:r>
            <a:endParaRPr sz="3024">
              <a:solidFill>
                <a:srgbClr val="737373"/>
              </a:solidFill>
            </a:endParaRPr>
          </a:p>
          <a:p>
            <a:pPr lvl="1" marL="746759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Slave/non-slave areas - usually in alternating fashion</a:t>
            </a:r>
            <a:endParaRPr sz="3024">
              <a:solidFill>
                <a:srgbClr val="737373"/>
              </a:solidFill>
            </a:endParaRPr>
          </a:p>
          <a:p>
            <a:pPr lvl="0" marL="373379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Resistance to increasing power of the federal government </a:t>
            </a:r>
            <a:endParaRPr sz="3024">
              <a:solidFill>
                <a:srgbClr val="737373"/>
              </a:solidFill>
            </a:endParaRPr>
          </a:p>
          <a:p>
            <a:pPr lvl="1" marL="746759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Hartford Convention - Federalist grievances to the War of 1812, some urged secession </a:t>
            </a:r>
            <a:endParaRPr sz="3024">
              <a:solidFill>
                <a:srgbClr val="737373"/>
              </a:solidFill>
            </a:endParaRPr>
          </a:p>
          <a:p>
            <a:pPr lvl="1" marL="746759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Nullification Crisis - issue over tariffs, South Carolina nullified the Tariffs of 1828 and 1832</a:t>
            </a:r>
            <a:endParaRPr sz="3024">
              <a:solidFill>
                <a:srgbClr val="737373"/>
              </a:solidFill>
            </a:endParaRPr>
          </a:p>
          <a:p>
            <a:pPr lvl="0" marL="373379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Those living on the frontier advocated expansion - War Hawks!</a:t>
            </a:r>
            <a:endParaRPr sz="3024">
              <a:solidFill>
                <a:srgbClr val="737373"/>
              </a:solidFill>
            </a:endParaRPr>
          </a:p>
          <a:p>
            <a:pPr lvl="1" marL="746759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Impacts?</a:t>
            </a:r>
            <a:endParaRPr sz="3024">
              <a:solidFill>
                <a:srgbClr val="737373"/>
              </a:solidFill>
            </a:endParaRPr>
          </a:p>
          <a:p>
            <a:pPr lvl="1" marL="746759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Conflicts with Natives</a:t>
            </a:r>
            <a:endParaRPr sz="3024">
              <a:solidFill>
                <a:srgbClr val="737373"/>
              </a:solidFill>
            </a:endParaRPr>
          </a:p>
          <a:p>
            <a:pPr lvl="2" marL="1120139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Indian Removal Act -&gt; Trail of Tears</a:t>
            </a:r>
          </a:p>
        </p:txBody>
      </p:sp>
      <p:pic>
        <p:nvPicPr>
          <p:cNvPr id="96" name="Sket-Calhou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7180" y="57150"/>
            <a:ext cx="4484887" cy="6085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785px-Trails_of_Tears_en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6716" y="694266"/>
            <a:ext cx="9969501" cy="762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" grpId="5"/>
      <p:bldP build="p" bldLvl="5" animBg="1" rev="0" advAuto="0" spid="95" grpId="1"/>
      <p:bldP build="whole" bldLvl="1" animBg="1" rev="0" advAuto="0" spid="97" grpId="3"/>
      <p:bldP build="whole" bldLvl="1" animBg="1" rev="0" advAuto="0" spid="96" grpId="2"/>
      <p:bldP build="whole" bldLvl="1" animBg="1" rev="0" advAuto="0" spid="97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xfrm>
            <a:off x="327553" y="-6350"/>
            <a:ext cx="12349693" cy="204417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Expansion and Slavery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xfrm>
            <a:off x="275365" y="1774890"/>
            <a:ext cx="12454070" cy="7702420"/>
          </a:xfrm>
          <a:prstGeom prst="rect">
            <a:avLst/>
          </a:prstGeom>
        </p:spPr>
        <p:txBody>
          <a:bodyPr/>
          <a:lstStyle/>
          <a:p>
            <a:pPr lvl="0" marL="38227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Missouri Compromise (Compromise of 1820)</a:t>
            </a:r>
            <a:endParaRPr sz="3096">
              <a:solidFill>
                <a:srgbClr val="737373"/>
              </a:solidFill>
            </a:endParaRPr>
          </a:p>
          <a:p>
            <a:pPr lvl="1" marL="76454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3 parts:</a:t>
            </a:r>
            <a:endParaRPr sz="3096">
              <a:solidFill>
                <a:srgbClr val="737373"/>
              </a:solidFill>
            </a:endParaRPr>
          </a:p>
          <a:p>
            <a:pPr lvl="2" marL="114681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Above 36º30’ - free, below 36º30’ - slave</a:t>
            </a:r>
            <a:endParaRPr sz="3096">
              <a:solidFill>
                <a:srgbClr val="737373"/>
              </a:solidFill>
            </a:endParaRPr>
          </a:p>
          <a:p>
            <a:pPr lvl="2" marL="114681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MO - Free</a:t>
            </a:r>
            <a:endParaRPr sz="3096">
              <a:solidFill>
                <a:srgbClr val="737373"/>
              </a:solidFill>
            </a:endParaRPr>
          </a:p>
          <a:p>
            <a:pPr lvl="2" marL="114681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ME - Slave</a:t>
            </a:r>
            <a:endParaRPr sz="3096">
              <a:solidFill>
                <a:srgbClr val="737373"/>
              </a:solidFill>
            </a:endParaRPr>
          </a:p>
          <a:p>
            <a:pPr lvl="2" marL="114681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Balance preserved at 12 states each</a:t>
            </a:r>
            <a:endParaRPr sz="3096">
              <a:solidFill>
                <a:srgbClr val="737373"/>
              </a:solidFill>
            </a:endParaRPr>
          </a:p>
          <a:p>
            <a:pPr lvl="1" marL="76454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Eventually, the compromise broke down (Overturned by the KS-NB Act and Dred Scott - Period 5)</a:t>
            </a:r>
            <a:endParaRPr sz="3096">
              <a:solidFill>
                <a:srgbClr val="737373"/>
              </a:solidFill>
            </a:endParaRPr>
          </a:p>
          <a:p>
            <a:pPr lvl="0" marL="38227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Overcultivation of land in the Southeast led to expansion -&gt;</a:t>
            </a:r>
            <a:endParaRPr sz="3096">
              <a:solidFill>
                <a:srgbClr val="737373"/>
              </a:solidFill>
            </a:endParaRPr>
          </a:p>
          <a:p>
            <a:pPr lvl="1" marL="76454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Tensions over slavery </a:t>
            </a:r>
          </a:p>
        </p:txBody>
      </p:sp>
      <p:pic>
        <p:nvPicPr>
          <p:cNvPr id="101" name="800px-USA_Territorial_Growth_1820_al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713" y="1251353"/>
            <a:ext cx="11618421" cy="5358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2"/>
      <p:bldP build="whole" bldLvl="1" animBg="1" rev="0" advAuto="0" spid="101" grpId="3"/>
      <p:bldP build="p" bldLvl="5" animBg="1" rev="0" advAuto="0" spid="10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Quick Recap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642276" y="2045361"/>
            <a:ext cx="11907706" cy="7161478"/>
          </a:xfrm>
          <a:prstGeom prst="rect">
            <a:avLst/>
          </a:prstGeom>
        </p:spPr>
        <p:txBody>
          <a:bodyPr/>
          <a:lstStyle/>
          <a:p>
            <a:pPr lvl="0" marL="43116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Federalists and Democratic-Republicans</a:t>
            </a:r>
            <a:endParaRPr sz="3492">
              <a:solidFill>
                <a:srgbClr val="737373"/>
              </a:solidFill>
            </a:endParaRPr>
          </a:p>
          <a:p>
            <a:pPr lvl="0" marL="43116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Whigs and Democrats</a:t>
            </a:r>
            <a:endParaRPr sz="3492">
              <a:solidFill>
                <a:srgbClr val="737373"/>
              </a:solidFill>
            </a:endParaRPr>
          </a:p>
          <a:p>
            <a:pPr lvl="0" marL="43116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2nd Great Awakening = inspired REFORMS</a:t>
            </a:r>
            <a:endParaRPr sz="3492">
              <a:solidFill>
                <a:srgbClr val="737373"/>
              </a:solidFill>
            </a:endParaRPr>
          </a:p>
          <a:p>
            <a:pPr lvl="0" marL="43116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Ways slaves resisted their situations</a:t>
            </a:r>
            <a:endParaRPr sz="3492">
              <a:solidFill>
                <a:srgbClr val="737373"/>
              </a:solidFill>
            </a:endParaRPr>
          </a:p>
          <a:p>
            <a:pPr lvl="0" marL="43116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New technological inventions</a:t>
            </a:r>
            <a:endParaRPr sz="3492">
              <a:solidFill>
                <a:srgbClr val="737373"/>
              </a:solidFill>
            </a:endParaRPr>
          </a:p>
          <a:p>
            <a:pPr lvl="0" marL="43116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Market Revolution and its impact</a:t>
            </a:r>
            <a:endParaRPr sz="3492">
              <a:solidFill>
                <a:srgbClr val="737373"/>
              </a:solidFill>
            </a:endParaRPr>
          </a:p>
          <a:p>
            <a:pPr lvl="0" marL="43116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“Old” Immigration</a:t>
            </a:r>
            <a:endParaRPr sz="3492">
              <a:solidFill>
                <a:srgbClr val="737373"/>
              </a:solidFill>
            </a:endParaRPr>
          </a:p>
          <a:p>
            <a:pPr lvl="0" marL="43116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Missouri Compromise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Short Answer Practice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642276" y="2045361"/>
            <a:ext cx="11907706" cy="7161478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Answer All 3 Parts:</a:t>
            </a:r>
            <a:endParaRPr sz="3600">
              <a:solidFill>
                <a:srgbClr val="737373"/>
              </a:solidFill>
            </a:endParaRPr>
          </a:p>
          <a:p>
            <a:pPr lvl="0" marL="635000" indent="-635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Briefly explain one government proposal to slavery between 1800 and 1850</a:t>
            </a:r>
            <a:endParaRPr sz="3600">
              <a:solidFill>
                <a:srgbClr val="737373"/>
              </a:solidFill>
            </a:endParaRPr>
          </a:p>
          <a:p>
            <a:pPr lvl="0" marL="635000" indent="-635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Briefly explain one short-term effect of the proposal</a:t>
            </a:r>
            <a:endParaRPr sz="3600">
              <a:solidFill>
                <a:srgbClr val="737373"/>
              </a:solidFill>
            </a:endParaRPr>
          </a:p>
          <a:p>
            <a:pPr lvl="0" marL="635000" indent="-635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Briefly explain one long-term effect of the proposal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See You Back Here For Period 5 In 10 Minutes!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Thanks for watching</a:t>
            </a:r>
            <a:endParaRPr sz="30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Please subscribe, share with others</a:t>
            </a:r>
            <a:endParaRPr sz="30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Check out my other videos</a:t>
            </a:r>
            <a:endParaRPr sz="30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Best of luck this year!</a:t>
            </a:r>
          </a:p>
        </p:txBody>
      </p:sp>
      <p:pic>
        <p:nvPicPr>
          <p:cNvPr id="111" name="407px-John_Brown_by_Levin_Handy,_1890-191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5113" y="2358404"/>
            <a:ext cx="4433174" cy="6535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 defTabSz="554990">
              <a:defRPr sz="6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40">
                <a:solidFill>
                  <a:srgbClr val="558AAB"/>
                </a:solidFill>
              </a:rPr>
              <a:t>Increased Democracy And Government Relationships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275365" y="2375296"/>
            <a:ext cx="12454070" cy="7102014"/>
          </a:xfrm>
          <a:prstGeom prst="rect">
            <a:avLst/>
          </a:prstGeom>
        </p:spPr>
        <p:txBody>
          <a:bodyPr/>
          <a:lstStyle/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Emergence of Political Parties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Federalists vs. Democratic-Republicans (1790s)</a:t>
            </a:r>
            <a:endParaRPr sz="2484">
              <a:solidFill>
                <a:srgbClr val="737373"/>
              </a:solidFill>
            </a:endParaRPr>
          </a:p>
          <a:p>
            <a:pPr lvl="2" marL="92011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Hamilton v. Jefferson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Democrats vs. Whigs (1830s-1850s)</a:t>
            </a:r>
            <a:endParaRPr sz="2484">
              <a:solidFill>
                <a:srgbClr val="737373"/>
              </a:solidFill>
            </a:endParaRPr>
          </a:p>
          <a:p>
            <a:pPr lvl="2" marL="92011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Jackson vs. Clay</a:t>
            </a:r>
            <a:endParaRPr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The Supreme Court increased the power of the federal government over states 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i="1" sz="2484">
                <a:solidFill>
                  <a:srgbClr val="737373"/>
                </a:solidFill>
              </a:rPr>
              <a:t>McCulloch v. Maryland, Worcester v. Georgia</a:t>
            </a:r>
            <a:endParaRPr i="1"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Growth of market economy increased debates over role of government 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Often, people were loyal to their region, NOT the nation</a:t>
            </a:r>
            <a:endParaRPr sz="2484">
              <a:solidFill>
                <a:srgbClr val="737373"/>
              </a:solidFill>
            </a:endParaRPr>
          </a:p>
          <a:p>
            <a:pPr lvl="2" marL="92011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Embargo Act of 1807, Nullification Crisis of 1832-33</a:t>
            </a:r>
            <a:endParaRPr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The South identified with, and took pride in slavery - “Positive good”</a:t>
            </a:r>
          </a:p>
        </p:txBody>
      </p:sp>
      <p:pic>
        <p:nvPicPr>
          <p:cNvPr id="58" name="774px-Clay4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2292" y="2523066"/>
            <a:ext cx="3507142" cy="2718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" grpId="1"/>
      <p:bldP build="whole" bldLvl="1" animBg="1" rev="0" advAuto="0" spid="5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 defTabSz="554990">
              <a:defRPr sz="6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40">
                <a:solidFill>
                  <a:srgbClr val="558AAB"/>
                </a:solidFill>
              </a:rPr>
              <a:t>Increased Democracy And New Institutions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275365" y="2375296"/>
            <a:ext cx="12454070" cy="7102014"/>
          </a:xfrm>
          <a:prstGeom prst="rect">
            <a:avLst/>
          </a:prstGeom>
        </p:spPr>
        <p:txBody>
          <a:bodyPr/>
          <a:lstStyle/>
          <a:p>
            <a:pPr lvl="0" marL="28892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2nd Great Awakening: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Stressed the importance of achieving perfection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Inspired MANY reform movements:</a:t>
            </a:r>
            <a:endParaRPr sz="2340">
              <a:solidFill>
                <a:srgbClr val="737373"/>
              </a:solidFill>
            </a:endParaRPr>
          </a:p>
          <a:p>
            <a:pPr lvl="2" marL="86677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Abolitionism, Women’s Rights (Seneca Falls Convention, 1848) Temperance, etc. </a:t>
            </a:r>
            <a:endParaRPr sz="2340">
              <a:solidFill>
                <a:srgbClr val="737373"/>
              </a:solidFill>
            </a:endParaRPr>
          </a:p>
          <a:p>
            <a:pPr lvl="0" marL="28892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Restriction of African Americans’ (both free and slave) citizenship and rights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Various emancipation plans: American Colonization Society</a:t>
            </a:r>
            <a:endParaRPr sz="2340">
              <a:solidFill>
                <a:srgbClr val="737373"/>
              </a:solidFill>
            </a:endParaRPr>
          </a:p>
          <a:p>
            <a:pPr lvl="0" marL="28892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Resistance to democracy included: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Proslavery arguments - “Slavery as a positive Good” 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Xenophobia - Intense hatred of foreigners, Know-Nothing Party, discrimination against Irish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Antiblack sentiments in culture - Minstrel shows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Restrictive anti-Indian policies - Indian Removal Act, Trail of Tears</a:t>
            </a:r>
          </a:p>
        </p:txBody>
      </p:sp>
      <p:pic>
        <p:nvPicPr>
          <p:cNvPr id="62" name="1839-meth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6094" y="254000"/>
            <a:ext cx="5472356" cy="3972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270px-Fillmore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0986" y="260350"/>
            <a:ext cx="3153648" cy="6996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3"/>
      <p:bldP build="whole" bldLvl="1" animBg="1" rev="0" advAuto="0" spid="62" grpId="2"/>
      <p:bldP build="whole" bldLvl="1" animBg="1" rev="0" advAuto="0" spid="63" grpId="4"/>
      <p:bldP build="p" bldLvl="5" animBg="1" rev="0" advAuto="0" spid="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Emergence Of New Cultures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275365" y="2375296"/>
            <a:ext cx="12454070" cy="7102014"/>
          </a:xfrm>
          <a:prstGeom prst="rect">
            <a:avLst/>
          </a:prstGeom>
        </p:spPr>
        <p:txBody>
          <a:bodyPr/>
          <a:lstStyle/>
          <a:p>
            <a:pPr lvl="0" marL="23558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New art, architecture, and literature emerged in America</a:t>
            </a:r>
            <a:endParaRPr sz="1907">
              <a:solidFill>
                <a:srgbClr val="737373"/>
              </a:solidFill>
            </a:endParaRPr>
          </a:p>
          <a:p>
            <a:pPr lvl="1" marL="471169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Hudson River School - landscape paintings</a:t>
            </a:r>
            <a:endParaRPr sz="1907">
              <a:solidFill>
                <a:srgbClr val="737373"/>
              </a:solidFill>
            </a:endParaRPr>
          </a:p>
          <a:p>
            <a:pPr lvl="1" marL="471169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John James Audubon - Environment and birds</a:t>
            </a:r>
            <a:endParaRPr sz="1907">
              <a:solidFill>
                <a:srgbClr val="737373"/>
              </a:solidFill>
            </a:endParaRPr>
          </a:p>
          <a:p>
            <a:pPr lvl="0" marL="23558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53585F"/>
                </a:solidFill>
              </a:rPr>
              <a:t>Religious groups and Women:</a:t>
            </a:r>
            <a:endParaRPr sz="1907">
              <a:solidFill>
                <a:srgbClr val="53585F"/>
              </a:solidFill>
            </a:endParaRPr>
          </a:p>
          <a:p>
            <a:pPr lvl="1" marL="471169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53585F"/>
                </a:solidFill>
              </a:rPr>
              <a:t>Shakers - believed in sexual equality, celibacy</a:t>
            </a:r>
            <a:endParaRPr sz="1907">
              <a:solidFill>
                <a:srgbClr val="53585F"/>
              </a:solidFill>
            </a:endParaRPr>
          </a:p>
          <a:p>
            <a:pPr lvl="1" marL="471169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53585F"/>
                </a:solidFill>
              </a:rPr>
              <a:t>Mormons - moved to Utah to seek religious refuge</a:t>
            </a:r>
            <a:endParaRPr sz="1907">
              <a:solidFill>
                <a:srgbClr val="53585F"/>
              </a:solidFill>
            </a:endParaRPr>
          </a:p>
          <a:p>
            <a:pPr lvl="1" marL="471169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53585F"/>
                </a:solidFill>
              </a:rPr>
              <a:t>Seneca Falls Convention - 1848</a:t>
            </a:r>
            <a:endParaRPr sz="1907">
              <a:solidFill>
                <a:srgbClr val="53585F"/>
              </a:solidFill>
            </a:endParaRPr>
          </a:p>
          <a:p>
            <a:pPr lvl="2" marL="70675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53585F"/>
                </a:solidFill>
              </a:rPr>
              <a:t>Declaration of Sentiments</a:t>
            </a:r>
            <a:endParaRPr sz="1907">
              <a:solidFill>
                <a:srgbClr val="53585F"/>
              </a:solidFill>
            </a:endParaRPr>
          </a:p>
          <a:p>
            <a:pPr lvl="0" marL="23558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Free and enslaved blacks respond to their conditions:</a:t>
            </a:r>
            <a:endParaRPr sz="1907">
              <a:solidFill>
                <a:srgbClr val="737373"/>
              </a:solidFill>
            </a:endParaRPr>
          </a:p>
          <a:p>
            <a:pPr lvl="1" marL="471169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New family structures - surrogate families</a:t>
            </a:r>
            <a:endParaRPr sz="1907">
              <a:solidFill>
                <a:srgbClr val="737373"/>
              </a:solidFill>
            </a:endParaRPr>
          </a:p>
          <a:p>
            <a:pPr lvl="1" marL="471169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Some became involved in abolitionism </a:t>
            </a:r>
            <a:endParaRPr sz="1907">
              <a:solidFill>
                <a:srgbClr val="737373"/>
              </a:solidFill>
            </a:endParaRPr>
          </a:p>
          <a:p>
            <a:pPr lvl="2" marL="70675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David Walker - </a:t>
            </a:r>
            <a:r>
              <a:rPr i="1" sz="1907">
                <a:solidFill>
                  <a:srgbClr val="737373"/>
                </a:solidFill>
              </a:rPr>
              <a:t>An Appeal to Colored Citizens of the W</a:t>
            </a:r>
            <a:r>
              <a:rPr sz="1907">
                <a:solidFill>
                  <a:srgbClr val="737373"/>
                </a:solidFill>
              </a:rPr>
              <a:t>orld </a:t>
            </a:r>
            <a:endParaRPr sz="1907">
              <a:solidFill>
                <a:srgbClr val="737373"/>
              </a:solidFill>
            </a:endParaRPr>
          </a:p>
          <a:p>
            <a:pPr lvl="2" marL="70675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Advocated African Americans to resist oppression</a:t>
            </a:r>
            <a:endParaRPr sz="1907">
              <a:solidFill>
                <a:srgbClr val="737373"/>
              </a:solidFill>
            </a:endParaRPr>
          </a:p>
          <a:p>
            <a:pPr lvl="2" marL="70675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Nat Turner’s Rebellion (1831)</a:t>
            </a:r>
          </a:p>
        </p:txBody>
      </p:sp>
      <p:pic>
        <p:nvPicPr>
          <p:cNvPr id="67" name="800px-Thomas_Cole,_The_Oxbow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3519" y="1826683"/>
            <a:ext cx="5301015" cy="3624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400px-Brigham_Young_by_Charles_William_Carter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8583" y="1310216"/>
            <a:ext cx="2271817" cy="3402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FrederickDouglass-1848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6400" y="2774950"/>
            <a:ext cx="4165600" cy="521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  <p:bldP build="whole" bldLvl="1" animBg="1" rev="0" advAuto="0" spid="68" grpId="3"/>
      <p:bldP build="whole" bldLvl="1" animBg="1" rev="0" advAuto="0" spid="67" grpId="2"/>
      <p:bldP build="whole" bldLvl="1" animBg="1" rev="0" advAuto="0" spid="68" grpId="5"/>
      <p:bldP build="whole" bldLvl="1" animBg="1" rev="0" advAuto="0" spid="69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 defTabSz="554990">
              <a:defRPr sz="6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40">
                <a:solidFill>
                  <a:srgbClr val="558AAB"/>
                </a:solidFill>
              </a:rPr>
              <a:t>Changes in Agriculture and Manufacturing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275365" y="2375296"/>
            <a:ext cx="12454070" cy="7102014"/>
          </a:xfrm>
          <a:prstGeom prst="rect">
            <a:avLst/>
          </a:prstGeom>
        </p:spPr>
        <p:txBody>
          <a:bodyPr/>
          <a:lstStyle/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New technological innovations increased efficiency and extended markets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Textile machines - Spinning Jenny, increased production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Steam engines - boats could travel </a:t>
            </a:r>
            <a:r>
              <a:rPr i="1" sz="2556">
                <a:solidFill>
                  <a:srgbClr val="737373"/>
                </a:solidFill>
              </a:rPr>
              <a:t>against</a:t>
            </a:r>
            <a:r>
              <a:rPr sz="2556">
                <a:solidFill>
                  <a:srgbClr val="737373"/>
                </a:solidFill>
              </a:rPr>
              <a:t> the current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Interchangeable parts - Eli Whitney, mass production of goods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Canals - Erie Canal, goods could be shipped further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Railroads - Expanded rapidly in the 1840s, hurt canals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Telegraph - spread of information (1844 Democratic Convention)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Agricultural inventions - mechanical reaper, steal plow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Production of goods began to replace semi subsistence farming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Lowell System - farmers’ daughters worked in factories in 8 hour shifts, lived in boarding houses, worked OUTSIDE the home</a:t>
            </a:r>
          </a:p>
        </p:txBody>
      </p:sp>
      <p:pic>
        <p:nvPicPr>
          <p:cNvPr id="73" name="Eli_Whitney_by_Samuel_Finley_Breese_Morse_182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59979" y="768350"/>
            <a:ext cx="2819888" cy="3640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Lockport_bartlett_color_crop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18316" y="687916"/>
            <a:ext cx="5499101" cy="438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398px-2_Young_Women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75100" y="480483"/>
            <a:ext cx="5054600" cy="760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2" grpId="1"/>
      <p:bldP build="whole" bldLvl="1" animBg="1" rev="0" advAuto="0" spid="74" grpId="4"/>
      <p:bldP build="whole" bldLvl="1" animBg="1" rev="0" advAuto="0" spid="73" grpId="2"/>
      <p:bldP build="whole" bldLvl="1" animBg="1" rev="0" advAuto="0" spid="75" grpId="5"/>
      <p:bldP build="whole" bldLvl="1" animBg="1" rev="0" advAuto="0" spid="75" grpId="6"/>
      <p:bldP build="whole" bldLvl="1" animBg="1" rev="0" advAuto="0" spid="74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Regional Specialization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275365" y="2375296"/>
            <a:ext cx="12454070" cy="7102014"/>
          </a:xfrm>
          <a:prstGeom prst="rect">
            <a:avLst/>
          </a:prstGeom>
        </p:spPr>
        <p:txBody>
          <a:bodyPr/>
          <a:lstStyle/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Impacts of cotton: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Used in textile production in the Northeast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Depleted land, need for expansion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Government tried to create a unified national economy…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American System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However, the North and Midwest were more linked than the South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Free and forced (Slaves and Native Americans) migration of people across the nation: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In part to gain natural resources - cotton depleted land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New labor systems emerged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Unions - Commonwealth v. Hunt (1837) MA Supreme Court Ruling</a:t>
            </a:r>
          </a:p>
        </p:txBody>
      </p:sp>
      <p:pic>
        <p:nvPicPr>
          <p:cNvPr id="79" name="402px-Clay-standin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5282" y="169333"/>
            <a:ext cx="3688218" cy="5504803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2328333" y="2633133"/>
            <a:ext cx="5777112" cy="2088622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Parts:</a:t>
            </a:r>
            <a:endParaRPr sz="3000">
              <a:solidFill>
                <a:srgbClr val="DEDED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Bank of the US (BUS)</a:t>
            </a:r>
            <a:endParaRPr sz="3000">
              <a:solidFill>
                <a:srgbClr val="DEDED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Tariffs</a:t>
            </a:r>
            <a:endParaRPr sz="3000">
              <a:solidFill>
                <a:srgbClr val="DEDED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Internal Improvements</a:t>
            </a:r>
            <a:endParaRPr sz="3000">
              <a:solidFill>
                <a:srgbClr val="DEDED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2"/>
      <p:bldP build="p" bldLvl="5" animBg="1" rev="0" advAuto="0" spid="78" grpId="1"/>
      <p:bldP build="whole" bldLvl="1" animBg="1" rev="0" advAuto="0" spid="80" grpId="4"/>
      <p:bldP build="whole" bldLvl="1" animBg="1" rev="0" advAuto="0" spid="80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327553" y="-6350"/>
            <a:ext cx="12349693" cy="165047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Impacts of Market Revolution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275365" y="1468933"/>
            <a:ext cx="12454070" cy="800837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Canals and roads helped encourage westward expansion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European immigrants settled in the: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East - Irish (cities)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Midwest (Germans, as farmers)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Why did immigrants leave Europe?</a:t>
            </a:r>
            <a:endParaRPr sz="3600">
              <a:solidFill>
                <a:srgbClr val="737373"/>
              </a:solidFill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Economic hardships (Potato famine), not enough land, and economic opportunities in the US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This helped increase interdependence between the Northeast and Old Northwest</a:t>
            </a:r>
          </a:p>
        </p:txBody>
      </p:sp>
      <p:pic>
        <p:nvPicPr>
          <p:cNvPr id="84" name="Irish_potato_famine_Bridget_O'Donne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6863" y="378883"/>
            <a:ext cx="4169421" cy="6047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3" grpId="1"/>
      <p:bldP build="whole" bldLvl="1" animBg="1" rev="0" advAuto="0" spid="8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327553" y="-6350"/>
            <a:ext cx="12349693" cy="165047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Impacts of Market Revolution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275365" y="1468933"/>
            <a:ext cx="12454070" cy="8008377"/>
          </a:xfrm>
          <a:prstGeom prst="rect">
            <a:avLst/>
          </a:prstGeom>
        </p:spPr>
        <p:txBody>
          <a:bodyPr/>
          <a:lstStyle/>
          <a:p>
            <a:pPr lvl="0" marL="28892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The South remained distinctly different from the other regions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Relied on cotton exportation to make $</a:t>
            </a:r>
            <a:endParaRPr sz="2340">
              <a:solidFill>
                <a:srgbClr val="737373"/>
              </a:solidFill>
            </a:endParaRPr>
          </a:p>
          <a:p>
            <a:pPr lvl="0" marL="28892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The Market Revolution changed life in the following ways: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Increased gap between rich and poor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Emergence of middle and working classes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Separation between home and workplace - more goods were produced OUTSIDE the home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Helped change gender and family roles</a:t>
            </a:r>
            <a:endParaRPr sz="2340">
              <a:solidFill>
                <a:srgbClr val="737373"/>
              </a:solidFill>
            </a:endParaRPr>
          </a:p>
          <a:p>
            <a:pPr lvl="0" marL="28892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For many Americans, regional interests were more important than national concerns, as seen through: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Slavery - tensions increased as time went on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National bank (BUS) - disliked in the South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Tariffs - favored in the north (manufacturing), disliked in the South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Internal Improvements - tariffs would pay the cost; favored out West (Henry Clay!)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327553" y="-6350"/>
            <a:ext cx="12349693" cy="2044171"/>
          </a:xfrm>
          <a:prstGeom prst="rect">
            <a:avLst/>
          </a:prstGeom>
        </p:spPr>
        <p:txBody>
          <a:bodyPr/>
          <a:lstStyle>
            <a:lvl1pPr algn="ctr" defTabSz="549148">
              <a:defRPr sz="67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68">
                <a:solidFill>
                  <a:srgbClr val="558AAB"/>
                </a:solidFill>
              </a:rPr>
              <a:t>US Increases Its Presence In The Western Hemisphere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275365" y="1468933"/>
            <a:ext cx="12454070" cy="800837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Post-LA Purchase, the US participated in several initiatives in the Western Hemisphere and Asia: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Negotiating the Oregon border - “54º40’ or Fight” turns into the 49th parallel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Annexation of Texas - 1845 - helps lead to the Mexican-American War, tensions over slavery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Monroe Doctrine - 1823 - Message to Europe to stay out of the Western Hemisphere, US will stay out of European affairs</a:t>
            </a:r>
          </a:p>
        </p:txBody>
      </p:sp>
      <p:pic>
        <p:nvPicPr>
          <p:cNvPr id="91" name="523px-Arrowsmith_Oregon_Country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1350" y="575733"/>
            <a:ext cx="6642100" cy="76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Monroe Doctrine Carto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43350" y="698499"/>
            <a:ext cx="51181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" grpId="2"/>
      <p:bldP build="whole" bldLvl="1" animBg="1" rev="0" advAuto="0" spid="92" grpId="4"/>
      <p:bldP build="whole" bldLvl="1" animBg="1" rev="0" advAuto="0" spid="92" grpId="5"/>
      <p:bldP build="p" bldLvl="5" animBg="1" rev="0" advAuto="0" spid="90" grpId="1"/>
      <p:bldP build="whole" bldLvl="1" animBg="1" rev="0" advAuto="0" spid="91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