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lvl1pPr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1pPr>
    <a:lvl2pPr indent="2286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2pPr>
    <a:lvl3pPr indent="4572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3pPr>
    <a:lvl4pPr indent="6858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4pPr>
    <a:lvl5pPr indent="9144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5pPr>
    <a:lvl6pPr indent="11430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6pPr>
    <a:lvl7pPr indent="13716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7pPr>
    <a:lvl8pPr indent="16002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8pPr>
    <a:lvl9pPr indent="1828800" algn="ctr" defTabSz="457200">
      <a:defRPr sz="3000">
        <a:solidFill>
          <a:srgbClr val="363929"/>
        </a:solidFill>
        <a:latin typeface="+mn-lt"/>
        <a:ea typeface="+mn-ea"/>
        <a:cs typeface="+mn-cs"/>
        <a:sym typeface="Optim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7D39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254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252F36"/>
              </a:solidFill>
              <a:prstDash val="solid"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solidFill>
                <a:srgbClr val="252F36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8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78A8F">
              <a:alpha val="75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363D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2E363D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BBF8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</a:tcStyle>
    </a:firstCol>
    <a:lastRow>
      <a:tcTxStyle b="off" i="off">
        <a:fontRef idx="minor">
          <a:srgbClr val="5C5C5C"/>
        </a:fontRef>
        <a:srgbClr val="5C5C5C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25400" cap="flat">
              <a:solidFill>
                <a:srgbClr val="4B4B4B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4C4C4"/>
              </a:solidFill>
              <a:prstDash val="solid"/>
              <a:miter lim="400000"/>
            </a:ln>
          </a:left>
          <a:right>
            <a:ln w="12700" cap="flat">
              <a:solidFill>
                <a:srgbClr val="C4C4C4"/>
              </a:solidFill>
              <a:prstDash val="solid"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solidFill>
                <a:srgbClr val="C4C4C4"/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4C4C4"/>
              </a:solidFill>
              <a:prstDash val="solid"/>
              <a:miter lim="400000"/>
            </a:ln>
          </a:top>
          <a:bottom>
            <a:ln w="12700" cap="flat">
              <a:solidFill>
                <a:srgbClr val="C4C4C4"/>
              </a:solidFill>
              <a:prstDash val="solid"/>
              <a:miter lim="400000"/>
            </a:ln>
          </a:bottom>
          <a:insideH>
            <a:ln w="12700" cap="flat">
              <a:solidFill>
                <a:srgbClr val="C4C4C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81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1914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CBCBCB">
                  <a:alpha val="81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1914E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3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252F36"/>
              </a:solidFill>
              <a:prstDash val="solid"/>
              <a:miter lim="400000"/>
            </a:ln>
          </a:right>
          <a:top>
            <a:ln w="12700" cap="flat">
              <a:solidFill>
                <a:srgbClr val="252F36"/>
              </a:solidFill>
              <a:prstDash val="solid"/>
              <a:miter lim="400000"/>
            </a:ln>
          </a:top>
          <a:bottom>
            <a:ln w="12700" cap="flat">
              <a:solidFill>
                <a:srgbClr val="252F36"/>
              </a:solidFill>
              <a:prstDash val="solid"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252F3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6F6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AAAAAA">
              <a:alpha val="20000"/>
            </a:srgbClr>
          </a:solidFill>
        </a:fill>
      </a:tcStyle>
    </a:band2H>
    <a:firstCol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254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363929"/>
        </a:fontRef>
        <a:srgbClr val="36392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254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5" name="Shape 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778000" y="1765300"/>
            <a:ext cx="104648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  <a:defRPr sz="9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778000" y="5029200"/>
            <a:ext cx="10464800" cy="1549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body" idx="1"/>
          </p:nvPr>
        </p:nvSpPr>
        <p:spPr>
          <a:xfrm>
            <a:off x="1955800" y="1663700"/>
            <a:ext cx="9753600" cy="6413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One</a:t>
            </a:r>
            <a:endParaRPr sz="4000">
              <a:solidFill>
                <a:srgbClr val="36392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Two</a:t>
            </a:r>
            <a:endParaRPr sz="4000">
              <a:solidFill>
                <a:srgbClr val="36392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Three</a:t>
            </a:r>
            <a:endParaRPr sz="4000">
              <a:solidFill>
                <a:srgbClr val="36392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Four</a:t>
            </a:r>
            <a:endParaRPr sz="4000">
              <a:solidFill>
                <a:srgbClr val="36392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778000" y="6019800"/>
            <a:ext cx="10464800" cy="20193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94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94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778000" y="7861300"/>
            <a:ext cx="10464800" cy="1473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 sz="4200"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  <a:endParaRPr sz="42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2222500" y="3581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1104900" y="5257800"/>
            <a:ext cx="6299200" cy="284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2044700" y="152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In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xfrm>
            <a:off x="2044700" y="3581400"/>
            <a:ext cx="9575800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One</a:t>
            </a:r>
            <a:endParaRPr sz="4000">
              <a:solidFill>
                <a:srgbClr val="36392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Two</a:t>
            </a:r>
            <a:endParaRPr sz="4000">
              <a:solidFill>
                <a:srgbClr val="36392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Three</a:t>
            </a:r>
            <a:endParaRPr sz="4000">
              <a:solidFill>
                <a:srgbClr val="36392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Four</a:t>
            </a:r>
            <a:endParaRPr sz="4000">
              <a:solidFill>
                <a:srgbClr val="36392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4" name="Shape 24"/>
          <p:cNvSpPr/>
          <p:nvPr>
            <p:ph type="body" idx="1"/>
          </p:nvPr>
        </p:nvSpPr>
        <p:spPr>
          <a:xfrm>
            <a:off x="1968500" y="2743200"/>
            <a:ext cx="4876800" cy="5842000"/>
          </a:xfrm>
          <a:prstGeom prst="rect">
            <a:avLst/>
          </a:prstGeom>
        </p:spPr>
        <p:txBody>
          <a:bodyPr/>
          <a:lstStyle>
            <a:lvl1pPr marL="406400" indent="-406400">
              <a:spcBef>
                <a:spcPts val="4000"/>
              </a:spcBef>
              <a:buBlip>
                <a:blip r:embed="rId2"/>
              </a:buBlip>
              <a:defRPr sz="3000"/>
            </a:lvl1pPr>
            <a:lvl2pPr marL="812800" indent="-406400">
              <a:spcBef>
                <a:spcPts val="4000"/>
              </a:spcBef>
              <a:buBlip>
                <a:blip r:embed="rId2"/>
              </a:buBlip>
              <a:defRPr sz="3000"/>
            </a:lvl2pPr>
            <a:lvl3pPr marL="1219200" indent="-406400">
              <a:spcBef>
                <a:spcPts val="4000"/>
              </a:spcBef>
              <a:buBlip>
                <a:blip r:embed="rId2"/>
              </a:buBlip>
              <a:defRPr sz="3000"/>
            </a:lvl3pPr>
            <a:lvl4pPr marL="1625600" indent="-406400">
              <a:spcBef>
                <a:spcPts val="4000"/>
              </a:spcBef>
              <a:buBlip>
                <a:blip r:embed="rId2"/>
              </a:buBlip>
              <a:defRPr sz="3000"/>
            </a:lvl4pPr>
            <a:lvl5pPr marL="2032000" indent="-406400">
              <a:spcBef>
                <a:spcPts val="4000"/>
              </a:spcBef>
              <a:buBlip>
                <a:blip r:embed="rId2"/>
              </a:buBlip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One</a:t>
            </a:r>
            <a:endParaRPr sz="3000">
              <a:solidFill>
                <a:srgbClr val="36392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Two</a:t>
            </a:r>
            <a:endParaRPr sz="3000">
              <a:solidFill>
                <a:srgbClr val="36392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Three</a:t>
            </a:r>
            <a:endParaRPr sz="3000">
              <a:solidFill>
                <a:srgbClr val="36392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Four</a:t>
            </a:r>
            <a:endParaRPr sz="3000">
              <a:solidFill>
                <a:srgbClr val="36392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Pho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>
            <p:ph type="title"/>
          </p:nvPr>
        </p:nvSpPr>
        <p:spPr>
          <a:xfrm>
            <a:off x="1104900" y="1993900"/>
            <a:ext cx="6299200" cy="3124200"/>
          </a:xfrm>
          <a:prstGeom prst="rect">
            <a:avLst/>
          </a:prstGeom>
        </p:spPr>
        <p:txBody>
          <a:bodyPr anchor="b"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27" name="Shape 27"/>
          <p:cNvSpPr/>
          <p:nvPr>
            <p:ph type="body" idx="1"/>
          </p:nvPr>
        </p:nvSpPr>
        <p:spPr>
          <a:xfrm>
            <a:off x="1104900" y="5257800"/>
            <a:ext cx="6299200" cy="285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1pPr>
            <a:lvl2pPr marL="0" indent="2286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2pPr>
            <a:lvl3pPr marL="0" indent="4572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3pPr>
            <a:lvl4pPr marL="0" indent="6858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4pPr>
            <a:lvl5pPr marL="0" indent="914400" algn="ctr">
              <a:spcBef>
                <a:spcPts val="0"/>
              </a:spcBef>
              <a:buSzTx/>
              <a:buNone/>
              <a:defRPr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defRPr>
            </a:lvl5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One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1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Two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2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Three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3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Four</a:t>
            </a:r>
            <a:endParaRPr sz="4000">
              <a:solidFill>
                <a:srgbClr val="363929"/>
              </a:solidFill>
              <a:effectLst>
                <a:outerShdw sx="100000" sy="100000" kx="0" ky="0" algn="b" rotWithShape="0" blurRad="25400" dist="25400" dir="2700000">
                  <a:srgbClr val="FFFFFF">
                    <a:alpha val="50000"/>
                  </a:srgbClr>
                </a:outerShdw>
              </a:effectLst>
            </a:endParaRPr>
          </a:p>
          <a:p>
            <a:pPr lvl="4">
              <a:defRPr sz="1800">
                <a:solidFill>
                  <a:srgbClr val="000000"/>
                </a:solidFill>
                <a:effectLst/>
              </a:defRPr>
            </a:pPr>
            <a:r>
              <a:rPr sz="4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968500" y="152400"/>
            <a:ext cx="9753600" cy="2590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968500" y="2743200"/>
            <a:ext cx="9753600" cy="5842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One</a:t>
            </a:r>
            <a:endParaRPr sz="4000">
              <a:solidFill>
                <a:srgbClr val="363929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Two</a:t>
            </a:r>
            <a:endParaRPr sz="4000">
              <a:solidFill>
                <a:srgbClr val="363929"/>
              </a:solidFill>
            </a:endParaRP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Three</a:t>
            </a:r>
            <a:endParaRPr sz="4000">
              <a:solidFill>
                <a:srgbClr val="363929"/>
              </a:solidFill>
            </a:endParaRP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Four</a:t>
            </a:r>
            <a:endParaRPr sz="4000">
              <a:solidFill>
                <a:srgbClr val="363929"/>
              </a:solidFill>
            </a:endParaRP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4000">
                <a:solidFill>
                  <a:srgbClr val="363929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61" r:id="rId16"/>
    <p:sldLayoutId id="2147483662" r:id="rId17"/>
  </p:sldLayoutIdLst>
  <p:transition spd="med" advClick="1"/>
  <p:txStyles>
    <p:titleStyle>
      <a:lvl1pPr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1pPr>
      <a:lvl2pPr indent="2286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2pPr>
      <a:lvl3pPr indent="4572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3pPr>
      <a:lvl4pPr indent="6858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4pPr>
      <a:lvl5pPr indent="9144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5pPr>
      <a:lvl6pPr indent="11430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6pPr>
      <a:lvl7pPr indent="13716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7pPr>
      <a:lvl8pPr indent="16002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8pPr>
      <a:lvl9pPr indent="1828800" algn="ctr" defTabSz="457200">
        <a:tabLst>
          <a:tab pos="1485900" algn="l"/>
        </a:tabLst>
        <a:defRPr sz="6800">
          <a:solidFill>
            <a:srgbClr val="363929"/>
          </a:solidFill>
          <a:effectLst>
            <a:outerShdw sx="100000" sy="100000" kx="0" ky="0" algn="b" rotWithShape="0" blurRad="25400" dist="25400" dir="2700000">
              <a:srgbClr val="FFFFFF">
                <a:alpha val="50000"/>
              </a:srgbClr>
            </a:outerShdw>
          </a:effectLst>
          <a:latin typeface="+mn-lt"/>
          <a:ea typeface="+mn-ea"/>
          <a:cs typeface="+mn-cs"/>
          <a:sym typeface="Optima"/>
        </a:defRPr>
      </a:lvl9pPr>
    </p:titleStyle>
    <p:bodyStyle>
      <a:lvl1pPr marL="5461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1pPr>
      <a:lvl2pPr marL="10922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2pPr>
      <a:lvl3pPr marL="16383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3pPr>
      <a:lvl4pPr marL="21844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4pPr>
      <a:lvl5pPr marL="27305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5pPr>
      <a:lvl6pPr marL="32766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6pPr>
      <a:lvl7pPr marL="38227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7pPr>
      <a:lvl8pPr marL="43688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8pPr>
      <a:lvl9pPr marL="4914900" indent="-546100" defTabSz="457200">
        <a:spcBef>
          <a:spcPts val="5000"/>
        </a:spcBef>
        <a:buSzPct val="35000"/>
        <a:buBlip>
          <a:blip r:embed="rId3"/>
        </a:buBlip>
        <a:defRPr sz="4000">
          <a:solidFill>
            <a:srgbClr val="363929"/>
          </a:solidFill>
          <a:latin typeface="+mn-lt"/>
          <a:ea typeface="+mn-ea"/>
          <a:cs typeface="+mn-cs"/>
          <a:sym typeface="Optima"/>
        </a:defRPr>
      </a:lvl9pPr>
    </p:bodyStyle>
    <p:otherStyle>
      <a:lvl1pPr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1pPr>
      <a:lvl2pPr indent="2286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2pPr>
      <a:lvl3pPr indent="4572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3pPr>
      <a:lvl4pPr indent="6858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4pPr>
      <a:lvl5pPr indent="9144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5pPr>
      <a:lvl6pPr indent="11430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6pPr>
      <a:lvl7pPr indent="13716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7pPr>
      <a:lvl8pPr indent="16002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8pPr>
      <a:lvl9pPr indent="1828800" algn="r" defTabSz="457200">
        <a:defRPr sz="2400">
          <a:solidFill>
            <a:schemeClr val="tx1"/>
          </a:solidFill>
          <a:latin typeface="+mn-lt"/>
          <a:ea typeface="+mn-ea"/>
          <a:cs typeface="+mn-cs"/>
          <a:sym typeface="Optim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Relationship Id="rId3" Type="http://schemas.openxmlformats.org/officeDocument/2006/relationships/image" Target="../media/image10.jpeg"/><Relationship Id="rId4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Relationship Id="rId4" Type="http://schemas.openxmlformats.org/officeDocument/2006/relationships/image" Target="../media/image1.g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4.jpeg"/><Relationship Id="rId4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7.jpeg"/><Relationship Id="rId4" Type="http://schemas.openxmlformats.org/officeDocument/2006/relationships/image" Target="../media/image8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9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393192">
              <a:tabLst>
                <a:tab pos="1282700" algn="l"/>
              </a:tabLst>
              <a:defRPr sz="8084">
                <a:effectLst>
                  <a:outerShdw sx="100000" sy="100000" kx="0" ky="0" algn="b" rotWithShape="0" blurRad="21844" dist="21844" dir="2700000">
                    <a:srgbClr val="FFFFFF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8084">
                <a:solidFill>
                  <a:srgbClr val="363929"/>
                </a:solidFill>
                <a:effectLst>
                  <a:outerShdw sx="100000" sy="100000" kx="0" ky="0" algn="b" rotWithShape="0" blurRad="21844" dist="21844" dir="2700000">
                    <a:srgbClr val="FFFFFF">
                      <a:alpha val="50000"/>
                    </a:srgbClr>
                  </a:outerShdw>
                </a:effectLst>
              </a:rPr>
              <a:t>APUSH Review: Period 9 In 10 Minutes!</a:t>
            </a:r>
          </a:p>
        </p:txBody>
      </p:sp>
      <p:sp>
        <p:nvSpPr>
          <p:cNvPr id="38" name="Shape 3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42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Everything You Need To Know About Period 9 To Succeed In APUSH In 10 Minutes</a:t>
            </a:r>
          </a:p>
        </p:txBody>
      </p:sp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That’s It! </a:t>
            </a:r>
          </a:p>
        </p:txBody>
      </p:sp>
      <p:sp>
        <p:nvSpPr>
          <p:cNvPr id="74" name="Shape 74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Thanks for all your support!</a:t>
            </a:r>
            <a:endParaRPr sz="3000">
              <a:solidFill>
                <a:srgbClr val="363929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Best of luck on the exam</a:t>
            </a:r>
            <a:endParaRPr sz="3000">
              <a:solidFill>
                <a:srgbClr val="363929"/>
              </a:solidFill>
            </a:endParaRP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363929"/>
                </a:solidFill>
              </a:rPr>
              <a:t>You are brilliant!</a:t>
            </a:r>
          </a:p>
        </p:txBody>
      </p:sp>
      <p:pic>
        <p:nvPicPr>
          <p:cNvPr id="75" name="402px-Clay-standing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348075" y="2634479"/>
            <a:ext cx="4059825" cy="6059442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Shape 76"/>
          <p:cNvSpPr/>
          <p:nvPr/>
        </p:nvSpPr>
        <p:spPr>
          <a:xfrm>
            <a:off x="5676899" y="2534708"/>
            <a:ext cx="3126847" cy="2667133"/>
          </a:xfrm>
          <a:prstGeom prst="wedgeEllipseCallout">
            <a:avLst>
              <a:gd name="adj1" fmla="val 107501"/>
              <a:gd name="adj2" fmla="val 9515"/>
            </a:avLst>
          </a:prstGeom>
          <a:blipFill>
            <a:blip r:embed="rId4"/>
          </a:blip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defRPr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3200">
                <a:solidFill>
                  <a:srgbClr val="FFFFFF"/>
                </a:solidFill>
                <a:effectLst>
                  <a:outerShdw sx="100000" sy="100000" kx="0" ky="0" algn="b" rotWithShape="0" blurRad="25400" dist="12700" dir="5400000">
                    <a:srgbClr val="000000">
                      <a:alpha val="50000"/>
                    </a:srgbClr>
                  </a:outerShdw>
                </a:effectLst>
              </a:rPr>
              <a:t>It’s been real. Best of luck, you got this!</a:t>
            </a:r>
          </a:p>
        </p:txBody>
      </p:sp>
    </p:spTree>
  </p:cSld>
  <p:clrMapOvr>
    <a:masterClrMapping/>
  </p:clrMapOvr>
  <p:transition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xfrm>
            <a:off x="871339" y="152400"/>
            <a:ext cx="11772603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The Growth of Conservatism 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xfrm>
            <a:off x="723900" y="2489200"/>
            <a:ext cx="11945541" cy="7050683"/>
          </a:xfrm>
          <a:prstGeom prst="rect">
            <a:avLst/>
          </a:prstGeom>
        </p:spPr>
        <p:txBody>
          <a:bodyPr/>
          <a:lstStyle/>
          <a:p>
            <a:pPr lvl="0" marL="453262" indent="-453262" defTabSz="379475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20">
                <a:solidFill>
                  <a:srgbClr val="363929"/>
                </a:solidFill>
              </a:rPr>
              <a:t>Reasons for:</a:t>
            </a:r>
            <a:endParaRPr sz="3320">
              <a:solidFill>
                <a:srgbClr val="363929"/>
              </a:solidFill>
            </a:endParaRPr>
          </a:p>
          <a:p>
            <a:pPr lvl="1" marL="906525" indent="-453262" defTabSz="379475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20">
                <a:solidFill>
                  <a:srgbClr val="363929"/>
                </a:solidFill>
              </a:rPr>
              <a:t>Decrease in public trust in government</a:t>
            </a:r>
            <a:endParaRPr sz="3320">
              <a:solidFill>
                <a:srgbClr val="363929"/>
              </a:solidFill>
            </a:endParaRPr>
          </a:p>
          <a:p>
            <a:pPr lvl="1" marL="906525" indent="-453262" defTabSz="379475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20">
                <a:solidFill>
                  <a:srgbClr val="363929"/>
                </a:solidFill>
              </a:rPr>
              <a:t>Economic problems - stagflation and oil embargoes </a:t>
            </a:r>
            <a:endParaRPr sz="3320">
              <a:solidFill>
                <a:srgbClr val="363929"/>
              </a:solidFill>
            </a:endParaRPr>
          </a:p>
          <a:p>
            <a:pPr lvl="1" marL="906525" indent="-453262" defTabSz="379475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20">
                <a:solidFill>
                  <a:srgbClr val="363929"/>
                </a:solidFill>
              </a:rPr>
              <a:t>Political scandals - Watergate, Pentagon Papers</a:t>
            </a:r>
            <a:endParaRPr sz="3320">
              <a:solidFill>
                <a:srgbClr val="363929"/>
              </a:solidFill>
            </a:endParaRPr>
          </a:p>
          <a:p>
            <a:pPr lvl="1" marL="906525" indent="-453262" defTabSz="379475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20">
                <a:solidFill>
                  <a:srgbClr val="363929"/>
                </a:solidFill>
              </a:rPr>
              <a:t>Foreign policy “failures” - Iran Hostage Crisis</a:t>
            </a:r>
            <a:endParaRPr sz="3320">
              <a:solidFill>
                <a:srgbClr val="363929"/>
              </a:solidFill>
            </a:endParaRPr>
          </a:p>
          <a:p>
            <a:pPr lvl="1" marL="906525" indent="-453262" defTabSz="379475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20">
                <a:solidFill>
                  <a:srgbClr val="363929"/>
                </a:solidFill>
              </a:rPr>
              <a:t>Social and Moral decay - rising crime, juvenile delinquency </a:t>
            </a:r>
            <a:endParaRPr sz="3320">
              <a:solidFill>
                <a:srgbClr val="363929"/>
              </a:solidFill>
            </a:endParaRPr>
          </a:p>
          <a:p>
            <a:pPr lvl="1" marL="906525" indent="-453262" defTabSz="379475">
              <a:spcBef>
                <a:spcPts val="41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20">
                <a:solidFill>
                  <a:srgbClr val="363929"/>
                </a:solidFill>
              </a:rPr>
              <a:t>Rise of evangelical churches</a:t>
            </a:r>
          </a:p>
        </p:txBody>
      </p:sp>
      <p:pic>
        <p:nvPicPr>
          <p:cNvPr id="42" name="800px-WatergateFromAir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80452" y="1761811"/>
            <a:ext cx="3624200" cy="2718150"/>
          </a:xfrm>
          <a:prstGeom prst="rect">
            <a:avLst/>
          </a:prstGeom>
          <a:ln w="12700">
            <a:miter lim="400000"/>
          </a:ln>
        </p:spPr>
      </p:pic>
      <p:pic>
        <p:nvPicPr>
          <p:cNvPr id="43" name="FLAG_POLICY_DURING_THE_1973_oil_crisis.gi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73950" y="57150"/>
            <a:ext cx="3174250" cy="4835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2" grpId="3"/>
      <p:bldP build="whole" bldLvl="1" animBg="1" rev="0" advAuto="0" spid="43" grpId="2"/>
      <p:bldP build="whole" bldLvl="1" animBg="1" rev="0" advAuto="0" spid="43" grpId="4"/>
      <p:bldP build="p" bldLvl="5" animBg="1" rev="0" advAuto="0" spid="4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>
            <p:ph type="title"/>
          </p:nvPr>
        </p:nvSpPr>
        <p:spPr>
          <a:xfrm>
            <a:off x="871339" y="152400"/>
            <a:ext cx="11772603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The Growth of Conservatism </a:t>
            </a:r>
          </a:p>
        </p:txBody>
      </p:sp>
      <p:sp>
        <p:nvSpPr>
          <p:cNvPr id="46" name="Shape 46"/>
          <p:cNvSpPr/>
          <p:nvPr>
            <p:ph type="body" idx="1"/>
          </p:nvPr>
        </p:nvSpPr>
        <p:spPr>
          <a:xfrm>
            <a:off x="723900" y="2489200"/>
            <a:ext cx="11945541" cy="7050683"/>
          </a:xfrm>
          <a:prstGeom prst="rect">
            <a:avLst/>
          </a:prstGeom>
        </p:spPr>
        <p:txBody>
          <a:bodyPr/>
          <a:lstStyle/>
          <a:p>
            <a:pPr lvl="0" marL="431419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Successes of the Conservative Movement:</a:t>
            </a:r>
            <a:endParaRPr sz="3160">
              <a:solidFill>
                <a:srgbClr val="363929"/>
              </a:solidFill>
            </a:endParaRPr>
          </a:p>
          <a:p>
            <a:pPr lvl="1" marL="862838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Reduced taxes - Reaganomics, tax cuts under President George W. Bush</a:t>
            </a:r>
            <a:endParaRPr sz="3160">
              <a:solidFill>
                <a:srgbClr val="363929"/>
              </a:solidFill>
            </a:endParaRPr>
          </a:p>
          <a:p>
            <a:pPr lvl="1" marL="862838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Reduced regulations of industries - less government involvement</a:t>
            </a:r>
            <a:endParaRPr sz="3160">
              <a:solidFill>
                <a:srgbClr val="363929"/>
              </a:solidFill>
            </a:endParaRPr>
          </a:p>
          <a:p>
            <a:pPr lvl="0" marL="431419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Failures of the Conservative Movement:</a:t>
            </a:r>
            <a:endParaRPr sz="3160">
              <a:solidFill>
                <a:srgbClr val="363929"/>
              </a:solidFill>
            </a:endParaRPr>
          </a:p>
          <a:p>
            <a:pPr lvl="1" marL="862838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Size of government grew despite denouncing “big government”</a:t>
            </a:r>
            <a:endParaRPr sz="3160">
              <a:solidFill>
                <a:srgbClr val="363929"/>
              </a:solidFill>
            </a:endParaRPr>
          </a:p>
          <a:p>
            <a:pPr lvl="1" marL="862838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Moral ideas met opposition - </a:t>
            </a:r>
            <a:r>
              <a:rPr i="1" sz="3160">
                <a:solidFill>
                  <a:srgbClr val="363929"/>
                </a:solidFill>
              </a:rPr>
              <a:t>Planned Parenthood v. Casey</a:t>
            </a:r>
          </a:p>
        </p:txBody>
      </p:sp>
      <p:pic>
        <p:nvPicPr>
          <p:cNvPr id="47" name="Ronald_Reagan_televised_address_from_the_Oval_Office,_outlining_plan_for_Tax_Reduction_Legislation_July_1981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46036" y="391064"/>
            <a:ext cx="4842984" cy="3202827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Total_Revenues_and_Outlays_as_Percent_GDP,_201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98133" y="2758016"/>
            <a:ext cx="10160001" cy="4711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afterEffect" presetClass="exit" presetSubtype="0" presetID="1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8" grpId="3"/>
      <p:bldP build="whole" bldLvl="1" animBg="1" rev="0" advAuto="0" spid="48" grpId="4"/>
      <p:bldP build="whole" bldLvl="1" animBg="1" rev="0" advAuto="0" spid="47" grpId="5"/>
      <p:bldP build="p" bldLvl="5" animBg="1" rev="0" advAuto="0" spid="46" grpId="1"/>
      <p:bldP build="whole" bldLvl="1" animBg="1" rev="0" advAuto="0" spid="4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/>
          <p:nvPr>
            <p:ph type="title"/>
          </p:nvPr>
        </p:nvSpPr>
        <p:spPr>
          <a:xfrm>
            <a:off x="871339" y="152400"/>
            <a:ext cx="11772603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Reagan’s Presidency</a:t>
            </a:r>
          </a:p>
        </p:txBody>
      </p:sp>
      <p:sp>
        <p:nvSpPr>
          <p:cNvPr id="51" name="Shape 51"/>
          <p:cNvSpPr/>
          <p:nvPr>
            <p:ph type="body" idx="1"/>
          </p:nvPr>
        </p:nvSpPr>
        <p:spPr>
          <a:xfrm>
            <a:off x="723900" y="2489200"/>
            <a:ext cx="11945541" cy="7050683"/>
          </a:xfrm>
          <a:prstGeom prst="rect">
            <a:avLst/>
          </a:prstGeom>
        </p:spPr>
        <p:txBody>
          <a:bodyPr/>
          <a:lstStyle/>
          <a:p>
            <a:pPr lvl="0" marL="431419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Reagan and the Soviet Union:</a:t>
            </a:r>
            <a:endParaRPr sz="3160">
              <a:solidFill>
                <a:srgbClr val="363929"/>
              </a:solidFill>
            </a:endParaRPr>
          </a:p>
          <a:p>
            <a:pPr lvl="1" marL="862838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Initially, he:</a:t>
            </a:r>
            <a:endParaRPr sz="3160">
              <a:solidFill>
                <a:srgbClr val="363929"/>
              </a:solidFill>
            </a:endParaRPr>
          </a:p>
          <a:p>
            <a:pPr lvl="2" marL="1294257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Rejected detente by increased defense spending - “Star Wars”</a:t>
            </a:r>
            <a:endParaRPr sz="3160">
              <a:solidFill>
                <a:srgbClr val="363929"/>
              </a:solidFill>
            </a:endParaRPr>
          </a:p>
          <a:p>
            <a:pPr lvl="2" marL="1294257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Used </a:t>
            </a:r>
            <a:r>
              <a:rPr b="1" sz="3160">
                <a:solidFill>
                  <a:srgbClr val="363929"/>
                </a:solidFill>
              </a:rPr>
              <a:t>bellicose rhetoric</a:t>
            </a:r>
            <a:r>
              <a:rPr sz="3160">
                <a:solidFill>
                  <a:srgbClr val="363929"/>
                </a:solidFill>
              </a:rPr>
              <a:t> - “Evil Empire”</a:t>
            </a:r>
            <a:endParaRPr sz="3160">
              <a:solidFill>
                <a:srgbClr val="363929"/>
              </a:solidFill>
            </a:endParaRPr>
          </a:p>
          <a:p>
            <a:pPr lvl="1" marL="862838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In his second term, he:</a:t>
            </a:r>
            <a:endParaRPr sz="3160">
              <a:solidFill>
                <a:srgbClr val="363929"/>
              </a:solidFill>
            </a:endParaRPr>
          </a:p>
          <a:p>
            <a:pPr lvl="2" marL="1294257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Improved relations with Mikhail Gorbachev </a:t>
            </a:r>
            <a:endParaRPr sz="3160">
              <a:solidFill>
                <a:srgbClr val="363929"/>
              </a:solidFill>
            </a:endParaRPr>
          </a:p>
          <a:p>
            <a:pPr lvl="2" marL="1294257" indent="-431419" defTabSz="361188">
              <a:spcBef>
                <a:spcPts val="3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160">
                <a:solidFill>
                  <a:srgbClr val="363929"/>
                </a:solidFill>
              </a:rPr>
              <a:t>Reduced weapons (Start I)</a:t>
            </a:r>
          </a:p>
        </p:txBody>
      </p:sp>
      <p:pic>
        <p:nvPicPr>
          <p:cNvPr id="52" name="800px-Space_Laser_Satellite_Defense_System_Concept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024420" y="575733"/>
            <a:ext cx="5489314" cy="340337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Reagan_and_Gorbachev_hold_discussions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07977" y="1873250"/>
            <a:ext cx="5623590" cy="37865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53" grpId="3"/>
      <p:bldP build="whole" bldLvl="1" animBg="1" rev="0" advAuto="0" spid="52" grpId="2"/>
      <p:bldP build="whole" bldLvl="1" animBg="1" rev="0" advAuto="0" spid="53" grpId="4"/>
      <p:bldP build="p" bldLvl="5" animBg="1" rev="0" advAuto="0" spid="51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xfrm>
            <a:off x="871339" y="152400"/>
            <a:ext cx="11772603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Post-Cold War World 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xfrm>
            <a:off x="723900" y="2489200"/>
            <a:ext cx="11945541" cy="7050683"/>
          </a:xfrm>
          <a:prstGeom prst="rect">
            <a:avLst/>
          </a:prstGeom>
        </p:spPr>
        <p:txBody>
          <a:bodyPr/>
          <a:lstStyle/>
          <a:p>
            <a:pPr lvl="0" marL="398653" indent="-398653" defTabSz="333756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363929"/>
                </a:solidFill>
              </a:rPr>
              <a:t>US engaged in military and peacekeeping interventions:</a:t>
            </a:r>
            <a:endParaRPr sz="2920">
              <a:solidFill>
                <a:srgbClr val="363929"/>
              </a:solidFill>
            </a:endParaRPr>
          </a:p>
          <a:p>
            <a:pPr lvl="1" marL="797306" indent="-398653" defTabSz="333756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363929"/>
                </a:solidFill>
              </a:rPr>
              <a:t>Serbia - NATO bombings of Milošević</a:t>
            </a:r>
            <a:endParaRPr sz="2920">
              <a:solidFill>
                <a:srgbClr val="363929"/>
              </a:solidFill>
            </a:endParaRPr>
          </a:p>
          <a:p>
            <a:pPr lvl="1" marL="797306" indent="-398653" defTabSz="333756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363929"/>
                </a:solidFill>
              </a:rPr>
              <a:t>1st Gulf War </a:t>
            </a:r>
            <a:endParaRPr sz="2920">
              <a:solidFill>
                <a:srgbClr val="363929"/>
              </a:solidFill>
            </a:endParaRPr>
          </a:p>
          <a:p>
            <a:pPr lvl="0" marL="398653" indent="-398653" defTabSz="333756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363929"/>
                </a:solidFill>
              </a:rPr>
              <a:t>Post-9/11:</a:t>
            </a:r>
            <a:endParaRPr sz="2920">
              <a:solidFill>
                <a:srgbClr val="363929"/>
              </a:solidFill>
            </a:endParaRPr>
          </a:p>
          <a:p>
            <a:pPr lvl="1" marL="797306" indent="-398653" defTabSz="333756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363929"/>
                </a:solidFill>
              </a:rPr>
              <a:t>US engaged in lengthy conflicts in Afghanistan and Iraq</a:t>
            </a:r>
            <a:endParaRPr sz="2920">
              <a:solidFill>
                <a:srgbClr val="363929"/>
              </a:solidFill>
            </a:endParaRPr>
          </a:p>
          <a:p>
            <a:pPr lvl="0" marL="398653" indent="-398653" defTabSz="333756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363929"/>
                </a:solidFill>
              </a:rPr>
              <a:t>War on terrorism:</a:t>
            </a:r>
            <a:endParaRPr sz="2920">
              <a:solidFill>
                <a:srgbClr val="363929"/>
              </a:solidFill>
            </a:endParaRPr>
          </a:p>
          <a:p>
            <a:pPr lvl="1" marL="797306" indent="-398653" defTabSz="333756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363929"/>
                </a:solidFill>
              </a:rPr>
              <a:t>Sought to eliminate terrorist threats</a:t>
            </a:r>
            <a:endParaRPr sz="2920">
              <a:solidFill>
                <a:srgbClr val="363929"/>
              </a:solidFill>
            </a:endParaRPr>
          </a:p>
          <a:p>
            <a:pPr lvl="1" marL="797306" indent="-398653" defTabSz="333756">
              <a:spcBef>
                <a:spcPts val="3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20">
                <a:solidFill>
                  <a:srgbClr val="363929"/>
                </a:solidFill>
              </a:rPr>
              <a:t>Debates over protection of civil liberties - Patriot Act</a:t>
            </a:r>
          </a:p>
        </p:txBody>
      </p:sp>
      <p:pic>
        <p:nvPicPr>
          <p:cNvPr id="57" name="438px-Milosevic-Lopez_cropped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18016" y="2241550"/>
            <a:ext cx="2653951" cy="362949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Gulf_War_Photobox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73542" y="1073150"/>
            <a:ext cx="3782592" cy="46429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nodeType="afterEffect" presetClass="entr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afterEffect" presetClass="exit" presetSubtype="0" presetID="1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56" grpId="1"/>
      <p:bldP build="whole" bldLvl="1" animBg="1" rev="0" advAuto="0" spid="58" grpId="3"/>
      <p:bldP build="whole" bldLvl="1" animBg="1" rev="0" advAuto="0" spid="58" grpId="4"/>
      <p:bldP build="whole" bldLvl="1" animBg="1" rev="0" advAuto="0" spid="57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xfrm>
            <a:off x="871339" y="152400"/>
            <a:ext cx="11772603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US Economy Post 1980</a:t>
            </a:r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xfrm>
            <a:off x="723900" y="2489200"/>
            <a:ext cx="11945541" cy="7050683"/>
          </a:xfrm>
          <a:prstGeom prst="rect">
            <a:avLst/>
          </a:prstGeom>
        </p:spPr>
        <p:txBody>
          <a:bodyPr/>
          <a:lstStyle/>
          <a:p>
            <a:pPr lvl="0" marL="376809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Economic inequality increased due to:</a:t>
            </a:r>
            <a:endParaRPr sz="2760">
              <a:solidFill>
                <a:srgbClr val="363929"/>
              </a:solidFill>
            </a:endParaRPr>
          </a:p>
          <a:p>
            <a:pPr lvl="1" marL="753618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Loss of manufacturing jobs (outsourcing)</a:t>
            </a:r>
            <a:endParaRPr sz="2760">
              <a:solidFill>
                <a:srgbClr val="363929"/>
              </a:solidFill>
            </a:endParaRPr>
          </a:p>
          <a:p>
            <a:pPr lvl="1" marL="753618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Middle class has seen wages stagnated </a:t>
            </a:r>
            <a:endParaRPr sz="2760">
              <a:solidFill>
                <a:srgbClr val="363929"/>
              </a:solidFill>
            </a:endParaRPr>
          </a:p>
          <a:p>
            <a:pPr lvl="0" marL="376809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Free trade debates:</a:t>
            </a:r>
            <a:endParaRPr sz="2760">
              <a:solidFill>
                <a:srgbClr val="363929"/>
              </a:solidFill>
            </a:endParaRPr>
          </a:p>
          <a:p>
            <a:pPr lvl="1" marL="753618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NAFTA - some argue it led to outsourcing, others argue it led to lower cost for goods</a:t>
            </a:r>
            <a:endParaRPr sz="2760">
              <a:solidFill>
                <a:srgbClr val="363929"/>
              </a:solidFill>
            </a:endParaRPr>
          </a:p>
          <a:p>
            <a:pPr lvl="0" marL="376809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Debates over government social safety nets:</a:t>
            </a:r>
            <a:endParaRPr sz="2760">
              <a:solidFill>
                <a:srgbClr val="363929"/>
              </a:solidFill>
            </a:endParaRPr>
          </a:p>
          <a:p>
            <a:pPr lvl="1" marL="753618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Social Security Reform - baby boomers retiring </a:t>
            </a:r>
            <a:endParaRPr sz="2760">
              <a:solidFill>
                <a:srgbClr val="363929"/>
              </a:solidFill>
            </a:endParaRPr>
          </a:p>
          <a:p>
            <a:pPr lvl="1" marL="753618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Health Care Reform - “Obamacare”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1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871339" y="152400"/>
            <a:ext cx="11772603" cy="2590800"/>
          </a:xfrm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  <a:defRPr sz="6000"/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0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Environment and Demographics Post 1980</a:t>
            </a:r>
          </a:p>
        </p:txBody>
      </p:sp>
      <p:sp>
        <p:nvSpPr>
          <p:cNvPr id="64" name="Shape 64"/>
          <p:cNvSpPr/>
          <p:nvPr>
            <p:ph type="body" idx="1"/>
          </p:nvPr>
        </p:nvSpPr>
        <p:spPr>
          <a:xfrm>
            <a:off x="723900" y="2489200"/>
            <a:ext cx="11945541" cy="7050683"/>
          </a:xfrm>
          <a:prstGeom prst="rect">
            <a:avLst/>
          </a:prstGeom>
        </p:spPr>
        <p:txBody>
          <a:bodyPr/>
          <a:lstStyle/>
          <a:p>
            <a:pPr lvl="0" marL="376809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Middle East conflicts and climate change concerns has led to debates over US dependency on oil and fossil fuels</a:t>
            </a:r>
            <a:endParaRPr sz="2760">
              <a:solidFill>
                <a:srgbClr val="363929"/>
              </a:solidFill>
            </a:endParaRPr>
          </a:p>
          <a:p>
            <a:pPr lvl="0" marL="376809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Immigrants from 1965 forward have largely been from Asia and Latin America</a:t>
            </a:r>
            <a:endParaRPr sz="2760">
              <a:solidFill>
                <a:srgbClr val="363929"/>
              </a:solidFill>
            </a:endParaRPr>
          </a:p>
          <a:p>
            <a:pPr lvl="1" marL="753618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Traditionally underrepresented groups</a:t>
            </a:r>
            <a:endParaRPr sz="2760">
              <a:solidFill>
                <a:srgbClr val="363929"/>
              </a:solidFill>
            </a:endParaRPr>
          </a:p>
          <a:p>
            <a:pPr lvl="1" marL="753618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Debates over immigration - Immigration Reform and Control Act of 1986</a:t>
            </a:r>
            <a:endParaRPr sz="2760">
              <a:solidFill>
                <a:srgbClr val="363929"/>
              </a:solidFill>
            </a:endParaRPr>
          </a:p>
          <a:p>
            <a:pPr lvl="0" marL="376809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Population gains in the South and West (“Sun Belt”)</a:t>
            </a:r>
            <a:endParaRPr sz="2760">
              <a:solidFill>
                <a:srgbClr val="363929"/>
              </a:solidFill>
            </a:endParaRPr>
          </a:p>
          <a:p>
            <a:pPr lvl="0" marL="376809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Debates over gays and lesbians:</a:t>
            </a:r>
            <a:endParaRPr sz="2760">
              <a:solidFill>
                <a:srgbClr val="363929"/>
              </a:solidFill>
            </a:endParaRPr>
          </a:p>
          <a:p>
            <a:pPr lvl="1" marL="753618" indent="-376809" defTabSz="315468">
              <a:spcBef>
                <a:spcPts val="34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760">
                <a:solidFill>
                  <a:srgbClr val="363929"/>
                </a:solidFill>
              </a:rPr>
              <a:t>“Don’t Ask, Don’t Tell” - overturned in 2011 by President Obama</a:t>
            </a:r>
          </a:p>
        </p:txBody>
      </p:sp>
      <p:pic>
        <p:nvPicPr>
          <p:cNvPr id="65" name="800px-Obama_signs_DADT_repeal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180793" y="2542116"/>
            <a:ext cx="4349874" cy="28981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afterEffect" presetClass="entr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nodeType="clickEffect" presetClass="exi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4" grpId="1"/>
      <p:bldP build="whole" bldLvl="1" animBg="1" rev="0" advAuto="0" spid="65" grpId="2"/>
      <p:bldP build="whole" bldLvl="1" animBg="1" rev="0" advAuto="0" spid="65" grpId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Quick Recap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xfrm>
            <a:off x="832842" y="1855589"/>
            <a:ext cx="11890078" cy="7652544"/>
          </a:xfrm>
          <a:prstGeom prst="rect">
            <a:avLst/>
          </a:prstGeom>
        </p:spPr>
        <p:txBody>
          <a:bodyPr/>
          <a:lstStyle/>
          <a:p>
            <a:pPr lvl="0" marL="436880" indent="-436880" defTabSz="365760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63929"/>
                </a:solidFill>
              </a:rPr>
              <a:t>Reasons for the growth of conservatism (Great potential short answer)</a:t>
            </a:r>
            <a:endParaRPr sz="3200">
              <a:solidFill>
                <a:srgbClr val="363929"/>
              </a:solidFill>
            </a:endParaRPr>
          </a:p>
          <a:p>
            <a:pPr lvl="0" marL="436880" indent="-436880" defTabSz="365760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63929"/>
                </a:solidFill>
              </a:rPr>
              <a:t>Successes and failures of the conservative movement</a:t>
            </a:r>
            <a:endParaRPr sz="3200">
              <a:solidFill>
                <a:srgbClr val="363929"/>
              </a:solidFill>
            </a:endParaRPr>
          </a:p>
          <a:p>
            <a:pPr lvl="0" marL="436880" indent="-436880" defTabSz="365760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63929"/>
                </a:solidFill>
              </a:rPr>
              <a:t>Reagan’s interactions with the Soviet Union - how did it change over time?</a:t>
            </a:r>
            <a:endParaRPr sz="3200">
              <a:solidFill>
                <a:srgbClr val="363929"/>
              </a:solidFill>
            </a:endParaRPr>
          </a:p>
          <a:p>
            <a:pPr lvl="0" marL="436880" indent="-436880" defTabSz="365760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63929"/>
                </a:solidFill>
              </a:rPr>
              <a:t>War on Terrorism</a:t>
            </a:r>
            <a:endParaRPr sz="3200">
              <a:solidFill>
                <a:srgbClr val="363929"/>
              </a:solidFill>
            </a:endParaRPr>
          </a:p>
          <a:p>
            <a:pPr lvl="0" marL="436880" indent="-436880" defTabSz="365760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63929"/>
                </a:solidFill>
              </a:rPr>
              <a:t>Economy post 1980</a:t>
            </a:r>
            <a:endParaRPr sz="3200">
              <a:solidFill>
                <a:srgbClr val="363929"/>
              </a:solidFill>
            </a:endParaRPr>
          </a:p>
          <a:p>
            <a:pPr lvl="0" marL="436880" indent="-436880" defTabSz="365760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63929"/>
                </a:solidFill>
              </a:rPr>
              <a:t>NAFTA and free trade</a:t>
            </a:r>
            <a:endParaRPr sz="3200">
              <a:solidFill>
                <a:srgbClr val="363929"/>
              </a:solidFill>
            </a:endParaRPr>
          </a:p>
          <a:p>
            <a:pPr lvl="0" marL="436880" indent="-436880" defTabSz="365760">
              <a:spcBef>
                <a:spcPts val="4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363929"/>
                </a:solidFill>
              </a:rPr>
              <a:t>Immigrants and environmental debates 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68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tabLst>
                <a:tab pos="1485900" algn="l"/>
              </a:tabLst>
            </a:lvl1pPr>
          </a:lstStyle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6800">
                <a:solidFill>
                  <a:srgbClr val="363929"/>
                </a:solidFill>
                <a:effectLst>
                  <a:outerShdw sx="100000" sy="100000" kx="0" ky="0" algn="b" rotWithShape="0" blurRad="25400" dist="25400" dir="2700000">
                    <a:srgbClr val="FFFFFF">
                      <a:alpha val="50000"/>
                    </a:srgbClr>
                  </a:outerShdw>
                </a:effectLst>
              </a:rPr>
              <a:t>Short Answer Question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xfrm>
            <a:off x="832842" y="2242939"/>
            <a:ext cx="11890078" cy="7265194"/>
          </a:xfrm>
          <a:prstGeom prst="rect">
            <a:avLst/>
          </a:prstGeom>
        </p:spPr>
        <p:txBody>
          <a:bodyPr/>
          <a:lstStyle/>
          <a:p>
            <a:pPr lvl="0" marL="524255" indent="-524255" defTabSz="438911">
              <a:spcBef>
                <a:spcPts val="4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39">
                <a:solidFill>
                  <a:srgbClr val="363929"/>
                </a:solidFill>
              </a:rPr>
              <a:t>Answer all three parts</a:t>
            </a:r>
            <a:endParaRPr sz="3839">
              <a:solidFill>
                <a:srgbClr val="363929"/>
              </a:solidFill>
            </a:endParaRPr>
          </a:p>
          <a:p>
            <a:pPr lvl="0" marL="524255" indent="-524255" defTabSz="438911">
              <a:spcBef>
                <a:spcPts val="4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39">
                <a:solidFill>
                  <a:srgbClr val="363929"/>
                </a:solidFill>
              </a:rPr>
              <a:t>The 1980s saw a rise in conservatism</a:t>
            </a:r>
            <a:endParaRPr sz="3839">
              <a:solidFill>
                <a:srgbClr val="363929"/>
              </a:solidFill>
            </a:endParaRPr>
          </a:p>
          <a:p>
            <a:pPr lvl="0" marL="524255" indent="-524255" defTabSz="438911">
              <a:spcBef>
                <a:spcPts val="4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39">
                <a:solidFill>
                  <a:srgbClr val="363929"/>
                </a:solidFill>
              </a:rPr>
              <a:t>a) Briefly explain one cause for the rise of conservatism</a:t>
            </a:r>
            <a:endParaRPr sz="3839">
              <a:solidFill>
                <a:srgbClr val="363929"/>
              </a:solidFill>
            </a:endParaRPr>
          </a:p>
          <a:p>
            <a:pPr lvl="0" marL="524255" indent="-524255" defTabSz="438911">
              <a:spcBef>
                <a:spcPts val="4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39">
                <a:solidFill>
                  <a:srgbClr val="363929"/>
                </a:solidFill>
              </a:rPr>
              <a:t>b) Briefly explain one success of the conservative movement</a:t>
            </a:r>
            <a:endParaRPr sz="3839">
              <a:solidFill>
                <a:srgbClr val="363929"/>
              </a:solidFill>
            </a:endParaRPr>
          </a:p>
          <a:p>
            <a:pPr lvl="0" marL="524255" indent="-524255" defTabSz="438911">
              <a:spcBef>
                <a:spcPts val="48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839">
                <a:solidFill>
                  <a:srgbClr val="363929"/>
                </a:solidFill>
              </a:rPr>
              <a:t>c) Briefly explain one failure of the conservative movement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71" grpId="1"/>
    </p:bldLst>
  </p:timing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363929"/>
      </a:dk1>
      <a:lt1>
        <a:srgbClr val="181039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inenBook">
  <a:themeElements>
    <a:clrScheme name="LinenBook">
      <a:dk1>
        <a:srgbClr val="000000"/>
      </a:dk1>
      <a:lt1>
        <a:srgbClr val="FFFFFF"/>
      </a:lt1>
      <a:dk2>
        <a:srgbClr val="5C5C5C"/>
      </a:dk2>
      <a:lt2>
        <a:srgbClr val="E0E0E0"/>
      </a:lt2>
      <a:accent1>
        <a:srgbClr val="768893"/>
      </a:accent1>
      <a:accent2>
        <a:srgbClr val="81914E"/>
      </a:accent2>
      <a:accent3>
        <a:srgbClr val="CCA156"/>
      </a:accent3>
      <a:accent4>
        <a:srgbClr val="AD6D3D"/>
      </a:accent4>
      <a:accent5>
        <a:srgbClr val="A5322E"/>
      </a:accent5>
      <a:accent6>
        <a:srgbClr val="705A64"/>
      </a:accent6>
      <a:hlink>
        <a:srgbClr val="0000FF"/>
      </a:hlink>
      <a:folHlink>
        <a:srgbClr val="FF00FF"/>
      </a:folHlink>
    </a:clrScheme>
    <a:fontScheme name="LinenBook">
      <a:majorFont>
        <a:latin typeface="Optima"/>
        <a:ea typeface="Optima"/>
        <a:cs typeface="Optima"/>
      </a:majorFont>
      <a:minorFont>
        <a:latin typeface="Optima"/>
        <a:ea typeface="Optima"/>
        <a:cs typeface="Optima"/>
      </a:minorFont>
    </a:fontScheme>
    <a:fmtScheme name="LinenBoo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254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363929"/>
            </a:solidFill>
            <a:effectLst/>
            <a:uFillTx/>
            <a:latin typeface="+mn-lt"/>
            <a:ea typeface="+mn-ea"/>
            <a:cs typeface="+mn-cs"/>
            <a:sym typeface="Opti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