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Title Text</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Shape 94"/>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Shape 21"/>
          <p:cNvSpPr/>
          <p:nvPr>
            <p:ph type="title"/>
          </p:nvPr>
        </p:nvSpPr>
        <p:spPr>
          <a:xfrm>
            <a:off x="1270000" y="6908800"/>
            <a:ext cx="10464800" cy="12827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355600" y="3251200"/>
            <a:ext cx="12293600" cy="32385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Shape 39"/>
          <p:cNvSpPr/>
          <p:nvPr>
            <p:ph type="title"/>
          </p:nvPr>
        </p:nvSpPr>
        <p:spPr>
          <a:xfrm>
            <a:off x="355600" y="1016000"/>
            <a:ext cx="5892800" cy="3886200"/>
          </a:xfrm>
          <a:prstGeom prst="rect">
            <a:avLst/>
          </a:prstGeom>
        </p:spPr>
        <p:txBody>
          <a:bodyPr anchor="b"/>
          <a:lstStyle/>
          <a:p>
            <a:pPr/>
            <a:r>
              <a:t>Title Text</a:t>
            </a:r>
          </a:p>
        </p:txBody>
      </p:sp>
      <p:sp>
        <p:nvSpPr>
          <p:cNvPr id="40" name="Shape 40"/>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Shape 85"/>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APUSH Review: Key Concept 8.3, Revised Edition</a:t>
            </a:r>
          </a:p>
        </p:txBody>
      </p:sp>
      <p:sp>
        <p:nvSpPr>
          <p:cNvPr id="120" name="Shape 120"/>
          <p:cNvSpPr/>
          <p:nvPr>
            <p:ph type="subTitle" sz="quarter" idx="1"/>
          </p:nvPr>
        </p:nvSpPr>
        <p:spPr>
          <a:prstGeom prst="rect">
            <a:avLst/>
          </a:prstGeom>
        </p:spPr>
        <p:txBody>
          <a:bodyPr/>
          <a:lstStyle/>
          <a:p>
            <a:pPr/>
            <a:r>
              <a:t>Everything You Need To Know About Key Concept 8.3 To Succeed In APUSH</a:t>
            </a:r>
          </a:p>
        </p:txBody>
      </p:sp>
      <p:sp>
        <p:nvSpPr>
          <p:cNvPr id="121" name="Shape 121"/>
          <p:cNvSpPr/>
          <p:nvPr/>
        </p:nvSpPr>
        <p:spPr>
          <a:xfrm>
            <a:off x="2223541" y="2287488"/>
            <a:ext cx="8557718" cy="5178624"/>
          </a:xfrm>
          <a:prstGeom prst="ellipse">
            <a:avLst/>
          </a:prstGeom>
          <a:solidFill>
            <a:srgbClr val="808785"/>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defRPr>
            </a:lvl1pPr>
          </a:lstStyle>
          <a:p>
            <a:pPr/>
            <a:r>
              <a:t>Shoutouts to: Mr. Schneider’s class, Mr. Wedan’s class in VA,  Mr. Lance’s class at Dawson High School,  Mr. Johnson’s and Mr. South’s classes in CA, and Mr. Amendola’s class in FL. Thanks for the support and good luck!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355600" y="-50800"/>
            <a:ext cx="12293600" cy="2438400"/>
          </a:xfrm>
          <a:prstGeom prst="rect">
            <a:avLst/>
          </a:prstGeom>
        </p:spPr>
        <p:txBody>
          <a:bodyPr/>
          <a:lstStyle/>
          <a:p>
            <a:pPr/>
            <a:r>
              <a:t>Key Concept 8.3</a:t>
            </a:r>
          </a:p>
        </p:txBody>
      </p:sp>
      <p:sp>
        <p:nvSpPr>
          <p:cNvPr id="124" name="Shape 124"/>
          <p:cNvSpPr/>
          <p:nvPr>
            <p:ph type="body" idx="1"/>
          </p:nvPr>
        </p:nvSpPr>
        <p:spPr>
          <a:xfrm>
            <a:off x="0" y="2044700"/>
            <a:ext cx="12839304" cy="7588052"/>
          </a:xfrm>
          <a:prstGeom prst="rect">
            <a:avLst/>
          </a:prstGeom>
        </p:spPr>
        <p:txBody>
          <a:bodyPr/>
          <a:lstStyle/>
          <a:p>
            <a:pPr marL="447802" indent="-447802" defTabSz="502412">
              <a:spcBef>
                <a:spcPts val="3900"/>
              </a:spcBef>
              <a:defRPr sz="3956"/>
            </a:pPr>
            <a:r>
              <a:t>“Postwar economic and demographic changes had a far-reaching impact on American society, politics, and culture.”</a:t>
            </a:r>
          </a:p>
          <a:p>
            <a:pPr marL="447802" indent="-447802" defTabSz="502412">
              <a:spcBef>
                <a:spcPts val="3900"/>
              </a:spcBef>
              <a:defRPr sz="3956"/>
            </a:pPr>
            <a:r>
              <a:t>Big Idea Questions:</a:t>
            </a:r>
          </a:p>
          <a:p>
            <a:pPr lvl="1" marL="895604" indent="-447802" defTabSz="502412">
              <a:spcBef>
                <a:spcPts val="3900"/>
              </a:spcBef>
              <a:defRPr sz="3956"/>
            </a:pPr>
            <a:r>
              <a:t>How did economic growth impact American society and American values?</a:t>
            </a:r>
          </a:p>
          <a:p>
            <a:pPr lvl="1" marL="895604" indent="-447802" defTabSz="502412">
              <a:spcBef>
                <a:spcPts val="3900"/>
              </a:spcBef>
              <a:defRPr sz="3956"/>
            </a:pPr>
            <a:r>
              <a:t>How did new immigration laws in 1965 impact immigrants? (Change and continuity)</a:t>
            </a:r>
          </a:p>
          <a:p>
            <a:pPr lvl="1" marL="895604" indent="-447802" defTabSz="502412">
              <a:spcBef>
                <a:spcPts val="3900"/>
              </a:spcBef>
              <a:defRPr sz="3956"/>
            </a:pPr>
            <a:r>
              <a:t>How did the counterculture impact American society?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Key Concept 8.3, I</a:t>
            </a:r>
          </a:p>
        </p:txBody>
      </p:sp>
      <p:sp>
        <p:nvSpPr>
          <p:cNvPr id="127" name="Shape 127"/>
          <p:cNvSpPr/>
          <p:nvPr>
            <p:ph type="body" idx="1"/>
          </p:nvPr>
        </p:nvSpPr>
        <p:spPr>
          <a:xfrm>
            <a:off x="-76200" y="2019300"/>
            <a:ext cx="13157200" cy="7721600"/>
          </a:xfrm>
          <a:prstGeom prst="rect">
            <a:avLst/>
          </a:prstGeom>
        </p:spPr>
        <p:txBody>
          <a:bodyPr/>
          <a:lstStyle/>
          <a:p>
            <a:pPr marL="312420" indent="-312420" defTabSz="350520">
              <a:spcBef>
                <a:spcPts val="2700"/>
              </a:spcBef>
              <a:defRPr sz="2760"/>
            </a:pPr>
            <a:r>
              <a:t>“Rapid economic and social changes in American society fostered a sense of optimism in the postwar years.”</a:t>
            </a:r>
          </a:p>
          <a:p>
            <a:pPr marL="312420" indent="-312420" defTabSz="350520">
              <a:spcBef>
                <a:spcPts val="2700"/>
              </a:spcBef>
              <a:defRPr sz="2760"/>
            </a:pPr>
            <a:r>
              <a:t>A: A burgeoning (increasing) private sector due to:</a:t>
            </a:r>
          </a:p>
          <a:p>
            <a:pPr lvl="1" marL="624840" indent="-312420" defTabSz="350520">
              <a:spcBef>
                <a:spcPts val="2700"/>
              </a:spcBef>
              <a:defRPr sz="2760"/>
            </a:pPr>
            <a:r>
              <a:t>Federal spending</a:t>
            </a:r>
          </a:p>
          <a:p>
            <a:pPr lvl="1" marL="624840" indent="-312420" defTabSz="350520">
              <a:spcBef>
                <a:spcPts val="2700"/>
              </a:spcBef>
              <a:defRPr sz="2760"/>
            </a:pPr>
            <a:r>
              <a:t>Baby boom generation</a:t>
            </a:r>
          </a:p>
          <a:p>
            <a:pPr lvl="1" marL="624840" indent="-312420" defTabSz="350520">
              <a:spcBef>
                <a:spcPts val="2700"/>
              </a:spcBef>
              <a:defRPr sz="2760"/>
            </a:pPr>
            <a:r>
              <a:t>Technological developments</a:t>
            </a:r>
          </a:p>
          <a:p>
            <a:pPr lvl="1" marL="624840" indent="-312420" defTabSz="350520">
              <a:spcBef>
                <a:spcPts val="2700"/>
              </a:spcBef>
              <a:defRPr sz="2760"/>
            </a:pPr>
            <a:r>
              <a:t>All of these contributed to economic growth</a:t>
            </a:r>
          </a:p>
          <a:p>
            <a:pPr marL="312420" indent="-312420" defTabSz="350520">
              <a:spcBef>
                <a:spcPts val="2700"/>
              </a:spcBef>
              <a:defRPr sz="2760"/>
            </a:pPr>
            <a:r>
              <a:t>B: Impact of higher education opportunities and new technologies?</a:t>
            </a:r>
          </a:p>
          <a:p>
            <a:pPr lvl="1" marL="624840" indent="-312420" defTabSz="350520">
              <a:spcBef>
                <a:spcPts val="2700"/>
              </a:spcBef>
              <a:defRPr sz="2760"/>
            </a:pPr>
            <a:r>
              <a:t>Migration of middle class to the suburbs</a:t>
            </a:r>
          </a:p>
          <a:p>
            <a:pPr lvl="1" marL="624840" indent="-312420" defTabSz="350520">
              <a:spcBef>
                <a:spcPts val="2700"/>
              </a:spcBef>
              <a:defRPr sz="2760"/>
            </a:pPr>
            <a:r>
              <a:t>Growth of the “Sun Belt” gaining influence (at expense of the “Frost Belt”)</a:t>
            </a:r>
          </a:p>
        </p:txBody>
      </p:sp>
      <p:pic>
        <p:nvPicPr>
          <p:cNvPr id="128" name="Unknown.jpg"/>
          <p:cNvPicPr>
            <a:picLocks noChangeAspect="1"/>
          </p:cNvPicPr>
          <p:nvPr/>
        </p:nvPicPr>
        <p:blipFill>
          <a:blip r:embed="rId2">
            <a:extLst/>
          </a:blip>
          <a:stretch>
            <a:fillRect/>
          </a:stretch>
        </p:blipFill>
        <p:spPr>
          <a:xfrm>
            <a:off x="10281277" y="3122599"/>
            <a:ext cx="2543201" cy="2543202"/>
          </a:xfrm>
          <a:prstGeom prst="rect">
            <a:avLst/>
          </a:prstGeom>
          <a:ln w="12700">
            <a:miter lim="400000"/>
          </a:ln>
        </p:spPr>
      </p:pic>
      <p:pic>
        <p:nvPicPr>
          <p:cNvPr id="129" name="pasted-image.tiff"/>
          <p:cNvPicPr>
            <a:picLocks noChangeAspect="1"/>
          </p:cNvPicPr>
          <p:nvPr/>
        </p:nvPicPr>
        <p:blipFill>
          <a:blip r:embed="rId3">
            <a:extLst/>
          </a:blip>
          <a:stretch>
            <a:fillRect/>
          </a:stretch>
        </p:blipFill>
        <p:spPr>
          <a:xfrm>
            <a:off x="7036289" y="2410450"/>
            <a:ext cx="5866911" cy="39675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7">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2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2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2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27">
                                            <p:txEl>
                                              <p:pRg st="7" end="7"/>
                                            </p:txEl>
                                          </p:spTgt>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3" fill="hold">
                                  <p:stCondLst>
                                    <p:cond delay="0"/>
                                  </p:stCondLst>
                                  <p:iterate type="el" backwards="0">
                                    <p:tmAbs val="0"/>
                                  </p:iterate>
                                  <p:childTnLst>
                                    <p:set>
                                      <p:cBhvr>
                                        <p:cTn id="42" fill="hold"/>
                                        <p:tgtEl>
                                          <p:spTgt spid="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127">
                                            <p:txEl>
                                              <p:pRg st="8" end="8"/>
                                            </p:txEl>
                                          </p:spTgt>
                                        </p:tgtEl>
                                        <p:attrNameLst>
                                          <p:attrName>style.visibility</p:attrName>
                                        </p:attrNameLst>
                                      </p:cBhvr>
                                      <p:to>
                                        <p:strVal val="visible"/>
                                      </p:to>
                                    </p:set>
                                  </p:childTnLst>
                                </p:cTn>
                              </p:par>
                            </p:childTnLst>
                          </p:cTn>
                        </p:par>
                        <p:par>
                          <p:cTn id="47" fill="hold">
                            <p:stCondLst>
                              <p:cond delay="0"/>
                            </p:stCondLst>
                            <p:childTnLst>
                              <p:par>
                                <p:cTn id="48" presetClass="exit" nodeType="afterEffect" presetSubtype="0" presetID="1" grpId="4" fill="hold">
                                  <p:stCondLst>
                                    <p:cond delay="0"/>
                                  </p:stCondLst>
                                  <p:iterate type="el" backwards="0">
                                    <p:tmAbs val="0"/>
                                  </p:iterate>
                                  <p:childTnLst>
                                    <p:set>
                                      <p:cBhvr>
                                        <p:cTn id="49" fill="hold">
                                          <p:stCondLst>
                                            <p:cond delay="0"/>
                                          </p:stCondLst>
                                        </p:cTn>
                                        <p:tgtEl>
                                          <p:spTgt spid="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2"/>
      <p:bldP build="p" bldLvl="5" animBg="1" rev="0" advAuto="0" spid="127" grpId="1"/>
      <p:bldP build="whole" bldLvl="1" animBg="1" rev="0" advAuto="0" spid="129" grpId="3"/>
      <p:bldP build="whole" bldLvl="1" animBg="1" rev="0" advAuto="0" spid="129"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a:r>
              <a:t>Key Concept 8.3, I</a:t>
            </a:r>
          </a:p>
        </p:txBody>
      </p:sp>
      <p:sp>
        <p:nvSpPr>
          <p:cNvPr id="132" name="Shape 132"/>
          <p:cNvSpPr/>
          <p:nvPr>
            <p:ph type="body" idx="1"/>
          </p:nvPr>
        </p:nvSpPr>
        <p:spPr>
          <a:xfrm>
            <a:off x="-76200" y="2019300"/>
            <a:ext cx="13157200" cy="7721600"/>
          </a:xfrm>
          <a:prstGeom prst="rect">
            <a:avLst/>
          </a:prstGeom>
        </p:spPr>
        <p:txBody>
          <a:bodyPr/>
          <a:lstStyle/>
          <a:p>
            <a:pPr marL="458215" indent="-458215" defTabSz="514095">
              <a:spcBef>
                <a:spcPts val="4000"/>
              </a:spcBef>
              <a:defRPr sz="4048"/>
            </a:pPr>
            <a:r>
              <a:t>C.: Internal and International immigration increased -&gt; economic opportunities</a:t>
            </a:r>
          </a:p>
          <a:p>
            <a:pPr lvl="1" marL="916431" indent="-458215" defTabSz="514095">
              <a:spcBef>
                <a:spcPts val="4000"/>
              </a:spcBef>
              <a:defRPr sz="4048"/>
            </a:pPr>
            <a:r>
              <a:t>Immigration Law of 1965:</a:t>
            </a:r>
          </a:p>
          <a:p>
            <a:pPr lvl="2" marL="1374647" indent="-458215" defTabSz="514095">
              <a:spcBef>
                <a:spcPts val="4000"/>
              </a:spcBef>
              <a:defRPr sz="4048"/>
            </a:pPr>
            <a:r>
              <a:t>***Abolished the quota system from the 1920s*** </a:t>
            </a:r>
          </a:p>
          <a:p>
            <a:pPr lvl="2" marL="1374647" indent="-458215" defTabSz="514095">
              <a:spcBef>
                <a:spcPts val="4000"/>
              </a:spcBef>
              <a:defRPr sz="4048"/>
            </a:pPr>
            <a:r>
              <a:t>Families of legal immigrants living in the US were given preferential treatment</a:t>
            </a:r>
          </a:p>
          <a:p>
            <a:pPr lvl="3" marL="1832863" indent="-458215" defTabSz="514095">
              <a:spcBef>
                <a:spcPts val="4000"/>
              </a:spcBef>
              <a:defRPr sz="4048"/>
            </a:pPr>
            <a:r>
              <a:t>Especially benefited immigrants from Latin America and Asia</a:t>
            </a:r>
          </a:p>
        </p:txBody>
      </p:sp>
      <p:pic>
        <p:nvPicPr>
          <p:cNvPr id="133" name="Johnsonliberty.jpg"/>
          <p:cNvPicPr>
            <a:picLocks noChangeAspect="1"/>
          </p:cNvPicPr>
          <p:nvPr/>
        </p:nvPicPr>
        <p:blipFill>
          <a:blip r:embed="rId2">
            <a:extLst/>
          </a:blip>
          <a:stretch>
            <a:fillRect/>
          </a:stretch>
        </p:blipFill>
        <p:spPr>
          <a:xfrm>
            <a:off x="8947433" y="945631"/>
            <a:ext cx="3659209" cy="555829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2">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P build="whole" bldLvl="1" animBg="1" rev="0" advAuto="0" spid="133"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Key Concept 8.3, II</a:t>
            </a:r>
          </a:p>
        </p:txBody>
      </p:sp>
      <p:sp>
        <p:nvSpPr>
          <p:cNvPr id="136" name="Shape 136"/>
          <p:cNvSpPr/>
          <p:nvPr>
            <p:ph type="body" idx="1"/>
          </p:nvPr>
        </p:nvSpPr>
        <p:spPr>
          <a:xfrm>
            <a:off x="-50800" y="1727200"/>
            <a:ext cx="13043297" cy="8053686"/>
          </a:xfrm>
          <a:prstGeom prst="rect">
            <a:avLst/>
          </a:prstGeom>
        </p:spPr>
        <p:txBody>
          <a:bodyPr/>
          <a:lstStyle/>
          <a:p>
            <a:pPr marL="307212" indent="-307212" defTabSz="344677">
              <a:spcBef>
                <a:spcPts val="2700"/>
              </a:spcBef>
              <a:defRPr sz="2714"/>
            </a:pPr>
            <a:r>
              <a:t>“New demographic and social developments, along with anxieties over the Cold War, changed U.S. culture and led to significant political and moral debates that sharply divided the nation.”</a:t>
            </a:r>
          </a:p>
          <a:p>
            <a:pPr marL="307212" indent="-307212" defTabSz="344677">
              <a:spcBef>
                <a:spcPts val="2700"/>
              </a:spcBef>
              <a:defRPr sz="2714"/>
            </a:pPr>
            <a:r>
              <a:t>A: The rise of a homogeneous mass culture </a:t>
            </a:r>
          </a:p>
          <a:p>
            <a:pPr lvl="1" marL="614425" indent="-307212" defTabSz="344677">
              <a:spcBef>
                <a:spcPts val="2700"/>
              </a:spcBef>
              <a:defRPr sz="2714"/>
            </a:pPr>
            <a:r>
              <a:t>Was caused by:</a:t>
            </a:r>
          </a:p>
          <a:p>
            <a:pPr lvl="2" marL="921638" indent="-307212" defTabSz="344677">
              <a:spcBef>
                <a:spcPts val="2700"/>
              </a:spcBef>
              <a:defRPr sz="2714"/>
            </a:pPr>
            <a:r>
              <a:t>Economic and Social Changes</a:t>
            </a:r>
          </a:p>
          <a:p>
            <a:pPr lvl="2" marL="921638" indent="-307212" defTabSz="344677">
              <a:spcBef>
                <a:spcPts val="2700"/>
              </a:spcBef>
              <a:defRPr sz="2714"/>
            </a:pPr>
            <a:r>
              <a:t>Anxiety over the Cold War </a:t>
            </a:r>
          </a:p>
          <a:p>
            <a:pPr lvl="1" marL="614425" indent="-307212" defTabSz="344677">
              <a:spcBef>
                <a:spcPts val="2700"/>
              </a:spcBef>
              <a:defRPr sz="2714"/>
            </a:pPr>
            <a:r>
              <a:t>Was challenged by artists, intellectuals, and youth</a:t>
            </a:r>
          </a:p>
          <a:p>
            <a:pPr lvl="2" marL="921638" indent="-307212" defTabSz="344677">
              <a:spcBef>
                <a:spcPts val="2700"/>
              </a:spcBef>
              <a:defRPr sz="2714"/>
            </a:pPr>
            <a:r>
              <a:t>Beat Movement - writers that challenged middle class conformity</a:t>
            </a:r>
          </a:p>
          <a:p>
            <a:pPr lvl="2" marL="921638" indent="-307212" defTabSz="344677">
              <a:spcBef>
                <a:spcPts val="2700"/>
              </a:spcBef>
              <a:defRPr sz="2714"/>
            </a:pPr>
            <a:r>
              <a:rPr i="1"/>
              <a:t>The Affluent Society</a:t>
            </a:r>
            <a:r>
              <a:t> (1958) - brought attention to income disparity in post-WWII US</a:t>
            </a:r>
          </a:p>
          <a:p>
            <a:pPr lvl="2" marL="921638" indent="-307212" defTabSz="344677">
              <a:spcBef>
                <a:spcPts val="2700"/>
              </a:spcBef>
              <a:defRPr sz="2714"/>
            </a:pPr>
            <a:r>
              <a:t>Rock and roll music - Elvis Presley, Beatles </a:t>
            </a:r>
          </a:p>
        </p:txBody>
      </p:sp>
      <p:pic>
        <p:nvPicPr>
          <p:cNvPr id="137" name="Elvis_Presley_promoting_Jailhouse_Rock.jpg"/>
          <p:cNvPicPr>
            <a:picLocks noChangeAspect="1"/>
          </p:cNvPicPr>
          <p:nvPr/>
        </p:nvPicPr>
        <p:blipFill>
          <a:blip r:embed="rId2">
            <a:extLst/>
          </a:blip>
          <a:stretch>
            <a:fillRect/>
          </a:stretch>
        </p:blipFill>
        <p:spPr>
          <a:xfrm>
            <a:off x="10278510" y="3241132"/>
            <a:ext cx="2535285" cy="3271336"/>
          </a:xfrm>
          <a:prstGeom prst="rect">
            <a:avLst/>
          </a:prstGeom>
          <a:ln w="12700">
            <a:miter lim="400000"/>
          </a:ln>
        </p:spPr>
      </p:pic>
      <p:pic>
        <p:nvPicPr>
          <p:cNvPr id="138" name="429px-Jack_Kerouac_Naval_Reserve_Enlistment,_1943.png"/>
          <p:cNvPicPr>
            <a:picLocks noChangeAspect="1"/>
          </p:cNvPicPr>
          <p:nvPr/>
        </p:nvPicPr>
        <p:blipFill>
          <a:blip r:embed="rId3">
            <a:extLst/>
          </a:blip>
          <a:stretch>
            <a:fillRect/>
          </a:stretch>
        </p:blipFill>
        <p:spPr>
          <a:xfrm>
            <a:off x="7375073" y="3193538"/>
            <a:ext cx="2407066" cy="336652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3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3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36">
                                            <p:txEl>
                                              <p:pRg st="8" end="8"/>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2" fill="hold">
                                  <p:stCondLst>
                                    <p:cond delay="0"/>
                                  </p:stCondLst>
                                  <p:iterate type="el" backwards="0">
                                    <p:tmAbs val="0"/>
                                  </p:iterate>
                                  <p:childTnLst>
                                    <p:set>
                                      <p:cBhvr>
                                        <p:cTn id="43" fill="hold"/>
                                        <p:tgtEl>
                                          <p:spTgt spid="138"/>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3" fill="hold">
                                  <p:stCondLst>
                                    <p:cond delay="0"/>
                                  </p:stCondLst>
                                  <p:iterate type="el" backwards="0">
                                    <p:tmAbs val="0"/>
                                  </p:iterate>
                                  <p:childTnLst>
                                    <p:set>
                                      <p:cBhvr>
                                        <p:cTn id="46" fill="hold"/>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2"/>
      <p:bldP build="whole" bldLvl="1" animBg="1" rev="0" advAuto="0" spid="137" grpId="3"/>
      <p:bldP build="p" bldLvl="5" animBg="1" rev="0" advAuto="0" spid="13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Key Concept 8.3, II</a:t>
            </a:r>
          </a:p>
        </p:txBody>
      </p:sp>
      <p:sp>
        <p:nvSpPr>
          <p:cNvPr id="141" name="Shape 141"/>
          <p:cNvSpPr/>
          <p:nvPr>
            <p:ph type="body" idx="1"/>
          </p:nvPr>
        </p:nvSpPr>
        <p:spPr>
          <a:xfrm>
            <a:off x="-50106" y="1931094"/>
            <a:ext cx="12699306" cy="7098606"/>
          </a:xfrm>
          <a:prstGeom prst="rect">
            <a:avLst/>
          </a:prstGeom>
        </p:spPr>
        <p:txBody>
          <a:bodyPr/>
          <a:lstStyle/>
          <a:p>
            <a:pPr marL="322834" indent="-322834" defTabSz="362204">
              <a:spcBef>
                <a:spcPts val="2800"/>
              </a:spcBef>
              <a:defRPr sz="2852"/>
            </a:pPr>
            <a:r>
              <a:t>B: Feminists and the Counterculture of the 1960s (“Hippies”)</a:t>
            </a:r>
          </a:p>
          <a:p>
            <a:pPr lvl="1" marL="645668" indent="-322834" defTabSz="362204">
              <a:spcBef>
                <a:spcPts val="2800"/>
              </a:spcBef>
              <a:defRPr sz="2852"/>
            </a:pPr>
            <a:r>
              <a:t>Rejected many of their parents generations’ values</a:t>
            </a:r>
          </a:p>
          <a:p>
            <a:pPr lvl="2" marL="968502" indent="-322834" defTabSz="362204">
              <a:spcBef>
                <a:spcPts val="2800"/>
              </a:spcBef>
              <a:defRPr sz="2852"/>
            </a:pPr>
            <a:r>
              <a:t>Social - used marijuana; new music (Woodstock)</a:t>
            </a:r>
          </a:p>
          <a:p>
            <a:pPr lvl="2" marL="968502" indent="-322834" defTabSz="362204">
              <a:spcBef>
                <a:spcPts val="2800"/>
              </a:spcBef>
              <a:defRPr sz="2852"/>
            </a:pPr>
            <a:r>
              <a:t>Economic - rejected materialism, sought to live a simpler life</a:t>
            </a:r>
          </a:p>
          <a:p>
            <a:pPr lvl="2" marL="968502" indent="-322834" defTabSz="362204">
              <a:spcBef>
                <a:spcPts val="2800"/>
              </a:spcBef>
              <a:defRPr sz="2852"/>
            </a:pPr>
            <a:r>
              <a:t>Political - protested the Vietnam War; active in civil rights, promoted women’s rights</a:t>
            </a:r>
          </a:p>
          <a:p>
            <a:pPr lvl="1" marL="645668" indent="-322834" defTabSz="362204">
              <a:spcBef>
                <a:spcPts val="2800"/>
              </a:spcBef>
              <a:defRPr sz="2852"/>
            </a:pPr>
            <a:r>
              <a:t>Initiated:</a:t>
            </a:r>
          </a:p>
          <a:p>
            <a:pPr lvl="2" marL="968502" indent="-322834" defTabSz="362204">
              <a:spcBef>
                <a:spcPts val="2800"/>
              </a:spcBef>
              <a:defRPr sz="2852"/>
            </a:pPr>
            <a:r>
              <a:t>Changes in sexual norms </a:t>
            </a:r>
          </a:p>
          <a:p>
            <a:pPr lvl="2" marL="968502" indent="-322834" defTabSz="362204">
              <a:spcBef>
                <a:spcPts val="2800"/>
              </a:spcBef>
              <a:defRPr sz="2852"/>
            </a:pPr>
            <a:r>
              <a:t>Greater informality into US Culture</a:t>
            </a:r>
          </a:p>
        </p:txBody>
      </p:sp>
      <p:pic>
        <p:nvPicPr>
          <p:cNvPr id="142" name="Be_Your_Own_Goddess_art_bus_(1967_VW_Kombi)_IMG_0136.jpg"/>
          <p:cNvPicPr>
            <a:picLocks noChangeAspect="1"/>
          </p:cNvPicPr>
          <p:nvPr/>
        </p:nvPicPr>
        <p:blipFill>
          <a:blip r:embed="rId2">
            <a:extLst/>
          </a:blip>
          <a:stretch>
            <a:fillRect/>
          </a:stretch>
        </p:blipFill>
        <p:spPr>
          <a:xfrm>
            <a:off x="8869023" y="6537225"/>
            <a:ext cx="3809442" cy="285708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4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4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4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4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4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4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P build="whole" bldLvl="1" animBg="1" rev="0" advAuto="0" spid="14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Key Concept 8.3, II</a:t>
            </a:r>
          </a:p>
        </p:txBody>
      </p:sp>
      <p:sp>
        <p:nvSpPr>
          <p:cNvPr id="145" name="Shape 145"/>
          <p:cNvSpPr/>
          <p:nvPr>
            <p:ph type="body" idx="1"/>
          </p:nvPr>
        </p:nvSpPr>
        <p:spPr>
          <a:xfrm>
            <a:off x="-76200" y="2070100"/>
            <a:ext cx="13004800" cy="7620000"/>
          </a:xfrm>
          <a:prstGeom prst="rect">
            <a:avLst/>
          </a:prstGeom>
        </p:spPr>
        <p:txBody>
          <a:bodyPr/>
          <a:lstStyle/>
          <a:p>
            <a:pPr marL="369696" indent="-369696" defTabSz="414781">
              <a:spcBef>
                <a:spcPts val="3200"/>
              </a:spcBef>
              <a:defRPr sz="3266"/>
            </a:pPr>
            <a:r>
              <a:t>C: Rise of evangelical Christian churches and organizations - “Born-again” Christians - personal conversion</a:t>
            </a:r>
          </a:p>
          <a:p>
            <a:pPr lvl="1" marL="739393" indent="-369696" defTabSz="414781">
              <a:spcBef>
                <a:spcPts val="3200"/>
              </a:spcBef>
              <a:defRPr sz="3266"/>
            </a:pPr>
            <a:r>
              <a:t>Was accompanied by:</a:t>
            </a:r>
          </a:p>
          <a:p>
            <a:pPr lvl="2" marL="1109090" indent="-369696" defTabSz="414781">
              <a:spcBef>
                <a:spcPts val="3200"/>
              </a:spcBef>
              <a:defRPr sz="3266"/>
            </a:pPr>
            <a:r>
              <a:t>Great political and social activism by religious conservatives</a:t>
            </a:r>
          </a:p>
          <a:p>
            <a:pPr lvl="3" marL="1478787" indent="-369696" defTabSz="414781">
              <a:spcBef>
                <a:spcPts val="3200"/>
              </a:spcBef>
              <a:defRPr sz="3266"/>
            </a:pPr>
            <a:r>
              <a:t>Response to </a:t>
            </a:r>
            <a:r>
              <a:rPr i="1"/>
              <a:t>Roe v. Wade</a:t>
            </a:r>
          </a:p>
          <a:p>
            <a:pPr lvl="2" marL="1109090" indent="-369696" defTabSz="414781">
              <a:spcBef>
                <a:spcPts val="3200"/>
              </a:spcBef>
              <a:defRPr sz="3266"/>
            </a:pPr>
            <a:r>
              <a:t>Jerry Falwell and the Moral Majority</a:t>
            </a:r>
          </a:p>
          <a:p>
            <a:pPr lvl="3" marL="1478787" indent="-369696" defTabSz="414781">
              <a:spcBef>
                <a:spcPts val="3200"/>
              </a:spcBef>
              <a:defRPr sz="3266"/>
            </a:pPr>
            <a:r>
              <a:t>Opposed the ERA, SALT, abortion, and homosexuals</a:t>
            </a:r>
          </a:p>
          <a:p>
            <a:pPr lvl="2" marL="1109090" indent="-369696" defTabSz="414781">
              <a:spcBef>
                <a:spcPts val="3200"/>
              </a:spcBef>
              <a:defRPr sz="3266"/>
            </a:pPr>
            <a:r>
              <a:t>Focus on the Family - Promoted abstinence, against same-sex marriage, and is pro-life</a:t>
            </a:r>
          </a:p>
        </p:txBody>
      </p:sp>
      <p:pic>
        <p:nvPicPr>
          <p:cNvPr id="146" name="pasted-image.png"/>
          <p:cNvPicPr>
            <a:picLocks noChangeAspect="1"/>
          </p:cNvPicPr>
          <p:nvPr/>
        </p:nvPicPr>
        <p:blipFill>
          <a:blip r:embed="rId2">
            <a:extLst/>
          </a:blip>
          <a:stretch>
            <a:fillRect/>
          </a:stretch>
        </p:blipFill>
        <p:spPr>
          <a:xfrm>
            <a:off x="3149600" y="317500"/>
            <a:ext cx="7620000" cy="51054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5">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45">
                                            <p:txEl>
                                              <p:pRg st="6" end="6"/>
                                            </p:txEl>
                                          </p:spTgt>
                                        </p:tgtEl>
                                        <p:attrNameLst>
                                          <p:attrName>style.visibility</p:attrName>
                                        </p:attrNameLst>
                                      </p:cBhvr>
                                      <p:to>
                                        <p:strVal val="visible"/>
                                      </p:to>
                                    </p:set>
                                  </p:childTnLst>
                                </p:cTn>
                              </p:par>
                            </p:childTnLst>
                          </p:cTn>
                        </p:par>
                        <p:par>
                          <p:cTn id="36" fill="hold">
                            <p:stCondLst>
                              <p:cond delay="0"/>
                            </p:stCondLst>
                            <p:childTnLst>
                              <p:par>
                                <p:cTn id="37" presetClass="exit" nodeType="afterEffect" presetSubtype="0" presetID="1" grpId="3" fill="hold">
                                  <p:stCondLst>
                                    <p:cond delay="0"/>
                                  </p:stCondLst>
                                  <p:iterate type="el" backwards="0">
                                    <p:tmAbs val="0"/>
                                  </p:iterate>
                                  <p:childTnLst>
                                    <p:set>
                                      <p:cBhvr>
                                        <p:cTn id="38"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P build="whole" bldLvl="1" animBg="1" rev="0" advAuto="0" spid="146" grpId="2"/>
      <p:bldP build="whole" bldLvl="1" animBg="1" rev="0" advAuto="0" spid="146"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Test Tips</a:t>
            </a:r>
          </a:p>
        </p:txBody>
      </p:sp>
      <p:sp>
        <p:nvSpPr>
          <p:cNvPr id="149" name="Shape 149"/>
          <p:cNvSpPr/>
          <p:nvPr>
            <p:ph type="body" idx="1"/>
          </p:nvPr>
        </p:nvSpPr>
        <p:spPr>
          <a:prstGeom prst="rect">
            <a:avLst/>
          </a:prstGeom>
        </p:spPr>
        <p:txBody>
          <a:bodyPr/>
          <a:lstStyle/>
          <a:p>
            <a:pPr marL="354076" indent="-354076" defTabSz="397256">
              <a:spcBef>
                <a:spcPts val="3100"/>
              </a:spcBef>
              <a:defRPr sz="3128"/>
            </a:pPr>
            <a:r>
              <a:t>Multiple-Choice and Short Answer:</a:t>
            </a:r>
          </a:p>
          <a:p>
            <a:pPr lvl="1" marL="708152" indent="-354076" defTabSz="397256">
              <a:spcBef>
                <a:spcPts val="3100"/>
              </a:spcBef>
              <a:defRPr sz="3128"/>
            </a:pPr>
            <a:r>
              <a:t>Rise of the conservative movement</a:t>
            </a:r>
          </a:p>
          <a:p>
            <a:pPr lvl="1" marL="708152" indent="-354076" defTabSz="397256">
              <a:spcBef>
                <a:spcPts val="3100"/>
              </a:spcBef>
              <a:defRPr sz="3128"/>
            </a:pPr>
            <a:r>
              <a:t>Family structures and counterculture</a:t>
            </a:r>
          </a:p>
          <a:p>
            <a:pPr marL="354076" indent="-354076" defTabSz="397256">
              <a:spcBef>
                <a:spcPts val="3100"/>
              </a:spcBef>
              <a:defRPr sz="3128"/>
            </a:pPr>
            <a:r>
              <a:t>Essays:</a:t>
            </a:r>
          </a:p>
          <a:p>
            <a:pPr lvl="1" marL="708152" indent="-354076" defTabSz="397256">
              <a:spcBef>
                <a:spcPts val="3100"/>
              </a:spcBef>
              <a:defRPr sz="3128"/>
            </a:pPr>
            <a:r>
              <a:t>Immigration - comparing post 1965 with prior time periods (1920s immigration quotas)</a:t>
            </a:r>
          </a:p>
          <a:p>
            <a:pPr lvl="1" marL="708152" indent="-354076" defTabSz="397256">
              <a:spcBef>
                <a:spcPts val="3100"/>
              </a:spcBef>
              <a:defRPr sz="3128"/>
            </a:pPr>
            <a:r>
              <a:t>Rise of the conservative movement (making connections to the 1960s under LBJ)</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a:r>
              <a:t>See You Back Here For 9.1!</a:t>
            </a:r>
          </a:p>
        </p:txBody>
      </p:sp>
      <p:sp>
        <p:nvSpPr>
          <p:cNvPr id="152" name="Shape 152"/>
          <p:cNvSpPr/>
          <p:nvPr>
            <p:ph type="body" sz="half" idx="1"/>
          </p:nvPr>
        </p:nvSpPr>
        <p:spPr>
          <a:prstGeom prst="rect">
            <a:avLst/>
          </a:prstGeom>
        </p:spPr>
        <p:txBody>
          <a:bodyPr/>
          <a:lstStyle/>
          <a:p>
            <a:pPr/>
            <a:r>
              <a:t>Thanks for watching!</a:t>
            </a:r>
          </a:p>
          <a:p>
            <a:pPr/>
            <a:r>
              <a:t>Subscribe and share</a:t>
            </a:r>
          </a:p>
          <a:p>
            <a:pPr/>
            <a:r>
              <a:t>Check out my other videos (end of year reviews)</a:t>
            </a:r>
          </a:p>
          <a:p>
            <a:pPr/>
            <a:r>
              <a:t>Good luck in May!</a:t>
            </a:r>
          </a:p>
        </p:txBody>
      </p:sp>
      <p:pic>
        <p:nvPicPr>
          <p:cNvPr id="153" name="pasted-image.tiff"/>
          <p:cNvPicPr>
            <a:picLocks noChangeAspect="1"/>
          </p:cNvPicPr>
          <p:nvPr/>
        </p:nvPicPr>
        <p:blipFill>
          <a:blip r:embed="rId2">
            <a:extLst/>
          </a:blip>
          <a:stretch>
            <a:fillRect/>
          </a:stretch>
        </p:blipFill>
        <p:spPr>
          <a:xfrm>
            <a:off x="7518875" y="3388319"/>
            <a:ext cx="3986850" cy="4983562"/>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