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Shape 74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Shape 75"/>
          <p:cNvSpPr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tabLst>
                <a:tab pos="1485900" algn="l"/>
              </a:tabLst>
            </a:lvl1pPr>
          </a:lstStyle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153899" y="9169400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tabLst>
                <a:tab pos="1028700" algn="l"/>
              </a:tabLst>
              <a:defRPr sz="6486">
                <a:effectLst>
                  <a:outerShdw sx="100000" sy="100000" kx="0" ky="0" algn="b" rotWithShape="0" blurRad="17526" dist="1752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Key Concept 8.1, Revised Edition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xfrm>
            <a:off x="1778000" y="5410200"/>
            <a:ext cx="10464800" cy="15494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Key Concept 8.1 To Succeed In APUSH</a:t>
            </a:r>
          </a:p>
        </p:txBody>
      </p:sp>
      <p:sp>
        <p:nvSpPr>
          <p:cNvPr id="139" name="Shape 139"/>
          <p:cNvSpPr/>
          <p:nvPr/>
        </p:nvSpPr>
        <p:spPr>
          <a:xfrm>
            <a:off x="3058467" y="3145531"/>
            <a:ext cx="7903866" cy="3462537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Shoutout time! Mr. Cruz’s class in VA, Ms. Munoz’s Class in Chicago, Mr. Picardi’s Class in CA, Dr. Tyrrell’s Class in OH. Thank you all for your support!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Key Concept 8.1, II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876300" y="2209800"/>
            <a:ext cx="11538744" cy="7313911"/>
          </a:xfrm>
          <a:prstGeom prst="rect">
            <a:avLst/>
          </a:prstGeom>
        </p:spPr>
        <p:txBody>
          <a:bodyPr/>
          <a:lstStyle/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D. US involvement in the Middle East was shaped by ideological, military, and economic concerns</a:t>
            </a:r>
          </a:p>
          <a:p>
            <a:pPr lvl="1" marL="709929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Suez Crisis (1956) - Nasser of Egypt nationalized the Suez Canal, Britain and France attacked</a:t>
            </a:r>
          </a:p>
          <a:p>
            <a:pPr lvl="2" marL="106489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The US helped end the conflict -&gt; fear the Soviets would get involved</a:t>
            </a:r>
          </a:p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Oil crises helped initiate attempts at creating a national energy policy</a:t>
            </a:r>
          </a:p>
          <a:p>
            <a:pPr lvl="1" marL="709929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Organization of Petroleum Exporting Countries (OPEC):</a:t>
            </a:r>
          </a:p>
          <a:p>
            <a:pPr lvl="2" marL="106489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Cartel formed by mostly Middle Eastern countries to control the supply of oil</a:t>
            </a:r>
          </a:p>
          <a:p>
            <a:pPr lvl="2" marL="106489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After the US supported Israel in 1973 (Yom Kippur War), OPEC placed an oil embargo on the US, drastically raising gas prices</a:t>
            </a:r>
          </a:p>
        </p:txBody>
      </p:sp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7017" y="1607151"/>
            <a:ext cx="6751166" cy="405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3"/>
      <p:bldP build="whole" bldLvl="1" animBg="1" rev="0" advAuto="0" spid="178" grpId="2"/>
      <p:bldP build="p" bldLvl="5" animBg="1" rev="0" advAuto="0" spid="17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Test Tips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698500" y="2133600"/>
            <a:ext cx="11919050" cy="7251105"/>
          </a:xfrm>
          <a:prstGeom prst="rect">
            <a:avLst/>
          </a:prstGeom>
        </p:spPr>
        <p:txBody>
          <a:bodyPr/>
          <a:lstStyle/>
          <a:p>
            <a:pPr marL="415036" indent="-415036" defTabSz="347472">
              <a:spcBef>
                <a:spcPts val="3800"/>
              </a:spcBef>
              <a:buBlip>
                <a:blip r:embed="rId2"/>
              </a:buBlip>
              <a:defRPr sz="3040">
                <a:effectLst/>
              </a:defRPr>
            </a:pPr>
            <a:r>
              <a:t>Multiple-Choice and Short Answer:</a:t>
            </a:r>
          </a:p>
          <a:p>
            <a:pPr lvl="1" marL="830072" indent="-415036" defTabSz="347472">
              <a:spcBef>
                <a:spcPts val="3800"/>
              </a:spcBef>
              <a:buBlip>
                <a:blip r:embed="rId2"/>
              </a:buBlip>
              <a:defRPr sz="3040">
                <a:effectLst/>
              </a:defRPr>
            </a:pPr>
            <a:r>
              <a:t>Ways the US sought to “contain” communism - </a:t>
            </a:r>
          </a:p>
          <a:p>
            <a:pPr lvl="2" marL="1245108" indent="-415036" defTabSz="347472">
              <a:spcBef>
                <a:spcPts val="3800"/>
              </a:spcBef>
              <a:buBlip>
                <a:blip r:embed="rId2"/>
              </a:buBlip>
              <a:defRPr sz="3040">
                <a:effectLst/>
              </a:defRPr>
            </a:pPr>
            <a:r>
              <a:t>Korea and Vietnam; Marshall Plan and Truman Doctrine</a:t>
            </a:r>
          </a:p>
          <a:p>
            <a:pPr lvl="1" marL="830072" indent="-415036" defTabSz="347472">
              <a:spcBef>
                <a:spcPts val="3800"/>
              </a:spcBef>
              <a:buBlip>
                <a:blip r:embed="rId2"/>
              </a:buBlip>
              <a:defRPr sz="3040">
                <a:effectLst/>
              </a:defRPr>
            </a:pPr>
            <a:r>
              <a:t>Detente</a:t>
            </a:r>
          </a:p>
          <a:p>
            <a:pPr lvl="1" marL="830072" indent="-415036" defTabSz="347472">
              <a:spcBef>
                <a:spcPts val="3800"/>
              </a:spcBef>
              <a:buBlip>
                <a:blip r:embed="rId2"/>
              </a:buBlip>
              <a:defRPr sz="3040">
                <a:effectLst/>
              </a:defRPr>
            </a:pPr>
            <a:r>
              <a:t>Military industrial complex</a:t>
            </a:r>
          </a:p>
          <a:p>
            <a:pPr marL="415036" indent="-415036" defTabSz="347472">
              <a:spcBef>
                <a:spcPts val="3800"/>
              </a:spcBef>
              <a:buBlip>
                <a:blip r:embed="rId2"/>
              </a:buBlip>
              <a:defRPr sz="3040">
                <a:effectLst/>
              </a:defRPr>
            </a:pPr>
            <a:r>
              <a:t>Essay Questions:</a:t>
            </a:r>
          </a:p>
          <a:p>
            <a:pPr lvl="1" marL="830072" indent="-415036" defTabSz="347472">
              <a:spcBef>
                <a:spcPts val="3800"/>
              </a:spcBef>
              <a:buBlip>
                <a:blip r:embed="rId2"/>
              </a:buBlip>
              <a:defRPr sz="3040">
                <a:effectLst/>
              </a:defRPr>
            </a:pPr>
            <a:r>
              <a:t>WWII as a Turning Point for US foreign policy</a:t>
            </a:r>
          </a:p>
          <a:p>
            <a:pPr lvl="1" marL="830072" indent="-415036" defTabSz="347472">
              <a:spcBef>
                <a:spcPts val="3800"/>
              </a:spcBef>
              <a:buBlip>
                <a:blip r:embed="rId2"/>
              </a:buBlip>
              <a:defRPr sz="3040">
                <a:effectLst/>
              </a:defRPr>
            </a:pPr>
            <a:r>
              <a:t>Comparing and contrasting post-WWI with post-WWII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See You Back Here For 8.2!</a:t>
            </a:r>
          </a:p>
        </p:txBody>
      </p:sp>
      <p:sp>
        <p:nvSpPr>
          <p:cNvPr id="184" name="Shape 18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Thanks for watching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Subscribe and Share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Best of luck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Good luck in May!</a:t>
            </a:r>
          </a:p>
        </p:txBody>
      </p:sp>
      <p:pic>
        <p:nvPicPr>
          <p:cNvPr id="185" name="1936_Thurgood_Marshall_NAAC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1600" y="3397250"/>
            <a:ext cx="3529215" cy="527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Key Concept 8.1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825500" y="2311400"/>
            <a:ext cx="11899305" cy="7296250"/>
          </a:xfrm>
          <a:prstGeom prst="rect">
            <a:avLst/>
          </a:prstGeom>
        </p:spPr>
        <p:txBody>
          <a:bodyPr/>
          <a:lstStyle/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“The United States responded to an uncertain and unstable postwar world by asserting and working to maintain a position of global leadership, with far-reaching domestic and international consequences.”</a:t>
            </a:r>
          </a:p>
          <a:p>
            <a:pPr lvl="1" marL="786384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Page 77</a:t>
            </a:r>
          </a:p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Big Idea Questions:</a:t>
            </a:r>
          </a:p>
          <a:p>
            <a:pPr lvl="1" marL="786384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What were different ways the US sought to “contain” communism, both domestically and abroad?</a:t>
            </a:r>
          </a:p>
          <a:p>
            <a:pPr lvl="1" marL="786384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How did independence movements throughout the world affect the Cold War?</a:t>
            </a:r>
          </a:p>
          <a:p>
            <a:pPr lvl="1" marL="786384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How did the Vietnam War impact domestic life?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Key Concept 8.1, I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698500" y="2133600"/>
            <a:ext cx="11912700" cy="7419777"/>
          </a:xfrm>
          <a:prstGeom prst="rect">
            <a:avLst/>
          </a:prstGeom>
        </p:spPr>
        <p:txBody>
          <a:bodyPr/>
          <a:lstStyle/>
          <a:p>
            <a:pPr marL="283971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“United States policymakers engaged in a Cold War with the authoritarian Soviet Union, seeking to limit the growth of Communist military power and ideological influence, create a free-market global economy, and build an international security system.”</a:t>
            </a:r>
          </a:p>
          <a:p>
            <a:pPr marL="283971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A: The wartime alliance between Soviet Union and Allies dissolved, US developed a foreign policy based on: </a:t>
            </a:r>
          </a:p>
          <a:p>
            <a:pPr lvl="1" marL="567943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Collective Security:</a:t>
            </a:r>
          </a:p>
          <a:p>
            <a:pPr lvl="2" marL="851915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North Atlantic Treaty Organization (NATO) - an attack on one country was an attack on all </a:t>
            </a:r>
          </a:p>
          <a:p>
            <a:pPr lvl="1" marL="567943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International aid:</a:t>
            </a:r>
          </a:p>
          <a:p>
            <a:pPr lvl="2" marL="851915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Marshall Plan - provided billions of $ to Europe to rebuild war-torn countries</a:t>
            </a:r>
          </a:p>
          <a:p>
            <a:pPr lvl="2" marL="851915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Truman Doctrine - $400 million in military aid to Greece and Turkey</a:t>
            </a:r>
          </a:p>
          <a:p>
            <a:pPr lvl="1" marL="567943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Economic institutions that bolstered non-Communist nations:</a:t>
            </a:r>
          </a:p>
          <a:p>
            <a:pPr lvl="2" marL="851915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International Monetary Fund (IMF)</a:t>
            </a:r>
          </a:p>
          <a:p>
            <a:pPr lvl="3" marL="1135887" indent="-283971" defTabSz="237743">
              <a:spcBef>
                <a:spcPts val="2600"/>
              </a:spcBef>
              <a:buBlip>
                <a:blip r:embed="rId2"/>
              </a:buBlip>
              <a:defRPr sz="2080">
                <a:effectLst/>
              </a:defRPr>
            </a:pPr>
            <a:r>
              <a:t>Created in 1944 - promotes trade and provided loans to countries in need</a:t>
            </a:r>
          </a:p>
        </p:txBody>
      </p:sp>
      <p:pic>
        <p:nvPicPr>
          <p:cNvPr id="14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9740" y="1066800"/>
            <a:ext cx="5216160" cy="3912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7061" y="813983"/>
            <a:ext cx="3731860" cy="4417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p" bldLvl="5" animBg="1" rev="0" advAuto="0" spid="145" grpId="1"/>
      <p:bldP build="whole" bldLvl="1" animBg="1" rev="0" advAuto="0" spid="147" grpId="3"/>
      <p:bldP build="whole" bldLvl="1" animBg="1" rev="0" advAuto="0" spid="146" grpId="4"/>
      <p:bldP build="whole" bldLvl="1" animBg="1" rev="0" advAuto="0" spid="147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Key Concept 8.1, I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876300" y="1955800"/>
            <a:ext cx="11678841" cy="7481491"/>
          </a:xfrm>
          <a:prstGeom prst="rect">
            <a:avLst/>
          </a:prstGeom>
        </p:spPr>
        <p:txBody>
          <a:bodyPr/>
          <a:lstStyle/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B: US “contained” communism through:</a:t>
            </a:r>
          </a:p>
          <a:p>
            <a:pPr lvl="1" marL="709929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Military engagements in Korea and Vietnam:</a:t>
            </a:r>
          </a:p>
          <a:p>
            <a:pPr lvl="2" marL="106489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Domino theory - fear if one country became communist, then surrounding countries would</a:t>
            </a:r>
          </a:p>
          <a:p>
            <a:pPr lvl="1" marL="709929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Massive Retaliation:</a:t>
            </a:r>
          </a:p>
          <a:p>
            <a:pPr lvl="2" marL="106489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The US would respond with more force if attacked</a:t>
            </a:r>
          </a:p>
          <a:p>
            <a:pPr lvl="2" marL="106489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The Ron Burgundy, “That escalated quickly.”</a:t>
            </a:r>
          </a:p>
          <a:p>
            <a:pPr lvl="1" marL="709929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Space Race:</a:t>
            </a:r>
          </a:p>
          <a:p>
            <a:pPr lvl="2" marL="106489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Reaction to Sputnik and Yuri Gagarin</a:t>
            </a:r>
          </a:p>
          <a:p>
            <a:pPr lvl="2" marL="106489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US built up space program AND education in the US</a:t>
            </a:r>
          </a:p>
        </p:txBody>
      </p:sp>
      <p:pic>
        <p:nvPicPr>
          <p:cNvPr id="151" name="Gagarin_in_Swede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88550" y="711200"/>
            <a:ext cx="22352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la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37200" y="609586"/>
            <a:ext cx="3949700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193702" y="1460500"/>
            <a:ext cx="4196557" cy="1666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9" y="0"/>
                </a:moveTo>
                <a:cubicBezTo>
                  <a:pt x="192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192" y="21600"/>
                  <a:pt x="429" y="21600"/>
                </a:cubicBezTo>
                <a:lnTo>
                  <a:pt x="8398" y="21600"/>
                </a:lnTo>
                <a:cubicBezTo>
                  <a:pt x="8635" y="21600"/>
                  <a:pt x="8827" y="21116"/>
                  <a:pt x="8827" y="20520"/>
                </a:cubicBezTo>
                <a:lnTo>
                  <a:pt x="8827" y="16426"/>
                </a:lnTo>
                <a:lnTo>
                  <a:pt x="21600" y="15994"/>
                </a:lnTo>
                <a:lnTo>
                  <a:pt x="8827" y="15562"/>
                </a:lnTo>
                <a:lnTo>
                  <a:pt x="8827" y="1080"/>
                </a:lnTo>
                <a:cubicBezTo>
                  <a:pt x="8827" y="484"/>
                  <a:pt x="8635" y="0"/>
                  <a:pt x="8398" y="0"/>
                </a:cubicBezTo>
                <a:lnTo>
                  <a:pt x="429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Happy Birthday Me!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3"/>
      <p:bldP build="whole" bldLvl="1" animBg="1" rev="0" advAuto="0" spid="153" grpId="4"/>
      <p:bldP build="whole" bldLvl="1" animBg="1" rev="0" advAuto="0" spid="151" grpId="2"/>
      <p:bldP build="p" bldLvl="5" animBg="1" rev="0" advAuto="0" spid="1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Key Concept 8.1, I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698500" y="2159000"/>
            <a:ext cx="11962805" cy="7316986"/>
          </a:xfrm>
          <a:prstGeom prst="rect">
            <a:avLst/>
          </a:prstGeom>
        </p:spPr>
        <p:txBody>
          <a:bodyPr/>
          <a:lstStyle/>
          <a:p>
            <a:pPr marL="382270" indent="-382270" defTabSz="320039">
              <a:spcBef>
                <a:spcPts val="3500"/>
              </a:spcBef>
              <a:buBlip>
                <a:blip r:embed="rId2"/>
              </a:buBlip>
              <a:defRPr sz="2800">
                <a:effectLst/>
              </a:defRPr>
            </a:pPr>
            <a:r>
              <a:t>C: Cold War fluctuated between direct and indirect military confrontations:</a:t>
            </a:r>
          </a:p>
          <a:p>
            <a:pPr lvl="1" marL="764540" indent="-382270" defTabSz="320039">
              <a:spcBef>
                <a:spcPts val="3500"/>
              </a:spcBef>
              <a:buBlip>
                <a:blip r:embed="rId2"/>
              </a:buBlip>
              <a:defRPr sz="2800">
                <a:effectLst/>
              </a:defRPr>
            </a:pPr>
            <a:r>
              <a:t>Cuban Missile Crisis: </a:t>
            </a:r>
          </a:p>
          <a:p>
            <a:pPr lvl="2" marL="1146809" indent="-382270" defTabSz="320039">
              <a:spcBef>
                <a:spcPts val="3500"/>
              </a:spcBef>
              <a:buBlip>
                <a:blip r:embed="rId2"/>
              </a:buBlip>
              <a:defRPr sz="2800">
                <a:effectLst/>
              </a:defRPr>
            </a:pPr>
            <a:r>
              <a:t>13 days in October, 1962</a:t>
            </a:r>
          </a:p>
          <a:p>
            <a:pPr lvl="2" marL="1146809" indent="-382270" defTabSz="320039">
              <a:spcBef>
                <a:spcPts val="3500"/>
              </a:spcBef>
              <a:buBlip>
                <a:blip r:embed="rId2"/>
              </a:buBlip>
              <a:defRPr sz="2800">
                <a:effectLst/>
              </a:defRPr>
            </a:pPr>
            <a:r>
              <a:t>Closest the US and Soviet Union came to war</a:t>
            </a:r>
          </a:p>
          <a:p>
            <a:pPr lvl="1" marL="764540" indent="-382270" defTabSz="320039">
              <a:spcBef>
                <a:spcPts val="3500"/>
              </a:spcBef>
              <a:buBlip>
                <a:blip r:embed="rId2"/>
              </a:buBlip>
              <a:defRPr sz="2800">
                <a:effectLst/>
              </a:defRPr>
            </a:pPr>
            <a:r>
              <a:t>Detente: easing of tensions between superpowers</a:t>
            </a:r>
          </a:p>
          <a:p>
            <a:pPr lvl="2" marL="1146809" indent="-382270" defTabSz="320039">
              <a:spcBef>
                <a:spcPts val="3500"/>
              </a:spcBef>
              <a:buBlip>
                <a:blip r:embed="rId2"/>
              </a:buBlip>
              <a:defRPr sz="2800">
                <a:effectLst/>
              </a:defRPr>
            </a:pPr>
            <a:r>
              <a:t>SALT (Strategic Arms Limitation Talks) -&gt; Treaties:</a:t>
            </a:r>
          </a:p>
          <a:p>
            <a:pPr lvl="3" marL="1529080" indent="-382270" defTabSz="320039">
              <a:spcBef>
                <a:spcPts val="3500"/>
              </a:spcBef>
              <a:buBlip>
                <a:blip r:embed="rId2"/>
              </a:buBlip>
              <a:defRPr sz="2800">
                <a:effectLst/>
              </a:defRPr>
            </a:pPr>
            <a:r>
              <a:t>Began with Nixon’s administration and continued through Carter’s</a:t>
            </a:r>
          </a:p>
          <a:p>
            <a:pPr lvl="3" marL="1529080" indent="-382270" defTabSz="320039">
              <a:spcBef>
                <a:spcPts val="3500"/>
              </a:spcBef>
              <a:buBlip>
                <a:blip r:embed="rId2"/>
              </a:buBlip>
              <a:defRPr sz="2800">
                <a:effectLst/>
              </a:defRPr>
            </a:pPr>
            <a:r>
              <a:t>Agreements to limit certain arms</a:t>
            </a:r>
          </a:p>
        </p:txBody>
      </p:sp>
      <p:pic>
        <p:nvPicPr>
          <p:cNvPr id="157" name="U2_Image_of_Cuban_Missile_Crisi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5964" y="965200"/>
            <a:ext cx="5051436" cy="4000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800px-Ford_signing_accord_with_Brehznev,_November_24,_197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9293" y="3276600"/>
            <a:ext cx="6123357" cy="4163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p" bldLvl="5" animBg="1" rev="0" advAuto="0" spid="156" grpId="1"/>
      <p:bldP build="whole" bldLvl="1" animBg="1" rev="0" advAuto="0" spid="157" grpId="4"/>
      <p:bldP build="whole" bldLvl="1" animBg="1" rev="0" advAuto="0" spid="158" grpId="5"/>
      <p:bldP build="whole" bldLvl="1" animBg="1" rev="0" advAuto="0" spid="15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Key Concept 8.1, I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749300" y="1955800"/>
            <a:ext cx="11921133" cy="7449344"/>
          </a:xfrm>
          <a:prstGeom prst="rect">
            <a:avLst/>
          </a:prstGeom>
        </p:spPr>
        <p:txBody>
          <a:bodyPr/>
          <a:lstStyle/>
          <a:p>
            <a:pPr marL="322198" indent="-322198" defTabSz="269747">
              <a:spcBef>
                <a:spcPts val="2900"/>
              </a:spcBef>
              <a:buBlip>
                <a:blip r:embed="rId2"/>
              </a:buBlip>
              <a:defRPr sz="2359">
                <a:effectLst/>
              </a:defRPr>
            </a:pPr>
            <a:r>
              <a:t>D. Impacts of postwar decolonization movements in Asia, Africa, and the Middle East:</a:t>
            </a:r>
          </a:p>
          <a:p>
            <a:pPr lvl="1" marL="644397" indent="-322198" defTabSz="269747">
              <a:spcBef>
                <a:spcPts val="2900"/>
              </a:spcBef>
              <a:buBlip>
                <a:blip r:embed="rId2"/>
              </a:buBlip>
              <a:defRPr sz="2359">
                <a:effectLst/>
              </a:defRPr>
            </a:pPr>
            <a:r>
              <a:t>US and USSR sought allies among the new nations, although many remained neutral</a:t>
            </a:r>
          </a:p>
          <a:p>
            <a:pPr lvl="1" marL="644397" indent="-322198" defTabSz="269747">
              <a:spcBef>
                <a:spcPts val="2900"/>
              </a:spcBef>
              <a:buBlip>
                <a:blip r:embed="rId2"/>
              </a:buBlip>
              <a:defRPr sz="2359">
                <a:effectLst/>
              </a:defRPr>
            </a:pPr>
            <a:r>
              <a:t>The US immediately recognized Israel in 1948</a:t>
            </a:r>
          </a:p>
          <a:p>
            <a:pPr lvl="1" marL="644397" indent="-322198" defTabSz="269747">
              <a:spcBef>
                <a:spcPts val="2900"/>
              </a:spcBef>
              <a:buBlip>
                <a:blip r:embed="rId2"/>
              </a:buBlip>
              <a:defRPr sz="2359">
                <a:effectLst/>
              </a:defRPr>
            </a:pPr>
            <a:r>
              <a:t>Many revolutions were seen as pawns of the Soviet Union</a:t>
            </a:r>
          </a:p>
          <a:p>
            <a:pPr marL="322198" indent="-322198" defTabSz="269747">
              <a:spcBef>
                <a:spcPts val="2900"/>
              </a:spcBef>
              <a:buBlip>
                <a:blip r:embed="rId2"/>
              </a:buBlip>
              <a:defRPr sz="2359">
                <a:effectLst/>
              </a:defRPr>
            </a:pPr>
            <a:r>
              <a:t>E.: Cold War in Latin America:</a:t>
            </a:r>
          </a:p>
          <a:p>
            <a:pPr lvl="1" marL="644397" indent="-322198" defTabSz="269747">
              <a:spcBef>
                <a:spcPts val="2900"/>
              </a:spcBef>
              <a:buBlip>
                <a:blip r:embed="rId2"/>
              </a:buBlip>
              <a:defRPr sz="2359">
                <a:effectLst/>
              </a:defRPr>
            </a:pPr>
            <a:r>
              <a:t>“US supported non-communist regimes with varying levels of commitment to democracy.”</a:t>
            </a:r>
          </a:p>
          <a:p>
            <a:pPr lvl="2" marL="966596" indent="-322198" defTabSz="269747">
              <a:spcBef>
                <a:spcPts val="2900"/>
              </a:spcBef>
              <a:buBlip>
                <a:blip r:embed="rId2"/>
              </a:buBlip>
              <a:defRPr sz="2359">
                <a:effectLst/>
              </a:defRPr>
            </a:pPr>
            <a:r>
              <a:t>1954 - overthrow of Arbenz in Guatemala</a:t>
            </a:r>
          </a:p>
          <a:p>
            <a:pPr lvl="2" marL="966596" indent="-322198" defTabSz="269747">
              <a:spcBef>
                <a:spcPts val="2900"/>
              </a:spcBef>
              <a:buBlip>
                <a:blip r:embed="rId2"/>
              </a:buBlip>
              <a:defRPr sz="2359">
                <a:effectLst/>
              </a:defRPr>
            </a:pPr>
            <a:r>
              <a:t>He was democratically elected and nationalized land owned by the United Fruit Company</a:t>
            </a:r>
          </a:p>
          <a:p>
            <a:pPr lvl="2" marL="966596" indent="-322198" defTabSz="269747">
              <a:spcBef>
                <a:spcPts val="2900"/>
              </a:spcBef>
              <a:buBlip>
                <a:blip r:embed="rId2"/>
              </a:buBlip>
              <a:defRPr sz="2359">
                <a:effectLst/>
              </a:defRPr>
            </a:pPr>
            <a:r>
              <a:t>He was replaced with a military dictator, Armas </a:t>
            </a:r>
          </a:p>
        </p:txBody>
      </p:sp>
      <p:pic>
        <p:nvPicPr>
          <p:cNvPr id="16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1084" y="186211"/>
            <a:ext cx="4726801" cy="5083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3"/>
      <p:bldP build="p" bldLvl="5" animBg="1" rev="0" advAuto="0" spid="161" grpId="1"/>
      <p:bldP build="whole" bldLvl="1" animBg="1" rev="0" advAuto="0" spid="16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Key Concept 8.1, II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876300" y="1955800"/>
            <a:ext cx="11777961" cy="7570689"/>
          </a:xfrm>
          <a:prstGeom prst="rect">
            <a:avLst/>
          </a:prstGeom>
        </p:spPr>
        <p:txBody>
          <a:bodyPr/>
          <a:lstStyle/>
          <a:p>
            <a:pPr marL="333121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“Cold War policies led to public debates over the power of the federal government and acceptable means for pursuing international and domestic goals while protecting civil liberties.” </a:t>
            </a:r>
          </a:p>
          <a:p>
            <a:pPr marL="333121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A: Debates over methods to root out domestic Communists:</a:t>
            </a:r>
          </a:p>
          <a:p>
            <a:pPr lvl="1" marL="666242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Truman’s Executive Order 9835 - “Loyalty Oath” for Federal employees</a:t>
            </a:r>
          </a:p>
          <a:p>
            <a:pPr lvl="1" marL="666242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2nd Red Scare:</a:t>
            </a:r>
          </a:p>
          <a:p>
            <a:pPr lvl="2" marL="999363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HUAC and the “Hollywood Ten”</a:t>
            </a:r>
          </a:p>
          <a:p>
            <a:pPr lvl="2" marL="999363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McCarthyism</a:t>
            </a:r>
          </a:p>
          <a:p>
            <a:pPr marL="333121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Both political parties supported containing the threat of Communism</a:t>
            </a:r>
          </a:p>
          <a:p>
            <a:pPr lvl="1" marL="666242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Eisenhower (R) in Iran and Guatemala </a:t>
            </a:r>
          </a:p>
          <a:p>
            <a:pPr lvl="1" marL="666242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Truman in Korea (D) and LBJ (D) in Vietnam</a:t>
            </a:r>
          </a:p>
        </p:txBody>
      </p:sp>
      <p:pic>
        <p:nvPicPr>
          <p:cNvPr id="166" name="Welch-McCarthy-Hearing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4350" y="1308100"/>
            <a:ext cx="7620000" cy="510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  <p:bldP build="whole" bldLvl="1" animBg="1" rev="0" advAuto="0" spid="166" grpId="2"/>
      <p:bldP build="whole" bldLvl="1" animBg="1" rev="0" advAuto="0" spid="16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Key Concept 8.1, II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673100" y="2133600"/>
            <a:ext cx="12036624" cy="7463830"/>
          </a:xfrm>
          <a:prstGeom prst="rect">
            <a:avLst/>
          </a:prstGeom>
        </p:spPr>
        <p:txBody>
          <a:bodyPr/>
          <a:lstStyle/>
          <a:p>
            <a:pPr marL="458723" indent="-458723" defTabSz="384047">
              <a:spcBef>
                <a:spcPts val="4200"/>
              </a:spcBef>
              <a:buBlip>
                <a:blip r:embed="rId2"/>
              </a:buBlip>
              <a:defRPr sz="3359">
                <a:effectLst/>
              </a:defRPr>
            </a:pPr>
            <a:r>
              <a:t>B: Domestic opposition to wars:</a:t>
            </a:r>
          </a:p>
          <a:p>
            <a:pPr lvl="1" marL="917447" indent="-458723" defTabSz="384047">
              <a:spcBef>
                <a:spcPts val="4200"/>
              </a:spcBef>
              <a:buBlip>
                <a:blip r:embed="rId2"/>
              </a:buBlip>
              <a:defRPr sz="3359">
                <a:effectLst/>
              </a:defRPr>
            </a:pPr>
            <a:r>
              <a:t>The Korean War produced only minor opposition</a:t>
            </a:r>
          </a:p>
          <a:p>
            <a:pPr lvl="1" marL="917447" indent="-458723" defTabSz="384047">
              <a:spcBef>
                <a:spcPts val="4200"/>
              </a:spcBef>
              <a:buBlip>
                <a:blip r:embed="rId2"/>
              </a:buBlip>
              <a:defRPr sz="3359">
                <a:effectLst/>
              </a:defRPr>
            </a:pPr>
            <a:r>
              <a:t>Vietnam saw violent protests that increased as the war went on</a:t>
            </a:r>
          </a:p>
          <a:p>
            <a:pPr lvl="2" marL="1376171" indent="-458723" defTabSz="384047">
              <a:spcBef>
                <a:spcPts val="4200"/>
              </a:spcBef>
              <a:buBlip>
                <a:blip r:embed="rId2"/>
              </a:buBlip>
              <a:defRPr sz="3359">
                <a:effectLst/>
              </a:defRPr>
            </a:pPr>
            <a:r>
              <a:t>Especially after the Tet Offensive (January 1968)</a:t>
            </a:r>
          </a:p>
          <a:p>
            <a:pPr lvl="2" marL="1376171" indent="-458723" defTabSz="384047">
              <a:spcBef>
                <a:spcPts val="4200"/>
              </a:spcBef>
              <a:buBlip>
                <a:blip r:embed="rId2"/>
              </a:buBlip>
              <a:defRPr sz="3359">
                <a:effectLst/>
              </a:defRPr>
            </a:pPr>
            <a:r>
              <a:t>Students for a Democratic Society (SDS) - used violence as time went on to protest</a:t>
            </a:r>
          </a:p>
          <a:p>
            <a:pPr lvl="2" marL="1376171" indent="-458723" defTabSz="384047">
              <a:spcBef>
                <a:spcPts val="4200"/>
              </a:spcBef>
              <a:buBlip>
                <a:blip r:embed="rId2"/>
              </a:buBlip>
              <a:defRPr sz="3359">
                <a:effectLst/>
              </a:defRPr>
            </a:pPr>
            <a:r>
              <a:t>Kent-State Protests (May, 1970) - reaction to Cambodia Bombings</a:t>
            </a:r>
          </a:p>
        </p:txBody>
      </p:sp>
      <p:pic>
        <p:nvPicPr>
          <p:cNvPr id="17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2899" y="228600"/>
            <a:ext cx="10464801" cy="8154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3"/>
      <p:bldP build="p" bldLvl="5" animBg="1" rev="0" advAuto="0" spid="169" grpId="1"/>
      <p:bldP build="whole" bldLvl="1" animBg="1" rev="0" advAuto="0" spid="17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Key Concept 8.1, II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876299" y="2209800"/>
            <a:ext cx="11538745" cy="7313911"/>
          </a:xfrm>
          <a:prstGeom prst="rect">
            <a:avLst/>
          </a:prstGeom>
        </p:spPr>
        <p:txBody>
          <a:bodyPr/>
          <a:lstStyle/>
          <a:p>
            <a:pPr marL="447801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C: Americans began to debate:</a:t>
            </a:r>
          </a:p>
          <a:p>
            <a:pPr lvl="1" marL="895603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The merits of a large nuclear arsenal</a:t>
            </a:r>
          </a:p>
          <a:p>
            <a:pPr lvl="1" marL="895603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The “military-industrial complex”</a:t>
            </a:r>
          </a:p>
          <a:p>
            <a:pPr lvl="2" marL="1343405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Buildup of military and industries throughout the US</a:t>
            </a:r>
          </a:p>
          <a:p>
            <a:pPr lvl="2" marL="1343405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Eisenhower warned of this in his farewell address </a:t>
            </a:r>
          </a:p>
          <a:p>
            <a:pPr lvl="1" marL="895603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Power of executive branch in foreign and military policy</a:t>
            </a:r>
          </a:p>
          <a:p>
            <a:pPr lvl="2" marL="1343405" indent="-447801" defTabSz="374904">
              <a:spcBef>
                <a:spcPts val="4100"/>
              </a:spcBef>
              <a:buBlip>
                <a:blip r:embed="rId2"/>
              </a:buBlip>
              <a:defRPr sz="3280">
                <a:effectLst/>
              </a:defRPr>
            </a:pPr>
            <a:r>
              <a:t>Congress reversed the Gulf of Tonkin Resolution with the War Powers Act</a:t>
            </a:r>
          </a:p>
        </p:txBody>
      </p:sp>
      <p:pic>
        <p:nvPicPr>
          <p:cNvPr id="174" name="Eisenhower_in_the_Oval_Offic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50300" y="400050"/>
            <a:ext cx="3771900" cy="476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  <p:bldP build="whole" bldLvl="1" animBg="1" rev="0" advAuto="0" spid="174" grpId="2"/>
      <p:bldP build="whole" bldLvl="1" animBg="1" rev="0" advAuto="0" spid="174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