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13" name="Shape 13"/>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Shape 115"/>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6" name="Shape 11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17" name="Shape 117"/>
          <p:cNvSpPr/>
          <p:nvPr>
            <p:ph type="pic" sz="quarter" idx="13"/>
          </p:nvPr>
        </p:nvSpPr>
        <p:spPr>
          <a:xfrm>
            <a:off x="8597900" y="4356100"/>
            <a:ext cx="4038600" cy="3911600"/>
          </a:xfrm>
          <a:prstGeom prst="rect">
            <a:avLst/>
          </a:prstGeom>
        </p:spPr>
        <p:txBody>
          <a:bodyPr lIns="91439" tIns="45719" rIns="91439" bIns="45719" anchor="t">
            <a:noAutofit/>
          </a:bodyPr>
          <a:lstStyle/>
          <a:p>
            <a:pPr/>
          </a:p>
        </p:txBody>
      </p:sp>
      <p:sp>
        <p:nvSpPr>
          <p:cNvPr id="118" name="Shape 118"/>
          <p:cNvSpPr/>
          <p:nvPr>
            <p:ph type="pic" idx="14"/>
          </p:nvPr>
        </p:nvSpPr>
        <p:spPr>
          <a:xfrm>
            <a:off x="368899" y="368300"/>
            <a:ext cx="8140701" cy="7899400"/>
          </a:xfrm>
          <a:prstGeom prst="rect">
            <a:avLst/>
          </a:prstGeom>
        </p:spPr>
        <p:txBody>
          <a:bodyPr lIns="91439" tIns="45719" rIns="91439" bIns="45719" anchor="t">
            <a:noAutofit/>
          </a:bodyPr>
          <a:lstStyle/>
          <a:p>
            <a:pPr/>
          </a:p>
        </p:txBody>
      </p:sp>
      <p:sp>
        <p:nvSpPr>
          <p:cNvPr id="119" name="Shape 119"/>
          <p:cNvSpPr/>
          <p:nvPr>
            <p:ph type="pic" sz="quarter" idx="15"/>
          </p:nvPr>
        </p:nvSpPr>
        <p:spPr>
          <a:xfrm>
            <a:off x="8597900" y="368300"/>
            <a:ext cx="4038600" cy="3911600"/>
          </a:xfrm>
          <a:prstGeom prst="rect">
            <a:avLst/>
          </a:prstGeom>
        </p:spPr>
        <p:txBody>
          <a:bodyPr lIns="91439" tIns="45719" rIns="91439" bIns="45719" anchor="t">
            <a:noAutofit/>
          </a:bodyPr>
          <a:lstStyle/>
          <a:p>
            <a:pPr/>
          </a:p>
        </p:txBody>
      </p:sp>
      <p:sp>
        <p:nvSpPr>
          <p:cNvPr id="120" name="Shape 120"/>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21" name="Shape 121"/>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Shape 129"/>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0" name="Shape 130"/>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31" name="Shape 131"/>
          <p:cNvSpPr/>
          <p:nvPr>
            <p:ph type="pic" idx="13"/>
          </p:nvPr>
        </p:nvSpPr>
        <p:spPr>
          <a:xfrm>
            <a:off x="368899" y="368300"/>
            <a:ext cx="12268201" cy="7899400"/>
          </a:xfrm>
          <a:prstGeom prst="rect">
            <a:avLst/>
          </a:prstGeom>
        </p:spPr>
        <p:txBody>
          <a:bodyPr lIns="91439" tIns="45719" rIns="91439" bIns="45719" anchor="t">
            <a:noAutofit/>
          </a:bodyPr>
          <a:lstStyle/>
          <a:p>
            <a:pPr/>
          </a:p>
        </p:txBody>
      </p:sp>
      <p:sp>
        <p:nvSpPr>
          <p:cNvPr id="132" name="Shape 132"/>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33" name="Shape 133"/>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Shape 14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pPr/>
            <a:r>
              <a:t>“Type a quote here.”</a:t>
            </a:r>
          </a:p>
        </p:txBody>
      </p:sp>
      <p:sp>
        <p:nvSpPr>
          <p:cNvPr id="142" name="Shape 142"/>
          <p:cNvSpPr/>
          <p:nvPr>
            <p:ph type="body" sz="quarter" idx="14"/>
          </p:nvPr>
        </p:nvSpPr>
        <p:spPr>
          <a:xfrm>
            <a:off x="1270000" y="6362700"/>
            <a:ext cx="10464800" cy="523444"/>
          </a:xfrm>
          <a:prstGeom prst="rect">
            <a:avLst/>
          </a:prstGeom>
        </p:spPr>
        <p:txBody>
          <a:bodyPr anchor="t">
            <a:spAutoFit/>
          </a:bodyPr>
          <a:lstStyle>
            <a:lvl1pPr marL="0" indent="0" algn="ctr">
              <a:spcBef>
                <a:spcPts val="2400"/>
              </a:spcBef>
              <a:buSzTx/>
              <a:buNone/>
              <a:defRPr i="1" sz="2800"/>
            </a:lvl1pPr>
          </a:lstStyle>
          <a:p>
            <a:pPr/>
            <a:r>
              <a:t>–Johnny Appleseed</a:t>
            </a: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50" name="Shape 15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1" name="Shape 1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2" name="Shape 22"/>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3" name="Shape 23"/>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4" name="Shape 2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25" name="Shape 25"/>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26" name="Shape 26"/>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27" name="Shape 27"/>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28" name="Shape 28"/>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29" name="Shape 29"/>
          <p:cNvSpPr/>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30" name="Shape 30"/>
          <p:cNvSpPr/>
          <p:nvPr>
            <p:ph type="pic" idx="18"/>
          </p:nvPr>
        </p:nvSpPr>
        <p:spPr>
          <a:xfrm>
            <a:off x="368300" y="355600"/>
            <a:ext cx="12268200" cy="6731000"/>
          </a:xfrm>
          <a:prstGeom prst="rect">
            <a:avLst/>
          </a:prstGeom>
        </p:spPr>
        <p:txBody>
          <a:bodyPr lIns="91439" tIns="45719" rIns="91439" bIns="45719" anchor="t">
            <a:noAutofit/>
          </a:bodyPr>
          <a:lstStyle/>
          <a:p>
            <a:pPr/>
          </a:p>
        </p:txBody>
      </p:sp>
      <p:sp>
        <p:nvSpPr>
          <p:cNvPr id="31" name="Shape 3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32" name="Shape 32"/>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1" name="Shape 41"/>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2" name="Shape 42"/>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3" name="Shape 43"/>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44" name="Shape 44"/>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45" name="Shape 45"/>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46" name="Shape 46"/>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47" name="Shape 47"/>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48" name="Shape 48"/>
          <p:cNvSpPr/>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49" name="Shape 49"/>
          <p:cNvSpPr/>
          <p:nvPr>
            <p:ph type="pic" sz="half" idx="18"/>
          </p:nvPr>
        </p:nvSpPr>
        <p:spPr>
          <a:xfrm>
            <a:off x="368300" y="368300"/>
            <a:ext cx="4851400" cy="6731000"/>
          </a:xfrm>
          <a:prstGeom prst="rect">
            <a:avLst/>
          </a:prstGeom>
        </p:spPr>
        <p:txBody>
          <a:bodyPr lIns="91439" tIns="45719" rIns="91439" bIns="45719" anchor="t">
            <a:noAutofit/>
          </a:bodyPr>
          <a:lstStyle/>
          <a:p>
            <a:pPr/>
          </a:p>
        </p:txBody>
      </p:sp>
      <p:sp>
        <p:nvSpPr>
          <p:cNvPr id="50" name="Shape 50"/>
          <p:cNvSpPr/>
          <p:nvPr>
            <p:ph type="pic" sz="quarter" idx="19"/>
          </p:nvPr>
        </p:nvSpPr>
        <p:spPr>
          <a:xfrm>
            <a:off x="5295900" y="368300"/>
            <a:ext cx="2413000" cy="3327400"/>
          </a:xfrm>
          <a:prstGeom prst="rect">
            <a:avLst/>
          </a:prstGeom>
        </p:spPr>
        <p:txBody>
          <a:bodyPr lIns="91439" tIns="45719" rIns="91439" bIns="45719" anchor="t">
            <a:noAutofit/>
          </a:bodyPr>
          <a:lstStyle/>
          <a:p>
            <a:pPr/>
          </a:p>
        </p:txBody>
      </p:sp>
      <p:sp>
        <p:nvSpPr>
          <p:cNvPr id="51" name="Shape 51"/>
          <p:cNvSpPr/>
          <p:nvPr>
            <p:ph type="pic" sz="quarter" idx="20"/>
          </p:nvPr>
        </p:nvSpPr>
        <p:spPr>
          <a:xfrm>
            <a:off x="5295900" y="3771900"/>
            <a:ext cx="2413000" cy="3327400"/>
          </a:xfrm>
          <a:prstGeom prst="rect">
            <a:avLst/>
          </a:prstGeom>
        </p:spPr>
        <p:txBody>
          <a:bodyPr lIns="91439" tIns="45719" rIns="91439" bIns="45719" anchor="t">
            <a:noAutofit/>
          </a:bodyPr>
          <a:lstStyle/>
          <a:p>
            <a:pPr/>
          </a:p>
        </p:txBody>
      </p:sp>
      <p:sp>
        <p:nvSpPr>
          <p:cNvPr id="52" name="Shape 52"/>
          <p:cNvSpPr/>
          <p:nvPr>
            <p:ph type="pic" sz="half" idx="21"/>
          </p:nvPr>
        </p:nvSpPr>
        <p:spPr>
          <a:xfrm>
            <a:off x="7785100" y="368300"/>
            <a:ext cx="4851400" cy="6731000"/>
          </a:xfrm>
          <a:prstGeom prst="rect">
            <a:avLst/>
          </a:prstGeom>
        </p:spPr>
        <p:txBody>
          <a:bodyPr lIns="91439" tIns="45719" rIns="91439" bIns="45719" anchor="t">
            <a:noAutofit/>
          </a:bodyPr>
          <a:lstStyle/>
          <a:p>
            <a:pPr/>
          </a:p>
        </p:txBody>
      </p:sp>
      <p:sp>
        <p:nvSpPr>
          <p:cNvPr id="53" name="Shape 5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54" name="Shape 54"/>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a:r>
              <a:t>Title Text</a:t>
            </a:r>
          </a:p>
        </p:txBody>
      </p:sp>
      <p:sp>
        <p:nvSpPr>
          <p:cNvPr id="63" name="Shape 63"/>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pPr/>
          </a:p>
        </p:txBody>
      </p:sp>
      <p:sp>
        <p:nvSpPr>
          <p:cNvPr id="71" name="Shape 71"/>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a:r>
              <a:t>Title Text</a:t>
            </a:r>
          </a:p>
        </p:txBody>
      </p:sp>
      <p:sp>
        <p:nvSpPr>
          <p:cNvPr id="72" name="Shape 72"/>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Shape 80"/>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8" name="Shape 8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9" name="Shape 89"/>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97" name="Shape 97"/>
          <p:cNvSpPr/>
          <p:nvPr>
            <p:ph type="pic" sz="quarter" idx="13"/>
          </p:nvPr>
        </p:nvSpPr>
        <p:spPr>
          <a:xfrm>
            <a:off x="7645400" y="2768600"/>
            <a:ext cx="4292600" cy="5715000"/>
          </a:xfrm>
          <a:prstGeom prst="rect">
            <a:avLst/>
          </a:prstGeom>
          <a:ln w="9525">
            <a:round/>
          </a:ln>
        </p:spPr>
        <p:txBody>
          <a:bodyPr lIns="91439" tIns="45719" rIns="91439" bIns="45719" anchor="t">
            <a:noAutofit/>
          </a:bodyPr>
          <a:lstStyle/>
          <a:p>
            <a:pPr/>
          </a:p>
        </p:txBody>
      </p:sp>
      <p:sp>
        <p:nvSpPr>
          <p:cNvPr id="98" name="Shape 9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99" name="Shape 99"/>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3" name="Shape 3"/>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sldNum" sz="quarter" idx="2"/>
          </p:nvPr>
        </p:nvSpPr>
        <p:spPr>
          <a:xfrm>
            <a:off x="6352743" y="9474200"/>
            <a:ext cx="312014" cy="299822"/>
          </a:xfrm>
          <a:prstGeom prst="rect">
            <a:avLst/>
          </a:prstGeom>
          <a:ln w="12700">
            <a:miter lim="400000"/>
          </a:ln>
        </p:spPr>
        <p:txBody>
          <a:bodyPr wrap="none" lIns="50800" tIns="50800" rIns="50800" bIns="50800">
            <a:spAutoFit/>
          </a:bodyPr>
          <a:lstStyle>
            <a:lvl1pPr>
              <a:defRPr sz="1400">
                <a:solidFill>
                  <a:srgbClr val="5C88A5"/>
                </a:solidFill>
                <a:latin typeface="Helvetica Neue"/>
                <a:ea typeface="Helvetica Neue"/>
                <a:cs typeface="Helvetica Neue"/>
                <a:sym typeface="Helvetica Neu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3.tif"/><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4.tif"/><Relationship Id="rId7" Type="http://schemas.openxmlformats.org/officeDocument/2006/relationships/image" Target="../media/image15.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6.tif"/><Relationship Id="rId5" Type="http://schemas.openxmlformats.org/officeDocument/2006/relationships/image" Target="../media/image17.tif"/><Relationship Id="rId6" Type="http://schemas.openxmlformats.org/officeDocument/2006/relationships/image" Target="../media/image18.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9.tif"/><Relationship Id="rId4"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tif"/><Relationship Id="rId4" Type="http://schemas.openxmlformats.org/officeDocument/2006/relationships/image" Target="../media/image4.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tif"/><Relationship Id="rId4" Type="http://schemas.openxmlformats.org/officeDocument/2006/relationships/image" Target="../media/image6.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tif"/><Relationship Id="rId4" Type="http://schemas.openxmlformats.org/officeDocument/2006/relationships/image" Target="../media/image8.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tif"/><Relationship Id="rId4" Type="http://schemas.openxmlformats.org/officeDocument/2006/relationships/image" Target="../media/image10.tif"/><Relationship Id="rId5" Type="http://schemas.openxmlformats.org/officeDocument/2006/relationships/image" Target="../media/image11.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2.tif"/><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ctrTitle"/>
          </p:nvPr>
        </p:nvSpPr>
        <p:spPr>
          <a:xfrm>
            <a:off x="1422400" y="3562350"/>
            <a:ext cx="10541000" cy="2628900"/>
          </a:xfrm>
          <a:prstGeom prst="rect">
            <a:avLst/>
          </a:prstGeom>
        </p:spPr>
        <p:txBody>
          <a:bodyPr/>
          <a:lstStyle>
            <a:lvl1pPr algn="ctr"/>
          </a:lstStyle>
          <a:p>
            <a:pPr/>
            <a:r>
              <a:t>APUSH Review: Key People To Know (Periods 1 - 5)</a:t>
            </a:r>
          </a:p>
        </p:txBody>
      </p:sp>
      <p:sp>
        <p:nvSpPr>
          <p:cNvPr id="168" name="Shape 168"/>
          <p:cNvSpPr/>
          <p:nvPr>
            <p:ph type="subTitle" sz="quarter" idx="1"/>
          </p:nvPr>
        </p:nvSpPr>
        <p:spPr>
          <a:xfrm>
            <a:off x="1422400" y="6108700"/>
            <a:ext cx="10541000" cy="1371600"/>
          </a:xfrm>
          <a:prstGeom prst="rect">
            <a:avLst/>
          </a:prstGeom>
        </p:spPr>
        <p:txBody>
          <a:bodyPr/>
          <a:lstStyle>
            <a:lvl1pPr algn="ctr"/>
          </a:lstStyle>
          <a:p>
            <a:pPr/>
            <a:r>
              <a:t>Everything You Need To Know About Important People From Periods 1 - 5 To Succeed In APUSH</a:t>
            </a:r>
          </a:p>
        </p:txBody>
      </p:sp>
      <p:sp>
        <p:nvSpPr>
          <p:cNvPr id="169" name="Shape 169"/>
          <p:cNvSpPr/>
          <p:nvPr/>
        </p:nvSpPr>
        <p:spPr>
          <a:xfrm>
            <a:off x="3222823" y="2454026"/>
            <a:ext cx="7582298" cy="5851030"/>
          </a:xfrm>
          <a:prstGeom prst="ellipse">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DEDEDE"/>
                </a:solidFill>
                <a:latin typeface="Helvetica Neue"/>
                <a:ea typeface="Helvetica Neue"/>
                <a:cs typeface="Helvetica Neue"/>
                <a:sym typeface="Helvetica Neue"/>
              </a:defRPr>
            </a:lvl1pPr>
          </a:lstStyle>
          <a:p>
            <a:pPr/>
            <a:r>
              <a:t>Shoutout time: Ms. Borges’ class in Puerto Rico!, Ms. Duggan’s class in Meridian, MS, Ms. Safstrom’s class, Mrs. Moore’s class in CA, Mr. Armstrong’s class at Cerritos High School, Mr. Haine’s class Lilly, Lexie, Sanam, Casey, and Suzie from Mr. King’s and Mr. Chrstopher’s classes at Pali High. Best of luck everyone, you got this!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1041400" y="38100"/>
            <a:ext cx="10922000" cy="1687315"/>
          </a:xfrm>
          <a:prstGeom prst="rect">
            <a:avLst/>
          </a:prstGeom>
        </p:spPr>
        <p:txBody>
          <a:bodyPr/>
          <a:lstStyle>
            <a:lvl1pPr algn="ctr"/>
          </a:lstStyle>
          <a:p>
            <a:pPr/>
            <a:r>
              <a:t>Period 4 Key People</a:t>
            </a:r>
          </a:p>
        </p:txBody>
      </p:sp>
      <p:sp>
        <p:nvSpPr>
          <p:cNvPr id="214" name="Shape 214"/>
          <p:cNvSpPr/>
          <p:nvPr>
            <p:ph type="body" idx="1"/>
          </p:nvPr>
        </p:nvSpPr>
        <p:spPr>
          <a:xfrm>
            <a:off x="330200" y="1447800"/>
            <a:ext cx="12344401" cy="8023027"/>
          </a:xfrm>
          <a:prstGeom prst="rect">
            <a:avLst/>
          </a:prstGeom>
        </p:spPr>
        <p:txBody>
          <a:bodyPr/>
          <a:lstStyle/>
          <a:p>
            <a:pPr marL="262254" indent="-262254" defTabSz="344677">
              <a:spcBef>
                <a:spcPts val="1800"/>
              </a:spcBef>
              <a:buBlip>
                <a:blip r:embed="rId2"/>
              </a:buBlip>
              <a:defRPr sz="2124"/>
            </a:pPr>
            <a:r>
              <a:t>Abolitionists</a:t>
            </a:r>
          </a:p>
          <a:p>
            <a:pPr lvl="1" marL="524509" indent="-262254" defTabSz="344677">
              <a:spcBef>
                <a:spcPts val="1800"/>
              </a:spcBef>
              <a:buBlip>
                <a:blip r:embed="rId2"/>
              </a:buBlip>
              <a:defRPr sz="2124"/>
            </a:pPr>
            <a:r>
              <a:t>Denmark Vesey:</a:t>
            </a:r>
          </a:p>
          <a:p>
            <a:pPr lvl="2" marL="786764" indent="-262254" defTabSz="344677">
              <a:spcBef>
                <a:spcPts val="1800"/>
              </a:spcBef>
              <a:buBlip>
                <a:blip r:embed="rId2"/>
              </a:buBlip>
              <a:defRPr sz="2124"/>
            </a:pPr>
            <a:r>
              <a:t>Planned largest ever slave rebellion in South Carolina</a:t>
            </a:r>
          </a:p>
          <a:p>
            <a:pPr lvl="1" marL="524509" indent="-262254" defTabSz="344677">
              <a:spcBef>
                <a:spcPts val="1800"/>
              </a:spcBef>
              <a:buBlip>
                <a:blip r:embed="rId2"/>
              </a:buBlip>
              <a:defRPr sz="2124"/>
            </a:pPr>
            <a:r>
              <a:t>Nat Turner:</a:t>
            </a:r>
          </a:p>
          <a:p>
            <a:pPr lvl="2" marL="786764" indent="-262254" defTabSz="344677">
              <a:spcBef>
                <a:spcPts val="1800"/>
              </a:spcBef>
              <a:buBlip>
                <a:blip r:embed="rId2"/>
              </a:buBlip>
              <a:defRPr sz="2124"/>
            </a:pPr>
            <a:r>
              <a:t>Led a slave revolt in Virginia in 1831</a:t>
            </a:r>
          </a:p>
          <a:p>
            <a:pPr lvl="1" marL="524509" indent="-262254" defTabSz="344677">
              <a:spcBef>
                <a:spcPts val="1800"/>
              </a:spcBef>
              <a:buBlip>
                <a:blip r:embed="rId2"/>
              </a:buBlip>
              <a:defRPr sz="2124"/>
            </a:pPr>
            <a:r>
              <a:t>Frederick Douglass:</a:t>
            </a:r>
          </a:p>
          <a:p>
            <a:pPr lvl="2" marL="786764" indent="-262254" defTabSz="344677">
              <a:spcBef>
                <a:spcPts val="1800"/>
              </a:spcBef>
              <a:buBlip>
                <a:blip r:embed="rId2"/>
              </a:buBlip>
              <a:defRPr sz="2124"/>
            </a:pPr>
            <a:r>
              <a:t>Former slave, great orator, women’s rights advocate</a:t>
            </a:r>
          </a:p>
          <a:p>
            <a:pPr lvl="1" marL="524509" indent="-262254" defTabSz="344677">
              <a:spcBef>
                <a:spcPts val="1800"/>
              </a:spcBef>
              <a:buBlip>
                <a:blip r:embed="rId2"/>
              </a:buBlip>
              <a:defRPr sz="2124"/>
            </a:pPr>
            <a:r>
              <a:t>William Lloyd Garrison:</a:t>
            </a:r>
          </a:p>
          <a:p>
            <a:pPr lvl="2" marL="786764" indent="-262254" defTabSz="344677">
              <a:spcBef>
                <a:spcPts val="1800"/>
              </a:spcBef>
              <a:buBlip>
                <a:blip r:embed="rId2"/>
              </a:buBlip>
              <a:defRPr sz="2124"/>
            </a:pPr>
            <a:r>
              <a:t>Creator of the Liberator</a:t>
            </a:r>
          </a:p>
          <a:p>
            <a:pPr lvl="2" marL="786764" indent="-262254" defTabSz="344677">
              <a:spcBef>
                <a:spcPts val="1800"/>
              </a:spcBef>
              <a:buBlip>
                <a:blip r:embed="rId2"/>
              </a:buBlip>
              <a:defRPr sz="2124"/>
            </a:pPr>
            <a:r>
              <a:t>Called for immediate and uncompensated end to slavery</a:t>
            </a:r>
          </a:p>
          <a:p>
            <a:pPr lvl="1" marL="524509" indent="-262254" defTabSz="344677">
              <a:spcBef>
                <a:spcPts val="1800"/>
              </a:spcBef>
              <a:buBlip>
                <a:blip r:embed="rId2"/>
              </a:buBlip>
              <a:defRPr sz="2124"/>
            </a:pPr>
            <a:r>
              <a:t>John Brown:</a:t>
            </a:r>
          </a:p>
          <a:p>
            <a:pPr lvl="2" marL="786764" indent="-262254" defTabSz="344677">
              <a:spcBef>
                <a:spcPts val="1800"/>
              </a:spcBef>
              <a:buBlip>
                <a:blip r:embed="rId2"/>
              </a:buBlip>
              <a:defRPr sz="2124"/>
            </a:pPr>
            <a:r>
              <a:t>“Bleeding Kansas” and Harpers Ferry</a:t>
            </a:r>
          </a:p>
          <a:p>
            <a:pPr lvl="1" marL="524509" indent="-262254" defTabSz="344677">
              <a:spcBef>
                <a:spcPts val="1800"/>
              </a:spcBef>
              <a:buBlip>
                <a:blip r:embed="rId2"/>
              </a:buBlip>
              <a:defRPr sz="2124"/>
            </a:pPr>
            <a:r>
              <a:t>Harriet Tubman:</a:t>
            </a:r>
          </a:p>
          <a:p>
            <a:pPr lvl="2" marL="786764" indent="-262254" defTabSz="344677">
              <a:spcBef>
                <a:spcPts val="1800"/>
              </a:spcBef>
              <a:buBlip>
                <a:blip r:embed="rId2"/>
              </a:buBlip>
              <a:defRPr sz="2124"/>
            </a:pPr>
            <a:r>
              <a:t>Underground RR</a:t>
            </a:r>
          </a:p>
        </p:txBody>
      </p:sp>
      <p:pic>
        <p:nvPicPr>
          <p:cNvPr id="215" name="pasted-image.tiff"/>
          <p:cNvPicPr>
            <a:picLocks noChangeAspect="1"/>
          </p:cNvPicPr>
          <p:nvPr/>
        </p:nvPicPr>
        <p:blipFill>
          <a:blip r:embed="rId3">
            <a:extLst/>
          </a:blip>
          <a:stretch>
            <a:fillRect/>
          </a:stretch>
        </p:blipFill>
        <p:spPr>
          <a:xfrm>
            <a:off x="8686800" y="1473200"/>
            <a:ext cx="3810000" cy="4978400"/>
          </a:xfrm>
          <a:prstGeom prst="rect">
            <a:avLst/>
          </a:prstGeom>
          <a:ln w="12700">
            <a:miter lim="400000"/>
          </a:ln>
        </p:spPr>
      </p:pic>
      <p:pic>
        <p:nvPicPr>
          <p:cNvPr id="216" name="pasted-image.png"/>
          <p:cNvPicPr>
            <a:picLocks noChangeAspect="1"/>
          </p:cNvPicPr>
          <p:nvPr/>
        </p:nvPicPr>
        <p:blipFill>
          <a:blip r:embed="rId4">
            <a:extLst/>
          </a:blip>
          <a:stretch>
            <a:fillRect/>
          </a:stretch>
        </p:blipFill>
        <p:spPr>
          <a:xfrm>
            <a:off x="8858812" y="1473200"/>
            <a:ext cx="3465976" cy="4978400"/>
          </a:xfrm>
          <a:prstGeom prst="rect">
            <a:avLst/>
          </a:prstGeom>
          <a:ln w="12700">
            <a:miter lim="400000"/>
          </a:ln>
        </p:spPr>
      </p:pic>
      <p:pic>
        <p:nvPicPr>
          <p:cNvPr id="217" name="pasted-image.png"/>
          <p:cNvPicPr>
            <a:picLocks noChangeAspect="1"/>
          </p:cNvPicPr>
          <p:nvPr/>
        </p:nvPicPr>
        <p:blipFill>
          <a:blip r:embed="rId5">
            <a:extLst/>
          </a:blip>
          <a:stretch>
            <a:fillRect/>
          </a:stretch>
        </p:blipFill>
        <p:spPr>
          <a:xfrm>
            <a:off x="8686800" y="1620370"/>
            <a:ext cx="3810000" cy="4684060"/>
          </a:xfrm>
          <a:prstGeom prst="rect">
            <a:avLst/>
          </a:prstGeom>
          <a:ln w="12700">
            <a:miter lim="400000"/>
          </a:ln>
        </p:spPr>
      </p:pic>
      <p:pic>
        <p:nvPicPr>
          <p:cNvPr id="218" name="pasted-image.tiff"/>
          <p:cNvPicPr>
            <a:picLocks noChangeAspect="1"/>
          </p:cNvPicPr>
          <p:nvPr/>
        </p:nvPicPr>
        <p:blipFill>
          <a:blip r:embed="rId6">
            <a:extLst/>
          </a:blip>
          <a:stretch>
            <a:fillRect/>
          </a:stretch>
        </p:blipFill>
        <p:spPr>
          <a:xfrm>
            <a:off x="8827127" y="1363517"/>
            <a:ext cx="3529347" cy="5197766"/>
          </a:xfrm>
          <a:prstGeom prst="rect">
            <a:avLst/>
          </a:prstGeom>
          <a:ln w="12700">
            <a:miter lim="400000"/>
          </a:ln>
        </p:spPr>
      </p:pic>
      <p:pic>
        <p:nvPicPr>
          <p:cNvPr id="219" name="pasted-image.tiff"/>
          <p:cNvPicPr>
            <a:picLocks noChangeAspect="1"/>
          </p:cNvPicPr>
          <p:nvPr/>
        </p:nvPicPr>
        <p:blipFill>
          <a:blip r:embed="rId7">
            <a:extLst/>
          </a:blip>
          <a:stretch>
            <a:fillRect/>
          </a:stretch>
        </p:blipFill>
        <p:spPr>
          <a:xfrm>
            <a:off x="9194800" y="1631950"/>
            <a:ext cx="2794000" cy="46609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4">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2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21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214">
                                            <p:txEl>
                                              <p:pRg st="5" end="5"/>
                                            </p:txEl>
                                          </p:spTgt>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3" fill="hold">
                                  <p:stCondLst>
                                    <p:cond delay="0"/>
                                  </p:stCondLst>
                                  <p:iterate type="el" backwards="0">
                                    <p:tmAbs val="0"/>
                                  </p:iterate>
                                  <p:childTnLst>
                                    <p:set>
                                      <p:cBhvr>
                                        <p:cTn id="34" fill="hold"/>
                                        <p:tgtEl>
                                          <p:spTgt spid="2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21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214">
                                            <p:txEl>
                                              <p:pRg st="7" end="7"/>
                                            </p:txEl>
                                          </p:spTgt>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4" fill="hold">
                                  <p:stCondLst>
                                    <p:cond delay="0"/>
                                  </p:stCondLst>
                                  <p:iterate type="el" backwards="0">
                                    <p:tmAbs val="0"/>
                                  </p:iterate>
                                  <p:childTnLst>
                                    <p:set>
                                      <p:cBhvr>
                                        <p:cTn id="45" fill="hold"/>
                                        <p:tgtEl>
                                          <p:spTgt spid="2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 fill="hold">
                                  <p:stCondLst>
                                    <p:cond delay="0"/>
                                  </p:stCondLst>
                                  <p:iterate type="el" backwards="0">
                                    <p:tmAbs val="0"/>
                                  </p:iterate>
                                  <p:childTnLst>
                                    <p:set>
                                      <p:cBhvr>
                                        <p:cTn id="49" fill="hold"/>
                                        <p:tgtEl>
                                          <p:spTgt spid="214">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 fill="hold">
                                  <p:stCondLst>
                                    <p:cond delay="0"/>
                                  </p:stCondLst>
                                  <p:iterate type="el" backwards="0">
                                    <p:tmAbs val="0"/>
                                  </p:iterate>
                                  <p:childTnLst>
                                    <p:set>
                                      <p:cBhvr>
                                        <p:cTn id="53" fill="hold"/>
                                        <p:tgtEl>
                                          <p:spTgt spid="214">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 fill="hold">
                                  <p:stCondLst>
                                    <p:cond delay="0"/>
                                  </p:stCondLst>
                                  <p:iterate type="el" backwards="0">
                                    <p:tmAbs val="0"/>
                                  </p:iterate>
                                  <p:childTnLst>
                                    <p:set>
                                      <p:cBhvr>
                                        <p:cTn id="57" fill="hold"/>
                                        <p:tgtEl>
                                          <p:spTgt spid="214">
                                            <p:txEl>
                                              <p:pRg st="10" end="10"/>
                                            </p:txEl>
                                          </p:spTgt>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5" fill="hold">
                                  <p:stCondLst>
                                    <p:cond delay="0"/>
                                  </p:stCondLst>
                                  <p:iterate type="el" backwards="0">
                                    <p:tmAbs val="0"/>
                                  </p:iterate>
                                  <p:childTnLst>
                                    <p:set>
                                      <p:cBhvr>
                                        <p:cTn id="60" fill="hold"/>
                                        <p:tgtEl>
                                          <p:spTgt spid="2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 fill="hold">
                                  <p:stCondLst>
                                    <p:cond delay="0"/>
                                  </p:stCondLst>
                                  <p:iterate type="el" backwards="0">
                                    <p:tmAbs val="0"/>
                                  </p:iterate>
                                  <p:childTnLst>
                                    <p:set>
                                      <p:cBhvr>
                                        <p:cTn id="64" fill="hold"/>
                                        <p:tgtEl>
                                          <p:spTgt spid="214">
                                            <p:txEl>
                                              <p:pRg st="11" end="1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 fill="hold">
                                  <p:stCondLst>
                                    <p:cond delay="0"/>
                                  </p:stCondLst>
                                  <p:iterate type="el" backwards="0">
                                    <p:tmAbs val="0"/>
                                  </p:iterate>
                                  <p:childTnLst>
                                    <p:set>
                                      <p:cBhvr>
                                        <p:cTn id="68" fill="hold"/>
                                        <p:tgtEl>
                                          <p:spTgt spid="214">
                                            <p:txEl>
                                              <p:pRg st="12" end="12"/>
                                            </p:txEl>
                                          </p:spTgt>
                                        </p:tgtEl>
                                        <p:attrNameLst>
                                          <p:attrName>style.visibility</p:attrName>
                                        </p:attrNameLst>
                                      </p:cBhvr>
                                      <p:to>
                                        <p:strVal val="visible"/>
                                      </p:to>
                                    </p:set>
                                  </p:childTnLst>
                                </p:cTn>
                              </p:par>
                            </p:childTnLst>
                          </p:cTn>
                        </p:par>
                        <p:par>
                          <p:cTn id="69" fill="hold">
                            <p:stCondLst>
                              <p:cond delay="0"/>
                            </p:stCondLst>
                            <p:childTnLst>
                              <p:par>
                                <p:cTn id="70" presetClass="entr" nodeType="afterEffect" presetSubtype="0" presetID="1" grpId="6" fill="hold">
                                  <p:stCondLst>
                                    <p:cond delay="0"/>
                                  </p:stCondLst>
                                  <p:iterate type="el" backwards="0">
                                    <p:tmAbs val="0"/>
                                  </p:iterate>
                                  <p:childTnLst>
                                    <p:set>
                                      <p:cBhvr>
                                        <p:cTn id="71" fill="hold"/>
                                        <p:tgtEl>
                                          <p:spTgt spid="2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0" presetID="1" grpId="1" fill="hold">
                                  <p:stCondLst>
                                    <p:cond delay="0"/>
                                  </p:stCondLst>
                                  <p:iterate type="el" backwards="0">
                                    <p:tmAbs val="0"/>
                                  </p:iterate>
                                  <p:childTnLst>
                                    <p:set>
                                      <p:cBhvr>
                                        <p:cTn id="75" fill="hold"/>
                                        <p:tgtEl>
                                          <p:spTgt spid="214">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2"/>
      <p:bldP build="whole" bldLvl="1" animBg="1" rev="0" advAuto="0" spid="219" grpId="6"/>
      <p:bldP build="p" bldLvl="5" animBg="1" rev="0" advAuto="0" spid="214" grpId="1"/>
      <p:bldP build="whole" bldLvl="1" animBg="1" rev="0" advAuto="0" spid="216" grpId="3"/>
      <p:bldP build="whole" bldLvl="1" animBg="1" rev="0" advAuto="0" spid="217" grpId="4"/>
      <p:bldP build="whole" bldLvl="1" animBg="1" rev="0" advAuto="0" spid="218" grpId="5"/>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1041400" y="38100"/>
            <a:ext cx="10922000" cy="1687315"/>
          </a:xfrm>
          <a:prstGeom prst="rect">
            <a:avLst/>
          </a:prstGeom>
        </p:spPr>
        <p:txBody>
          <a:bodyPr/>
          <a:lstStyle>
            <a:lvl1pPr algn="ctr"/>
          </a:lstStyle>
          <a:p>
            <a:pPr/>
            <a:r>
              <a:t>Period 4 Key People</a:t>
            </a:r>
          </a:p>
        </p:txBody>
      </p:sp>
      <p:sp>
        <p:nvSpPr>
          <p:cNvPr id="222" name="Shape 222"/>
          <p:cNvSpPr/>
          <p:nvPr>
            <p:ph type="body" idx="1"/>
          </p:nvPr>
        </p:nvSpPr>
        <p:spPr>
          <a:xfrm>
            <a:off x="330200" y="1447800"/>
            <a:ext cx="12344401" cy="8023027"/>
          </a:xfrm>
          <a:prstGeom prst="rect">
            <a:avLst/>
          </a:prstGeom>
        </p:spPr>
        <p:txBody>
          <a:bodyPr/>
          <a:lstStyle/>
          <a:p>
            <a:pPr>
              <a:buBlip>
                <a:blip r:embed="rId2"/>
              </a:buBlip>
            </a:pPr>
            <a:r>
              <a:t>Reform Movements:</a:t>
            </a:r>
          </a:p>
          <a:p>
            <a:pPr lvl="1">
              <a:buBlip>
                <a:blip r:embed="rId2"/>
              </a:buBlip>
            </a:pPr>
            <a:r>
              <a:t>Dorothea Dix - treatment of mentally ill</a:t>
            </a:r>
          </a:p>
          <a:p>
            <a:pPr lvl="1">
              <a:buBlip>
                <a:blip r:embed="rId2"/>
              </a:buBlip>
            </a:pPr>
            <a:r>
              <a:t>Horace Mann - Education</a:t>
            </a:r>
          </a:p>
          <a:p>
            <a:pPr lvl="1">
              <a:buBlip>
                <a:blip r:embed="rId2"/>
              </a:buBlip>
            </a:pPr>
            <a:r>
              <a:t>Elizabeth Cady Stanton - Seneca Falls</a:t>
            </a:r>
          </a:p>
          <a:p>
            <a:pPr>
              <a:buBlip>
                <a:blip r:embed="rId2"/>
              </a:buBlip>
            </a:pPr>
            <a:r>
              <a:t>Religion:</a:t>
            </a:r>
          </a:p>
          <a:p>
            <a:pPr lvl="1">
              <a:buBlip>
                <a:blip r:embed="rId2"/>
              </a:buBlip>
            </a:pPr>
            <a:r>
              <a:t>Charles G. Finney - 2nd Great wakening</a:t>
            </a:r>
          </a:p>
          <a:p>
            <a:pPr lvl="1">
              <a:buBlip>
                <a:blip r:embed="rId2"/>
              </a:buBlip>
            </a:pPr>
            <a:r>
              <a:t>Brigham Young - Moved Mormons out west to Utah</a:t>
            </a:r>
          </a:p>
        </p:txBody>
      </p:sp>
      <p:pic>
        <p:nvPicPr>
          <p:cNvPr id="223" name="pasted-image.png"/>
          <p:cNvPicPr>
            <a:picLocks noChangeAspect="1"/>
          </p:cNvPicPr>
          <p:nvPr/>
        </p:nvPicPr>
        <p:blipFill>
          <a:blip r:embed="rId3">
            <a:extLst/>
          </a:blip>
          <a:stretch>
            <a:fillRect/>
          </a:stretch>
        </p:blipFill>
        <p:spPr>
          <a:xfrm>
            <a:off x="9359900" y="1962150"/>
            <a:ext cx="3175000" cy="4000500"/>
          </a:xfrm>
          <a:prstGeom prst="rect">
            <a:avLst/>
          </a:prstGeom>
          <a:ln w="12700">
            <a:miter lim="400000"/>
          </a:ln>
        </p:spPr>
      </p:pic>
      <p:pic>
        <p:nvPicPr>
          <p:cNvPr id="224" name="pasted-image.tiff"/>
          <p:cNvPicPr>
            <a:picLocks noChangeAspect="1"/>
          </p:cNvPicPr>
          <p:nvPr/>
        </p:nvPicPr>
        <p:blipFill>
          <a:blip r:embed="rId4">
            <a:extLst/>
          </a:blip>
          <a:stretch>
            <a:fillRect/>
          </a:stretch>
        </p:blipFill>
        <p:spPr>
          <a:xfrm>
            <a:off x="9359900" y="1644650"/>
            <a:ext cx="3175000" cy="4635500"/>
          </a:xfrm>
          <a:prstGeom prst="rect">
            <a:avLst/>
          </a:prstGeom>
          <a:ln w="12700">
            <a:miter lim="400000"/>
          </a:ln>
        </p:spPr>
      </p:pic>
      <p:pic>
        <p:nvPicPr>
          <p:cNvPr id="225" name="pasted-image.tiff"/>
          <p:cNvPicPr>
            <a:picLocks noChangeAspect="1"/>
          </p:cNvPicPr>
          <p:nvPr/>
        </p:nvPicPr>
        <p:blipFill>
          <a:blip r:embed="rId5">
            <a:extLst/>
          </a:blip>
          <a:stretch>
            <a:fillRect/>
          </a:stretch>
        </p:blipFill>
        <p:spPr>
          <a:xfrm>
            <a:off x="9448800" y="2261489"/>
            <a:ext cx="2997200" cy="3401822"/>
          </a:xfrm>
          <a:prstGeom prst="rect">
            <a:avLst/>
          </a:prstGeom>
          <a:ln w="12700">
            <a:miter lim="400000"/>
          </a:ln>
        </p:spPr>
      </p:pic>
      <p:pic>
        <p:nvPicPr>
          <p:cNvPr id="226" name="pasted-image.tiff"/>
          <p:cNvPicPr>
            <a:picLocks noChangeAspect="1"/>
          </p:cNvPicPr>
          <p:nvPr/>
        </p:nvPicPr>
        <p:blipFill>
          <a:blip r:embed="rId6">
            <a:extLst/>
          </a:blip>
          <a:stretch>
            <a:fillRect/>
          </a:stretch>
        </p:blipFill>
        <p:spPr>
          <a:xfrm>
            <a:off x="9448800" y="1718781"/>
            <a:ext cx="2997200" cy="448723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2">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2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2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222">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22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222">
                                            <p:txEl>
                                              <p:pRg st="5" end="5"/>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4" fill="hold">
                                  <p:stCondLst>
                                    <p:cond delay="0"/>
                                  </p:stCondLst>
                                  <p:iterate type="el" backwards="0">
                                    <p:tmAbs val="0"/>
                                  </p:iterate>
                                  <p:childTnLst>
                                    <p:set>
                                      <p:cBhvr>
                                        <p:cTn id="37" fill="hold"/>
                                        <p:tgtEl>
                                          <p:spTgt spid="2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222">
                                            <p:txEl>
                                              <p:pRg st="6" end="6"/>
                                            </p:txEl>
                                          </p:spTgt>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5" fill="hold">
                                  <p:stCondLst>
                                    <p:cond delay="0"/>
                                  </p:stCondLst>
                                  <p:iterate type="el" backwards="0">
                                    <p:tmAbs val="0"/>
                                  </p:iterate>
                                  <p:childTnLst>
                                    <p:set>
                                      <p:cBhvr>
                                        <p:cTn id="44" fill="hold"/>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4"/>
      <p:bldP build="whole" bldLvl="1" animBg="1" rev="0" advAuto="0" spid="223" grpId="2"/>
      <p:bldP build="whole" bldLvl="1" animBg="1" rev="0" advAuto="0" spid="224" grpId="3"/>
      <p:bldP build="whole" bldLvl="1" animBg="1" rev="0" advAuto="0" spid="226" grpId="5"/>
      <p:bldP build="p" bldLvl="5" animBg="1" rev="0" advAuto="0" spid="22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1041400" y="38100"/>
            <a:ext cx="10922000" cy="1687315"/>
          </a:xfrm>
          <a:prstGeom prst="rect">
            <a:avLst/>
          </a:prstGeom>
        </p:spPr>
        <p:txBody>
          <a:bodyPr/>
          <a:lstStyle>
            <a:lvl1pPr algn="ctr"/>
          </a:lstStyle>
          <a:p>
            <a:pPr/>
            <a:r>
              <a:t>Period 5 Key People</a:t>
            </a:r>
          </a:p>
        </p:txBody>
      </p:sp>
      <p:sp>
        <p:nvSpPr>
          <p:cNvPr id="229" name="Shape 229"/>
          <p:cNvSpPr/>
          <p:nvPr>
            <p:ph type="body" idx="1"/>
          </p:nvPr>
        </p:nvSpPr>
        <p:spPr>
          <a:xfrm>
            <a:off x="330200" y="1447800"/>
            <a:ext cx="12344401" cy="8023027"/>
          </a:xfrm>
          <a:prstGeom prst="rect">
            <a:avLst/>
          </a:prstGeom>
        </p:spPr>
        <p:txBody>
          <a:bodyPr/>
          <a:lstStyle/>
          <a:p>
            <a:pPr>
              <a:buBlip>
                <a:blip r:embed="rId2"/>
              </a:buBlip>
            </a:pPr>
            <a:r>
              <a:t>John L. O’Sullivan - coined the term “Manifest Destiny”</a:t>
            </a:r>
          </a:p>
          <a:p>
            <a:pPr>
              <a:buBlip>
                <a:blip r:embed="rId2"/>
              </a:buBlip>
            </a:pPr>
            <a:r>
              <a:t>David Wilmot - Wilmot Proviso</a:t>
            </a:r>
          </a:p>
          <a:p>
            <a:pPr>
              <a:buBlip>
                <a:blip r:embed="rId2"/>
              </a:buBlip>
            </a:pPr>
            <a:r>
              <a:t>Abe Lincoln - “free-soil” platform</a:t>
            </a:r>
          </a:p>
          <a:p>
            <a:pPr>
              <a:buBlip>
                <a:blip r:embed="rId2"/>
              </a:buBlip>
            </a:pPr>
            <a:r>
              <a:t>Charles Sumner and Thaddeus Stevens - Radical Republicans </a:t>
            </a:r>
          </a:p>
          <a:p>
            <a:pPr>
              <a:buBlip>
                <a:blip r:embed="rId2"/>
              </a:buBlip>
            </a:pPr>
            <a:r>
              <a:t>Hiram Revels - 1st African American elected                    to Congress</a:t>
            </a:r>
          </a:p>
        </p:txBody>
      </p:sp>
      <p:pic>
        <p:nvPicPr>
          <p:cNvPr id="230" name="pasted-image.png"/>
          <p:cNvPicPr>
            <a:picLocks noChangeAspect="1"/>
          </p:cNvPicPr>
          <p:nvPr/>
        </p:nvPicPr>
        <p:blipFill>
          <a:blip r:embed="rId3">
            <a:extLst/>
          </a:blip>
          <a:stretch>
            <a:fillRect/>
          </a:stretch>
        </p:blipFill>
        <p:spPr>
          <a:xfrm>
            <a:off x="10109200" y="6388100"/>
            <a:ext cx="2794000" cy="3327400"/>
          </a:xfrm>
          <a:prstGeom prst="rect">
            <a:avLst/>
          </a:prstGeom>
          <a:ln w="12700">
            <a:miter lim="400000"/>
          </a:ln>
        </p:spPr>
      </p:pic>
      <p:pic>
        <p:nvPicPr>
          <p:cNvPr id="231" name="pasted-image.png"/>
          <p:cNvPicPr>
            <a:picLocks noChangeAspect="1"/>
          </p:cNvPicPr>
          <p:nvPr/>
        </p:nvPicPr>
        <p:blipFill>
          <a:blip r:embed="rId4">
            <a:extLst/>
          </a:blip>
          <a:stretch>
            <a:fillRect/>
          </a:stretch>
        </p:blipFill>
        <p:spPr>
          <a:xfrm>
            <a:off x="9392490" y="412750"/>
            <a:ext cx="3307511" cy="4675617"/>
          </a:xfrm>
          <a:prstGeom prst="rect">
            <a:avLst/>
          </a:prstGeom>
          <a:ln w="12700">
            <a:miter lim="400000"/>
          </a:ln>
        </p:spPr>
      </p:pic>
      <p:pic>
        <p:nvPicPr>
          <p:cNvPr id="232" name="pasted-image.png"/>
          <p:cNvPicPr>
            <a:picLocks noChangeAspect="1"/>
          </p:cNvPicPr>
          <p:nvPr/>
        </p:nvPicPr>
        <p:blipFill>
          <a:blip r:embed="rId5">
            <a:extLst/>
          </a:blip>
          <a:stretch>
            <a:fillRect/>
          </a:stretch>
        </p:blipFill>
        <p:spPr>
          <a:xfrm>
            <a:off x="9392490" y="683364"/>
            <a:ext cx="3307511" cy="4134389"/>
          </a:xfrm>
          <a:prstGeom prst="rect">
            <a:avLst/>
          </a:prstGeom>
          <a:ln w="12700">
            <a:miter lim="400000"/>
          </a:ln>
        </p:spPr>
      </p:pic>
      <p:pic>
        <p:nvPicPr>
          <p:cNvPr id="233" name="pasted-image.png"/>
          <p:cNvPicPr>
            <a:picLocks noChangeAspect="1"/>
          </p:cNvPicPr>
          <p:nvPr/>
        </p:nvPicPr>
        <p:blipFill>
          <a:blip r:embed="rId6">
            <a:extLst/>
          </a:blip>
          <a:stretch>
            <a:fillRect/>
          </a:stretch>
        </p:blipFill>
        <p:spPr>
          <a:xfrm>
            <a:off x="1168400" y="1193800"/>
            <a:ext cx="2794000" cy="4216400"/>
          </a:xfrm>
          <a:prstGeom prst="rect">
            <a:avLst/>
          </a:prstGeom>
          <a:ln w="12700">
            <a:miter lim="400000"/>
          </a:ln>
        </p:spPr>
      </p:pic>
      <p:pic>
        <p:nvPicPr>
          <p:cNvPr id="234" name="pasted-image.png"/>
          <p:cNvPicPr>
            <a:picLocks noChangeAspect="1"/>
          </p:cNvPicPr>
          <p:nvPr/>
        </p:nvPicPr>
        <p:blipFill>
          <a:blip r:embed="rId7">
            <a:extLst/>
          </a:blip>
          <a:stretch>
            <a:fillRect/>
          </a:stretch>
        </p:blipFill>
        <p:spPr>
          <a:xfrm>
            <a:off x="5105400" y="1206500"/>
            <a:ext cx="2794000" cy="4191000"/>
          </a:xfrm>
          <a:prstGeom prst="rect">
            <a:avLst/>
          </a:prstGeom>
          <a:ln w="12700">
            <a:miter lim="400000"/>
          </a:ln>
        </p:spPr>
      </p:pic>
      <p:pic>
        <p:nvPicPr>
          <p:cNvPr id="235" name="pasted-image.pdf"/>
          <p:cNvPicPr>
            <a:picLocks noChangeAspect="1"/>
          </p:cNvPicPr>
          <p:nvPr/>
        </p:nvPicPr>
        <p:blipFill>
          <a:blip r:embed="rId8">
            <a:extLst/>
          </a:blip>
          <a:stretch>
            <a:fillRect/>
          </a:stretch>
        </p:blipFill>
        <p:spPr>
          <a:xfrm>
            <a:off x="2945218" y="1149350"/>
            <a:ext cx="3685977" cy="43053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9">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2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2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3" fill="hold">
                                  <p:stCondLst>
                                    <p:cond delay="0"/>
                                  </p:stCondLst>
                                  <p:iterate type="el" backwards="0">
                                    <p:tmAbs val="0"/>
                                  </p:iterate>
                                  <p:childTnLst>
                                    <p:set>
                                      <p:cBhvr>
                                        <p:cTn id="19" fill="hold"/>
                                        <p:tgtEl>
                                          <p:spTgt spid="2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229">
                                            <p:txEl>
                                              <p:pRg st="2" end="2"/>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4" fill="hold">
                                  <p:stCondLst>
                                    <p:cond delay="0"/>
                                  </p:stCondLst>
                                  <p:iterate type="el" backwards="0">
                                    <p:tmAbs val="0"/>
                                  </p:iterate>
                                  <p:childTnLst>
                                    <p:set>
                                      <p:cBhvr>
                                        <p:cTn id="26" fill="hold"/>
                                        <p:tgtEl>
                                          <p:spTgt spid="2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229">
                                            <p:txEl>
                                              <p:pRg st="3" end="3"/>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5" fill="hold">
                                  <p:stCondLst>
                                    <p:cond delay="0"/>
                                  </p:stCondLst>
                                  <p:iterate type="el" backwards="0">
                                    <p:tmAbs val="0"/>
                                  </p:iterate>
                                  <p:childTnLst>
                                    <p:set>
                                      <p:cBhvr>
                                        <p:cTn id="33" fill="hold"/>
                                        <p:tgtEl>
                                          <p:spTgt spid="233"/>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6" fill="hold">
                                  <p:stCondLst>
                                    <p:cond delay="0"/>
                                  </p:stCondLst>
                                  <p:iterate type="el" backwards="0">
                                    <p:tmAbs val="0"/>
                                  </p:iterate>
                                  <p:childTnLst>
                                    <p:set>
                                      <p:cBhvr>
                                        <p:cTn id="36" fill="hold"/>
                                        <p:tgtEl>
                                          <p:spTgt spid="2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29">
                                            <p:txEl>
                                              <p:pRg st="4" end="4"/>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7" fill="hold">
                                  <p:stCondLst>
                                    <p:cond delay="0"/>
                                  </p:stCondLst>
                                  <p:iterate type="el" backwards="0">
                                    <p:tmAbs val="0"/>
                                  </p:iterate>
                                  <p:childTnLst>
                                    <p:set>
                                      <p:cBhvr>
                                        <p:cTn id="43" fill="hold"/>
                                        <p:tgtEl>
                                          <p:spTgt spid="2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xit" nodeType="clickEffect" presetSubtype="0" presetID="1" grpId="8" fill="hold">
                                  <p:stCondLst>
                                    <p:cond delay="0"/>
                                  </p:stCondLst>
                                  <p:iterate type="el" backwards="0">
                                    <p:tmAbs val="0"/>
                                  </p:iterate>
                                  <p:childTnLst>
                                    <p:set>
                                      <p:cBhvr>
                                        <p:cTn id="47" fill="hold">
                                          <p:stCondLst>
                                            <p:cond delay="0"/>
                                          </p:stCondLst>
                                        </p:cTn>
                                        <p:tgtEl>
                                          <p:spTgt spid="235"/>
                                        </p:tgtEl>
                                        <p:attrNameLst>
                                          <p:attrName>style.visibility</p:attrName>
                                        </p:attrNameLst>
                                      </p:cBhvr>
                                      <p:to>
                                        <p:strVal val="hidden"/>
                                      </p:to>
                                    </p:set>
                                  </p:childTnLst>
                                </p:cTn>
                              </p:par>
                            </p:childTnLst>
                          </p:cTn>
                        </p:par>
                        <p:par>
                          <p:cTn id="48" fill="hold">
                            <p:stCondLst>
                              <p:cond delay="0"/>
                            </p:stCondLst>
                            <p:childTnLst>
                              <p:par>
                                <p:cTn id="49" presetClass="exit" nodeType="afterEffect" presetSubtype="0" presetID="1" grpId="9" fill="hold">
                                  <p:stCondLst>
                                    <p:cond delay="0"/>
                                  </p:stCondLst>
                                  <p:iterate type="el" backwards="0">
                                    <p:tmAbs val="0"/>
                                  </p:iterate>
                                  <p:childTnLst>
                                    <p:set>
                                      <p:cBhvr>
                                        <p:cTn id="50" fill="hold">
                                          <p:stCondLst>
                                            <p:cond delay="0"/>
                                          </p:stCondLst>
                                        </p:cTn>
                                        <p:tgtEl>
                                          <p:spTgt spid="233"/>
                                        </p:tgtEl>
                                        <p:attrNameLst>
                                          <p:attrName>style.visibility</p:attrName>
                                        </p:attrNameLst>
                                      </p:cBhvr>
                                      <p:to>
                                        <p:strVal val="hidden"/>
                                      </p:to>
                                    </p:set>
                                  </p:childTnLst>
                                </p:cTn>
                              </p:par>
                            </p:childTnLst>
                          </p:cTn>
                        </p:par>
                        <p:par>
                          <p:cTn id="51" fill="hold">
                            <p:stCondLst>
                              <p:cond delay="0"/>
                            </p:stCondLst>
                            <p:childTnLst>
                              <p:par>
                                <p:cTn id="52" presetClass="exit" nodeType="afterEffect" presetSubtype="0" presetID="1" grpId="10" fill="hold">
                                  <p:stCondLst>
                                    <p:cond delay="0"/>
                                  </p:stCondLst>
                                  <p:iterate type="el" backwards="0">
                                    <p:tmAbs val="0"/>
                                  </p:iterate>
                                  <p:childTnLst>
                                    <p:set>
                                      <p:cBhvr>
                                        <p:cTn id="53" fill="hold">
                                          <p:stCondLst>
                                            <p:cond delay="0"/>
                                          </p:stCondLst>
                                        </p:cTn>
                                        <p:tgtEl>
                                          <p:spTgt spid="2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7"/>
      <p:bldP build="whole" bldLvl="1" animBg="1" rev="0" advAuto="0" spid="235" grpId="8"/>
      <p:bldP build="whole" bldLvl="1" animBg="1" rev="0" advAuto="0" spid="232" grpId="4"/>
      <p:bldP build="whole" bldLvl="1" animBg="1" rev="0" advAuto="0" spid="234" grpId="10"/>
      <p:bldP build="whole" bldLvl="1" animBg="1" rev="0" advAuto="0" spid="233" grpId="5"/>
      <p:bldP build="p" bldLvl="5" animBg="1" rev="0" advAuto="0" spid="229" grpId="1"/>
      <p:bldP build="whole" bldLvl="1" animBg="1" rev="0" advAuto="0" spid="234" grpId="6"/>
      <p:bldP build="whole" bldLvl="1" animBg="1" rev="0" advAuto="0" spid="230" grpId="2"/>
      <p:bldP build="whole" bldLvl="1" animBg="1" rev="0" advAuto="0" spid="233" grpId="9"/>
      <p:bldP build="whole" bldLvl="1" animBg="1" rev="0" advAuto="0" spid="231"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prstGeom prst="rect">
            <a:avLst/>
          </a:prstGeom>
        </p:spPr>
        <p:txBody>
          <a:bodyPr/>
          <a:lstStyle>
            <a:lvl1pPr algn="ctr"/>
          </a:lstStyle>
          <a:p>
            <a:pPr/>
            <a:r>
              <a:t>See You Back Here For Periods 6 - 9 </a:t>
            </a:r>
          </a:p>
        </p:txBody>
      </p:sp>
      <p:sp>
        <p:nvSpPr>
          <p:cNvPr id="238" name="Shape 238"/>
          <p:cNvSpPr/>
          <p:nvPr>
            <p:ph type="body" sz="half" idx="1"/>
          </p:nvPr>
        </p:nvSpPr>
        <p:spPr>
          <a:prstGeom prst="rect">
            <a:avLst/>
          </a:prstGeom>
        </p:spPr>
        <p:txBody>
          <a:bodyPr/>
          <a:lstStyle/>
          <a:p>
            <a:pPr>
              <a:buBlip>
                <a:blip r:embed="rId2"/>
              </a:buBlip>
            </a:pPr>
            <a:r>
              <a:t>Thanks for watching</a:t>
            </a:r>
          </a:p>
          <a:p>
            <a:pPr>
              <a:buBlip>
                <a:blip r:embed="rId2"/>
              </a:buBlip>
            </a:pPr>
            <a:r>
              <a:t>Check out other review videos in the description</a:t>
            </a:r>
          </a:p>
          <a:p>
            <a:pPr>
              <a:buBlip>
                <a:blip r:embed="rId2"/>
              </a:buBlip>
            </a:pPr>
            <a:r>
              <a:t>Best of luck in May!</a:t>
            </a:r>
          </a:p>
        </p:txBody>
      </p:sp>
      <p:pic>
        <p:nvPicPr>
          <p:cNvPr id="239" name="pasted-image.tiff"/>
          <p:cNvPicPr>
            <a:picLocks noChangeAspect="1"/>
          </p:cNvPicPr>
          <p:nvPr/>
        </p:nvPicPr>
        <p:blipFill>
          <a:blip r:embed="rId3">
            <a:extLst/>
          </a:blip>
          <a:stretch>
            <a:fillRect/>
          </a:stretch>
        </p:blipFill>
        <p:spPr>
          <a:xfrm>
            <a:off x="8161601" y="4229080"/>
            <a:ext cx="4733399" cy="5486440"/>
          </a:xfrm>
          <a:prstGeom prst="rect">
            <a:avLst/>
          </a:prstGeom>
          <a:ln w="12700">
            <a:miter lim="400000"/>
          </a:ln>
        </p:spPr>
      </p:pic>
      <p:sp>
        <p:nvSpPr>
          <p:cNvPr id="240" name="Shape 240"/>
          <p:cNvSpPr/>
          <p:nvPr/>
        </p:nvSpPr>
        <p:spPr>
          <a:xfrm>
            <a:off x="5466357" y="2502197"/>
            <a:ext cx="4577954" cy="3942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53" y="0"/>
                </a:moveTo>
                <a:cubicBezTo>
                  <a:pt x="337" y="0"/>
                  <a:pt x="0" y="392"/>
                  <a:pt x="0" y="874"/>
                </a:cubicBezTo>
                <a:lnTo>
                  <a:pt x="0" y="16592"/>
                </a:lnTo>
                <a:cubicBezTo>
                  <a:pt x="0" y="17074"/>
                  <a:pt x="337" y="17464"/>
                  <a:pt x="753" y="17464"/>
                </a:cubicBezTo>
                <a:lnTo>
                  <a:pt x="14398" y="17464"/>
                </a:lnTo>
                <a:lnTo>
                  <a:pt x="21600" y="21600"/>
                </a:lnTo>
                <a:lnTo>
                  <a:pt x="17338" y="14507"/>
                </a:lnTo>
                <a:lnTo>
                  <a:pt x="17338" y="874"/>
                </a:lnTo>
                <a:cubicBezTo>
                  <a:pt x="17338" y="392"/>
                  <a:pt x="17001" y="0"/>
                  <a:pt x="16585" y="0"/>
                </a:cubicBezTo>
                <a:lnTo>
                  <a:pt x="753" y="0"/>
                </a:lnTo>
                <a:close/>
              </a:path>
            </a:pathLst>
          </a:cu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400">
                <a:solidFill>
                  <a:srgbClr val="DEDEDE"/>
                </a:solidFill>
                <a:latin typeface="Helvetica Neue"/>
                <a:ea typeface="Helvetica Neue"/>
                <a:cs typeface="Helvetica Neue"/>
                <a:sym typeface="Helvetica Neue"/>
              </a:defRPr>
            </a:lvl1pPr>
          </a:lstStyle>
          <a:p>
            <a:pPr/>
            <a:r>
              <a:t>Please don’t forget me……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lvl1pPr algn="ctr"/>
          </a:lstStyle>
          <a:p>
            <a:pPr/>
            <a:r>
              <a:t>Period 1 Key People</a:t>
            </a:r>
          </a:p>
        </p:txBody>
      </p:sp>
      <p:sp>
        <p:nvSpPr>
          <p:cNvPr id="172" name="Shape 172"/>
          <p:cNvSpPr/>
          <p:nvPr>
            <p:ph type="body" idx="1"/>
          </p:nvPr>
        </p:nvSpPr>
        <p:spPr>
          <a:xfrm>
            <a:off x="635000" y="2387600"/>
            <a:ext cx="11582500" cy="6815436"/>
          </a:xfrm>
          <a:prstGeom prst="rect">
            <a:avLst/>
          </a:prstGeom>
        </p:spPr>
        <p:txBody>
          <a:bodyPr/>
          <a:lstStyle/>
          <a:p>
            <a:pPr>
              <a:buBlip>
                <a:blip r:embed="rId2"/>
              </a:buBlip>
            </a:pPr>
            <a:r>
              <a:t>Juan de Sepulveda:</a:t>
            </a:r>
          </a:p>
          <a:p>
            <a:pPr lvl="1">
              <a:buBlip>
                <a:blip r:embed="rId2"/>
              </a:buBlip>
            </a:pPr>
            <a:r>
              <a:t>Advocated harsh treatment of Natives</a:t>
            </a:r>
          </a:p>
          <a:p>
            <a:pPr lvl="1">
              <a:buBlip>
                <a:blip r:embed="rId2"/>
              </a:buBlip>
            </a:pPr>
            <a:r>
              <a:t>Claimed slavery for Natives was justified under Christianity</a:t>
            </a:r>
          </a:p>
          <a:p>
            <a:pPr>
              <a:buBlip>
                <a:blip r:embed="rId2"/>
              </a:buBlip>
            </a:pPr>
            <a:r>
              <a:t>Bartolome de Las Casas:</a:t>
            </a:r>
          </a:p>
          <a:p>
            <a:pPr lvl="1">
              <a:buBlip>
                <a:blip r:embed="rId2"/>
              </a:buBlip>
            </a:pPr>
            <a:r>
              <a:t>Argued Natives deserved same treatment as other men</a:t>
            </a:r>
          </a:p>
          <a:p>
            <a:pPr lvl="1">
              <a:buBlip>
                <a:blip r:embed="rId2"/>
              </a:buBlip>
            </a:pPr>
            <a:r>
              <a:t>Helped end the Encomienda System</a:t>
            </a:r>
          </a:p>
        </p:txBody>
      </p:sp>
      <p:pic>
        <p:nvPicPr>
          <p:cNvPr id="173" name="pasted-image.tiff"/>
          <p:cNvPicPr>
            <a:picLocks noChangeAspect="1"/>
          </p:cNvPicPr>
          <p:nvPr/>
        </p:nvPicPr>
        <p:blipFill>
          <a:blip r:embed="rId3">
            <a:extLst/>
          </a:blip>
          <a:stretch>
            <a:fillRect/>
          </a:stretch>
        </p:blipFill>
        <p:spPr>
          <a:xfrm>
            <a:off x="10254542" y="387350"/>
            <a:ext cx="2445458" cy="4035006"/>
          </a:xfrm>
          <a:prstGeom prst="rect">
            <a:avLst/>
          </a:prstGeom>
          <a:ln w="12700">
            <a:miter lim="400000"/>
          </a:ln>
        </p:spPr>
      </p:pic>
      <p:pic>
        <p:nvPicPr>
          <p:cNvPr id="174" name="pasted-image.tiff"/>
          <p:cNvPicPr>
            <a:picLocks noChangeAspect="1"/>
          </p:cNvPicPr>
          <p:nvPr/>
        </p:nvPicPr>
        <p:blipFill>
          <a:blip r:embed="rId4">
            <a:extLst/>
          </a:blip>
          <a:stretch>
            <a:fillRect/>
          </a:stretch>
        </p:blipFill>
        <p:spPr>
          <a:xfrm>
            <a:off x="1371600" y="204129"/>
            <a:ext cx="3258950" cy="422182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7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7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7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72">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1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7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72">
                                            <p:txEl>
                                              <p:pRg st="5" end="5"/>
                                            </p:txEl>
                                          </p:spTgt>
                                        </p:tgtEl>
                                        <p:attrNameLst>
                                          <p:attrName>style.visibility</p:attrName>
                                        </p:attrNameLst>
                                      </p:cBhvr>
                                      <p:to>
                                        <p:strVal val="visible"/>
                                      </p:to>
                                    </p:set>
                                  </p:childTnLst>
                                </p:cTn>
                              </p:par>
                            </p:childTnLst>
                          </p:cTn>
                        </p:par>
                        <p:par>
                          <p:cTn id="35" fill="hold">
                            <p:stCondLst>
                              <p:cond delay="0"/>
                            </p:stCondLst>
                            <p:childTnLst>
                              <p:par>
                                <p:cTn id="36" presetClass="exit" nodeType="afterEffect" presetSubtype="0" presetID="1" grpId="4" fill="hold">
                                  <p:stCondLst>
                                    <p:cond delay="0"/>
                                  </p:stCondLst>
                                  <p:iterate type="el" backwards="0">
                                    <p:tmAbs val="0"/>
                                  </p:iterate>
                                  <p:childTnLst>
                                    <p:set>
                                      <p:cBhvr>
                                        <p:cTn id="37" fill="hold">
                                          <p:stCondLst>
                                            <p:cond delay="0"/>
                                          </p:stCondLst>
                                        </p:cTn>
                                        <p:tgtEl>
                                          <p:spTgt spid="1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4"/>
      <p:bldP build="whole" bldLvl="1" animBg="1" rev="0" advAuto="0" spid="173" grpId="2"/>
      <p:bldP build="p" bldLvl="5" animBg="1" rev="0" advAuto="0" spid="172" grpId="1"/>
      <p:bldP build="whole" bldLvl="1" animBg="1" rev="0" advAuto="0" spid="174"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lvl1pPr algn="ctr"/>
          </a:lstStyle>
          <a:p>
            <a:pPr/>
            <a:r>
              <a:t>Period 2 Key People</a:t>
            </a:r>
          </a:p>
        </p:txBody>
      </p:sp>
      <p:sp>
        <p:nvSpPr>
          <p:cNvPr id="177" name="Shape 177"/>
          <p:cNvSpPr/>
          <p:nvPr>
            <p:ph type="body" idx="1"/>
          </p:nvPr>
        </p:nvSpPr>
        <p:spPr>
          <a:xfrm>
            <a:off x="355600" y="2032000"/>
            <a:ext cx="12435086" cy="7414419"/>
          </a:xfrm>
          <a:prstGeom prst="rect">
            <a:avLst/>
          </a:prstGeom>
        </p:spPr>
        <p:txBody>
          <a:bodyPr/>
          <a:lstStyle/>
          <a:p>
            <a:pPr marL="373379" indent="-373379" algn="ctr" defTabSz="490727">
              <a:spcBef>
                <a:spcPts val="2600"/>
              </a:spcBef>
              <a:buBlip>
                <a:blip r:embed="rId2"/>
              </a:buBlip>
              <a:defRPr sz="3024"/>
            </a:pPr>
            <a:r>
              <a:t>New England Colonies</a:t>
            </a:r>
          </a:p>
          <a:p>
            <a:pPr marL="373379" indent="-373379" defTabSz="490727">
              <a:spcBef>
                <a:spcPts val="2600"/>
              </a:spcBef>
              <a:buBlip>
                <a:blip r:embed="rId2"/>
              </a:buBlip>
              <a:defRPr sz="3024"/>
            </a:pPr>
            <a:r>
              <a:t>John Winthrop</a:t>
            </a:r>
          </a:p>
          <a:p>
            <a:pPr lvl="1" marL="746759" indent="-373379" defTabSz="490727">
              <a:spcBef>
                <a:spcPts val="2600"/>
              </a:spcBef>
              <a:buBlip>
                <a:blip r:embed="rId2"/>
              </a:buBlip>
              <a:defRPr sz="3024"/>
            </a:pPr>
            <a:r>
              <a:t>Governor of MBC - “City Upon a Hill”</a:t>
            </a:r>
          </a:p>
          <a:p>
            <a:pPr marL="373379" indent="-373379" defTabSz="490727">
              <a:spcBef>
                <a:spcPts val="2600"/>
              </a:spcBef>
              <a:buBlip>
                <a:blip r:embed="rId2"/>
              </a:buBlip>
              <a:defRPr sz="3024"/>
            </a:pPr>
            <a:r>
              <a:t>Roger Williams</a:t>
            </a:r>
          </a:p>
          <a:p>
            <a:pPr lvl="1" marL="746759" indent="-373379" defTabSz="490727">
              <a:spcBef>
                <a:spcPts val="2600"/>
              </a:spcBef>
              <a:buBlip>
                <a:blip r:embed="rId2"/>
              </a:buBlip>
              <a:defRPr sz="3024"/>
            </a:pPr>
            <a:r>
              <a:t>Kicked out of MBC - established RI - religious toleration</a:t>
            </a:r>
          </a:p>
          <a:p>
            <a:pPr marL="373379" indent="-373379" defTabSz="490727">
              <a:spcBef>
                <a:spcPts val="2600"/>
              </a:spcBef>
              <a:buBlip>
                <a:blip r:embed="rId2"/>
              </a:buBlip>
              <a:defRPr sz="3024"/>
            </a:pPr>
            <a:r>
              <a:t>Anne Hutchinson</a:t>
            </a:r>
          </a:p>
          <a:p>
            <a:pPr lvl="1" marL="746759" indent="-373379" defTabSz="490727">
              <a:spcBef>
                <a:spcPts val="2600"/>
              </a:spcBef>
              <a:buBlip>
                <a:blip r:embed="rId2"/>
              </a:buBlip>
              <a:defRPr sz="3024"/>
            </a:pPr>
            <a:r>
              <a:t>Challenged gender norms, banished to RI</a:t>
            </a:r>
          </a:p>
          <a:p>
            <a:pPr marL="373379" indent="-373379" algn="ctr" defTabSz="490727">
              <a:spcBef>
                <a:spcPts val="2600"/>
              </a:spcBef>
              <a:buBlip>
                <a:blip r:embed="rId2"/>
              </a:buBlip>
              <a:defRPr sz="3024"/>
            </a:pPr>
            <a:r>
              <a:t>Middle Colonies</a:t>
            </a:r>
          </a:p>
          <a:p>
            <a:pPr marL="373379" indent="-373379" defTabSz="490727">
              <a:spcBef>
                <a:spcPts val="2600"/>
              </a:spcBef>
              <a:buBlip>
                <a:blip r:embed="rId2"/>
              </a:buBlip>
              <a:defRPr sz="3024"/>
            </a:pPr>
            <a:r>
              <a:t>William Penn - founded Pennsylvania - religiously and ethnically diverse</a:t>
            </a:r>
          </a:p>
        </p:txBody>
      </p:sp>
      <p:pic>
        <p:nvPicPr>
          <p:cNvPr id="178" name="pasted-image.tiff"/>
          <p:cNvPicPr>
            <a:picLocks noChangeAspect="1"/>
          </p:cNvPicPr>
          <p:nvPr/>
        </p:nvPicPr>
        <p:blipFill>
          <a:blip r:embed="rId3">
            <a:extLst/>
          </a:blip>
          <a:stretch>
            <a:fillRect/>
          </a:stretch>
        </p:blipFill>
        <p:spPr>
          <a:xfrm>
            <a:off x="9067800" y="479969"/>
            <a:ext cx="3676558" cy="4428581"/>
          </a:xfrm>
          <a:prstGeom prst="rect">
            <a:avLst/>
          </a:prstGeom>
          <a:ln w="12700">
            <a:miter lim="400000"/>
          </a:ln>
        </p:spPr>
      </p:pic>
      <p:pic>
        <p:nvPicPr>
          <p:cNvPr id="179" name="pasted-image.tiff"/>
          <p:cNvPicPr>
            <a:picLocks noChangeAspect="1"/>
          </p:cNvPicPr>
          <p:nvPr/>
        </p:nvPicPr>
        <p:blipFill>
          <a:blip r:embed="rId4">
            <a:extLst/>
          </a:blip>
          <a:stretch>
            <a:fillRect/>
          </a:stretch>
        </p:blipFill>
        <p:spPr>
          <a:xfrm>
            <a:off x="812800" y="272388"/>
            <a:ext cx="3253488" cy="424432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7">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7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7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7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77">
                                            <p:txEl>
                                              <p:pRg st="5" end="5"/>
                                            </p:txEl>
                                          </p:spTgt>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3" fill="hold">
                                  <p:stCondLst>
                                    <p:cond delay="0"/>
                                  </p:stCondLst>
                                  <p:iterate type="el" backwards="0">
                                    <p:tmAbs val="0"/>
                                  </p:iterate>
                                  <p:childTnLst>
                                    <p:set>
                                      <p:cBhvr>
                                        <p:cTn id="34" fill="hold"/>
                                        <p:tgtEl>
                                          <p:spTgt spid="1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7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17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4" fill="hold">
                                  <p:stCondLst>
                                    <p:cond delay="0"/>
                                  </p:stCondLst>
                                  <p:iterate type="el" backwards="0">
                                    <p:tmAbs val="0"/>
                                  </p:iterate>
                                  <p:childTnLst>
                                    <p:set>
                                      <p:cBhvr>
                                        <p:cTn id="46" fill="hold">
                                          <p:stCondLst>
                                            <p:cond delay="0"/>
                                          </p:stCondLst>
                                        </p:cTn>
                                        <p:tgtEl>
                                          <p:spTgt spid="179"/>
                                        </p:tgtEl>
                                        <p:attrNameLst>
                                          <p:attrName>style.visibility</p:attrName>
                                        </p:attrNameLst>
                                      </p:cBhvr>
                                      <p:to>
                                        <p:strVal val="hidden"/>
                                      </p:to>
                                    </p:set>
                                  </p:childTnLst>
                                </p:cTn>
                              </p:par>
                            </p:childTnLst>
                          </p:cTn>
                        </p:par>
                        <p:par>
                          <p:cTn id="47" fill="hold">
                            <p:stCondLst>
                              <p:cond delay="0"/>
                            </p:stCondLst>
                            <p:childTnLst>
                              <p:par>
                                <p:cTn id="48" presetClass="entr" nodeType="afterEffect" presetSubtype="0" presetID="1" grpId="1" fill="hold">
                                  <p:stCondLst>
                                    <p:cond delay="0"/>
                                  </p:stCondLst>
                                  <p:iterate type="el" backwards="0">
                                    <p:tmAbs val="0"/>
                                  </p:iterate>
                                  <p:childTnLst>
                                    <p:set>
                                      <p:cBhvr>
                                        <p:cTn id="49" fill="hold"/>
                                        <p:tgtEl>
                                          <p:spTgt spid="17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3"/>
      <p:bldP build="p" bldLvl="5" animBg="1" rev="0" advAuto="0" spid="177" grpId="1"/>
      <p:bldP build="whole" bldLvl="1" animBg="1" rev="0" advAuto="0" spid="179" grpId="4"/>
      <p:bldP build="whole" bldLvl="1" animBg="1" rev="0" advAuto="0" spid="178"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lvl1pPr algn="ctr"/>
          </a:lstStyle>
          <a:p>
            <a:pPr/>
            <a:r>
              <a:t>Period 2 Key People</a:t>
            </a:r>
          </a:p>
        </p:txBody>
      </p:sp>
      <p:sp>
        <p:nvSpPr>
          <p:cNvPr id="182" name="Shape 182"/>
          <p:cNvSpPr/>
          <p:nvPr>
            <p:ph type="body" idx="1"/>
          </p:nvPr>
        </p:nvSpPr>
        <p:spPr>
          <a:xfrm>
            <a:off x="228600" y="2032000"/>
            <a:ext cx="12457808" cy="7460258"/>
          </a:xfrm>
          <a:prstGeom prst="rect">
            <a:avLst/>
          </a:prstGeom>
        </p:spPr>
        <p:txBody>
          <a:bodyPr/>
          <a:lstStyle/>
          <a:p>
            <a:pPr>
              <a:buBlip>
                <a:blip r:embed="rId2"/>
              </a:buBlip>
            </a:pPr>
            <a:r>
              <a:t>Enlightenment</a:t>
            </a:r>
          </a:p>
          <a:p>
            <a:pPr lvl="1">
              <a:buBlip>
                <a:blip r:embed="rId2"/>
              </a:buBlip>
            </a:pPr>
            <a:r>
              <a:t>John Locke - natural rights - inspired Declaration of Independence</a:t>
            </a:r>
          </a:p>
          <a:p>
            <a:pPr>
              <a:buBlip>
                <a:blip r:embed="rId2"/>
              </a:buBlip>
            </a:pPr>
            <a:r>
              <a:t>1st Great Awakening</a:t>
            </a:r>
          </a:p>
          <a:p>
            <a:pPr lvl="1">
              <a:buBlip>
                <a:blip r:embed="rId2"/>
              </a:buBlip>
            </a:pPr>
            <a:r>
              <a:t>Jonathan Edwards - Started the First Great Awakening</a:t>
            </a:r>
          </a:p>
          <a:p>
            <a:pPr lvl="2">
              <a:buBlip>
                <a:blip r:embed="rId2"/>
              </a:buBlip>
            </a:pPr>
            <a:r>
              <a:t>“Sinners in the Hands of an Angry God”</a:t>
            </a:r>
          </a:p>
          <a:p>
            <a:pPr lvl="1">
              <a:buBlip>
                <a:blip r:embed="rId2"/>
              </a:buBlip>
            </a:pPr>
            <a:r>
              <a:t>George Whitefield - great orator of the Awakening</a:t>
            </a:r>
          </a:p>
        </p:txBody>
      </p:sp>
      <p:pic>
        <p:nvPicPr>
          <p:cNvPr id="183" name="pasted-image.tiff"/>
          <p:cNvPicPr>
            <a:picLocks noChangeAspect="1"/>
          </p:cNvPicPr>
          <p:nvPr/>
        </p:nvPicPr>
        <p:blipFill>
          <a:blip r:embed="rId3">
            <a:extLst/>
          </a:blip>
          <a:stretch>
            <a:fillRect/>
          </a:stretch>
        </p:blipFill>
        <p:spPr>
          <a:xfrm>
            <a:off x="9601200" y="-1205"/>
            <a:ext cx="2932666" cy="3785805"/>
          </a:xfrm>
          <a:prstGeom prst="rect">
            <a:avLst/>
          </a:prstGeom>
          <a:ln w="12700">
            <a:miter lim="400000"/>
          </a:ln>
        </p:spPr>
      </p:pic>
      <p:pic>
        <p:nvPicPr>
          <p:cNvPr id="184" name="pasted-image.tiff"/>
          <p:cNvPicPr>
            <a:picLocks noChangeAspect="1"/>
          </p:cNvPicPr>
          <p:nvPr/>
        </p:nvPicPr>
        <p:blipFill>
          <a:blip r:embed="rId4">
            <a:extLst/>
          </a:blip>
          <a:stretch>
            <a:fillRect/>
          </a:stretch>
        </p:blipFill>
        <p:spPr>
          <a:xfrm>
            <a:off x="1098550" y="147422"/>
            <a:ext cx="2770504" cy="481192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2">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8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8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8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8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3" fill="hold">
                                  <p:stCondLst>
                                    <p:cond delay="0"/>
                                  </p:stCondLst>
                                  <p:iterate type="el" backwards="0">
                                    <p:tmAbs val="0"/>
                                  </p:iterate>
                                  <p:childTnLst>
                                    <p:set>
                                      <p:cBhvr>
                                        <p:cTn id="31" fill="hold"/>
                                        <p:tgtEl>
                                          <p:spTgt spid="1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82">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xit" nodeType="clickEffect" presetSubtype="0" presetID="1" grpId="4" fill="hold">
                                  <p:stCondLst>
                                    <p:cond delay="0"/>
                                  </p:stCondLst>
                                  <p:iterate type="el" backwards="0">
                                    <p:tmAbs val="0"/>
                                  </p:iterate>
                                  <p:childTnLst>
                                    <p:set>
                                      <p:cBhvr>
                                        <p:cTn id="39" fill="hold">
                                          <p:stCondLst>
                                            <p:cond delay="0"/>
                                          </p:stCondLst>
                                        </p:cTn>
                                        <p:tgtEl>
                                          <p:spTgt spid="1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2"/>
      <p:bldP build="whole" bldLvl="1" animBg="1" rev="0" advAuto="0" spid="184" grpId="3"/>
      <p:bldP build="whole" bldLvl="1" animBg="1" rev="0" advAuto="0" spid="184" grpId="4"/>
      <p:bldP build="p" bldLvl="5" animBg="1" rev="0" advAuto="0" spid="18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lvl1pPr algn="ctr"/>
          </a:lstStyle>
          <a:p>
            <a:pPr/>
            <a:r>
              <a:t>Period 3 Key People</a:t>
            </a:r>
          </a:p>
        </p:txBody>
      </p:sp>
      <p:sp>
        <p:nvSpPr>
          <p:cNvPr id="187" name="Shape 187"/>
          <p:cNvSpPr/>
          <p:nvPr>
            <p:ph type="body" idx="1"/>
          </p:nvPr>
        </p:nvSpPr>
        <p:spPr>
          <a:xfrm>
            <a:off x="355600" y="2032000"/>
            <a:ext cx="12293600" cy="7188200"/>
          </a:xfrm>
          <a:prstGeom prst="rect">
            <a:avLst/>
          </a:prstGeom>
        </p:spPr>
        <p:txBody>
          <a:bodyPr/>
          <a:lstStyle/>
          <a:p>
            <a:pPr marL="315594" indent="-315594" defTabSz="414781">
              <a:spcBef>
                <a:spcPts val="2200"/>
              </a:spcBef>
              <a:buBlip>
                <a:blip r:embed="rId2"/>
              </a:buBlip>
              <a:defRPr sz="2556"/>
            </a:pPr>
            <a:r>
              <a:t>Chief Pontiac:</a:t>
            </a:r>
          </a:p>
          <a:p>
            <a:pPr lvl="1" marL="631189" indent="-315594" defTabSz="414781">
              <a:spcBef>
                <a:spcPts val="2200"/>
              </a:spcBef>
              <a:buBlip>
                <a:blip r:embed="rId2"/>
              </a:buBlip>
              <a:defRPr sz="2556"/>
            </a:pPr>
            <a:r>
              <a:t>Credited with Pontiac’s Rebellion - conflict between Natives and English colonists after the 7 Years’ War</a:t>
            </a:r>
          </a:p>
          <a:p>
            <a:pPr lvl="1" marL="631189" indent="-315594" defTabSz="414781">
              <a:spcBef>
                <a:spcPts val="2200"/>
              </a:spcBef>
              <a:buBlip>
                <a:blip r:embed="rId2"/>
              </a:buBlip>
              <a:defRPr sz="2556"/>
            </a:pPr>
            <a:r>
              <a:t>Natives resisted colonial encroachment </a:t>
            </a:r>
          </a:p>
          <a:p>
            <a:pPr marL="315594" indent="-315594" defTabSz="414781">
              <a:spcBef>
                <a:spcPts val="2200"/>
              </a:spcBef>
              <a:buBlip>
                <a:blip r:embed="rId2"/>
              </a:buBlip>
              <a:defRPr sz="2556"/>
            </a:pPr>
            <a:r>
              <a:t>Benjamin Franklin:</a:t>
            </a:r>
          </a:p>
          <a:p>
            <a:pPr lvl="1" marL="631189" indent="-315594" defTabSz="414781">
              <a:spcBef>
                <a:spcPts val="2200"/>
              </a:spcBef>
              <a:buBlip>
                <a:blip r:embed="rId2"/>
              </a:buBlip>
              <a:defRPr sz="2556"/>
            </a:pPr>
            <a:r>
              <a:t>Co-author of the Declaration of Independence, helped gain support of France during the Rev. War</a:t>
            </a:r>
          </a:p>
          <a:p>
            <a:pPr marL="315594" indent="-315594" defTabSz="414781">
              <a:spcBef>
                <a:spcPts val="2200"/>
              </a:spcBef>
              <a:buBlip>
                <a:blip r:embed="rId2"/>
              </a:buBlip>
              <a:defRPr sz="2556"/>
            </a:pPr>
            <a:r>
              <a:t>Mercy Otis Warren:</a:t>
            </a:r>
          </a:p>
          <a:p>
            <a:pPr lvl="1" marL="631189" indent="-315594" defTabSz="414781">
              <a:spcBef>
                <a:spcPts val="2200"/>
              </a:spcBef>
              <a:buBlip>
                <a:blip r:embed="rId2"/>
              </a:buBlip>
              <a:defRPr sz="2556"/>
            </a:pPr>
            <a:r>
              <a:t>Influential writer that urged independence</a:t>
            </a:r>
          </a:p>
          <a:p>
            <a:pPr marL="315594" indent="-315594" defTabSz="414781">
              <a:spcBef>
                <a:spcPts val="2200"/>
              </a:spcBef>
              <a:buBlip>
                <a:blip r:embed="rId2"/>
              </a:buBlip>
              <a:defRPr sz="2556"/>
            </a:pPr>
            <a:r>
              <a:t>American colonists from all social classes and backgrounds argued for independence:</a:t>
            </a:r>
          </a:p>
          <a:p>
            <a:pPr lvl="1" marL="631189" indent="-315594" defTabSz="414781">
              <a:spcBef>
                <a:spcPts val="2200"/>
              </a:spcBef>
              <a:buBlip>
                <a:blip r:embed="rId2"/>
              </a:buBlip>
              <a:defRPr sz="2556"/>
            </a:pPr>
            <a:r>
              <a:t>Colonial leaders, grassroots movement</a:t>
            </a:r>
          </a:p>
        </p:txBody>
      </p:sp>
      <p:pic>
        <p:nvPicPr>
          <p:cNvPr id="188" name="pasted-image.tiff"/>
          <p:cNvPicPr>
            <a:picLocks noChangeAspect="1"/>
          </p:cNvPicPr>
          <p:nvPr/>
        </p:nvPicPr>
        <p:blipFill>
          <a:blip r:embed="rId3">
            <a:extLst/>
          </a:blip>
          <a:stretch>
            <a:fillRect/>
          </a:stretch>
        </p:blipFill>
        <p:spPr>
          <a:xfrm>
            <a:off x="9169400" y="5755493"/>
            <a:ext cx="3116266" cy="3833007"/>
          </a:xfrm>
          <a:prstGeom prst="rect">
            <a:avLst/>
          </a:prstGeom>
          <a:ln w="12700">
            <a:miter lim="400000"/>
          </a:ln>
        </p:spPr>
      </p:pic>
      <p:pic>
        <p:nvPicPr>
          <p:cNvPr id="189" name="pasted-image.tiff"/>
          <p:cNvPicPr>
            <a:picLocks noChangeAspect="1"/>
          </p:cNvPicPr>
          <p:nvPr/>
        </p:nvPicPr>
        <p:blipFill>
          <a:blip r:embed="rId4">
            <a:extLst/>
          </a:blip>
          <a:stretch>
            <a:fillRect/>
          </a:stretch>
        </p:blipFill>
        <p:spPr>
          <a:xfrm>
            <a:off x="9330532" y="1346200"/>
            <a:ext cx="2794001" cy="34544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87">
                                            <p:bg/>
                                          </p:spTgt>
                                        </p:tgtEl>
                                        <p:attrNameLst>
                                          <p:attrName>style.visibility</p:attrName>
                                        </p:attrNameLst>
                                      </p:cBhvr>
                                      <p:to>
                                        <p:strVal val="visible"/>
                                      </p:to>
                                    </p:set>
                                  </p:childTnLst>
                                </p:cTn>
                              </p:par>
                              <p:par>
                                <p:cTn id="10" presetClass="entr" nodeType="withEffect" presetSubtype="0" presetID="1" grpId="2" fill="hold">
                                  <p:stCondLst>
                                    <p:cond delay="0"/>
                                  </p:stCondLst>
                                  <p:iterate type="el" backwards="0">
                                    <p:tmAbs val="0"/>
                                  </p:iterate>
                                  <p:childTnLst>
                                    <p:set>
                                      <p:cBhvr>
                                        <p:cTn id="11" fill="hold"/>
                                        <p:tgtEl>
                                          <p:spTgt spid="18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2" fill="hold">
                                  <p:stCondLst>
                                    <p:cond delay="0"/>
                                  </p:stCondLst>
                                  <p:iterate type="el" backwards="0">
                                    <p:tmAbs val="0"/>
                                  </p:iterate>
                                  <p:childTnLst>
                                    <p:set>
                                      <p:cBhvr>
                                        <p:cTn id="15" fill="hold"/>
                                        <p:tgtEl>
                                          <p:spTgt spid="18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2" fill="hold">
                                  <p:stCondLst>
                                    <p:cond delay="0"/>
                                  </p:stCondLst>
                                  <p:iterate type="el" backwards="0">
                                    <p:tmAbs val="0"/>
                                  </p:iterate>
                                  <p:childTnLst>
                                    <p:set>
                                      <p:cBhvr>
                                        <p:cTn id="19" fill="hold"/>
                                        <p:tgtEl>
                                          <p:spTgt spid="18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187">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2" fill="hold">
                                  <p:stCondLst>
                                    <p:cond delay="0"/>
                                  </p:stCondLst>
                                  <p:iterate type="el" backwards="0">
                                    <p:tmAbs val="0"/>
                                  </p:iterate>
                                  <p:childTnLst>
                                    <p:set>
                                      <p:cBhvr>
                                        <p:cTn id="30" fill="hold"/>
                                        <p:tgtEl>
                                          <p:spTgt spid="1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2" fill="hold">
                                  <p:stCondLst>
                                    <p:cond delay="0"/>
                                  </p:stCondLst>
                                  <p:iterate type="el" backwards="0">
                                    <p:tmAbs val="0"/>
                                  </p:iterate>
                                  <p:childTnLst>
                                    <p:set>
                                      <p:cBhvr>
                                        <p:cTn id="34" fill="hold"/>
                                        <p:tgtEl>
                                          <p:spTgt spid="18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2" fill="hold">
                                  <p:stCondLst>
                                    <p:cond delay="0"/>
                                  </p:stCondLst>
                                  <p:iterate type="el" backwards="0">
                                    <p:tmAbs val="0"/>
                                  </p:iterate>
                                  <p:childTnLst>
                                    <p:set>
                                      <p:cBhvr>
                                        <p:cTn id="38" fill="hold"/>
                                        <p:tgtEl>
                                          <p:spTgt spid="187">
                                            <p:txEl>
                                              <p:pRg st="6" end="6"/>
                                            </p:txEl>
                                          </p:spTgt>
                                        </p:tgtEl>
                                        <p:attrNameLst>
                                          <p:attrName>style.visibility</p:attrName>
                                        </p:attrNameLst>
                                      </p:cBhvr>
                                      <p:to>
                                        <p:strVal val="visible"/>
                                      </p:to>
                                    </p:set>
                                  </p:childTnLst>
                                </p:cTn>
                              </p:par>
                            </p:childTnLst>
                          </p:cTn>
                        </p:par>
                        <p:par>
                          <p:cTn id="39" fill="hold">
                            <p:stCondLst>
                              <p:cond delay="0"/>
                            </p:stCondLst>
                            <p:childTnLst>
                              <p:par>
                                <p:cTn id="40" presetClass="exit" nodeType="afterEffect" presetSubtype="0" presetID="1" grpId="4" fill="hold">
                                  <p:stCondLst>
                                    <p:cond delay="0"/>
                                  </p:stCondLst>
                                  <p:iterate type="el" backwards="0">
                                    <p:tmAbs val="0"/>
                                  </p:iterate>
                                  <p:childTnLst>
                                    <p:set>
                                      <p:cBhvr>
                                        <p:cTn id="41" fill="hold">
                                          <p:stCondLst>
                                            <p:cond delay="0"/>
                                          </p:stCondLst>
                                        </p:cTn>
                                        <p:tgtEl>
                                          <p:spTgt spid="1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2" fill="hold">
                                  <p:stCondLst>
                                    <p:cond delay="0"/>
                                  </p:stCondLst>
                                  <p:iterate type="el" backwards="0">
                                    <p:tmAbs val="0"/>
                                  </p:iterate>
                                  <p:childTnLst>
                                    <p:set>
                                      <p:cBhvr>
                                        <p:cTn id="45" fill="hold"/>
                                        <p:tgtEl>
                                          <p:spTgt spid="187">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2" fill="hold">
                                  <p:stCondLst>
                                    <p:cond delay="0"/>
                                  </p:stCondLst>
                                  <p:iterate type="el" backwards="0">
                                    <p:tmAbs val="0"/>
                                  </p:iterate>
                                  <p:childTnLst>
                                    <p:set>
                                      <p:cBhvr>
                                        <p:cTn id="49" fill="hold"/>
                                        <p:tgtEl>
                                          <p:spTgt spid="187">
                                            <p:txEl>
                                              <p:pRg st="8" end="8"/>
                                            </p:txEl>
                                          </p:spTgt>
                                        </p:tgtEl>
                                        <p:attrNameLst>
                                          <p:attrName>style.visibility</p:attrName>
                                        </p:attrNameLst>
                                      </p:cBhvr>
                                      <p:to>
                                        <p:strVal val="visible"/>
                                      </p:to>
                                    </p:set>
                                  </p:childTnLst>
                                </p:cTn>
                              </p:par>
                            </p:childTnLst>
                          </p:cTn>
                        </p:par>
                        <p:par>
                          <p:cTn id="50" fill="hold">
                            <p:stCondLst>
                              <p:cond delay="0"/>
                            </p:stCondLst>
                            <p:childTnLst>
                              <p:par>
                                <p:cTn id="51" presetClass="exit" nodeType="afterEffect" presetSubtype="0" presetID="1" grpId="5" fill="hold">
                                  <p:stCondLst>
                                    <p:cond delay="0"/>
                                  </p:stCondLst>
                                  <p:iterate type="el" backwards="0">
                                    <p:tmAbs val="0"/>
                                  </p:iterate>
                                  <p:childTnLst>
                                    <p:set>
                                      <p:cBhvr>
                                        <p:cTn id="52" fill="hold">
                                          <p:stCondLst>
                                            <p:cond delay="0"/>
                                          </p:stCondLst>
                                        </p:cTn>
                                        <p:tgtEl>
                                          <p:spTgt spid="1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2"/>
      <p:bldP build="whole" bldLvl="1" animBg="1" rev="0" advAuto="0" spid="188" grpId="4"/>
      <p:bldP build="whole" bldLvl="1" animBg="1" rev="0" advAuto="0" spid="189" grpId="3"/>
      <p:bldP build="whole" bldLvl="1" animBg="1" rev="0" advAuto="0" spid="189" grpId="5"/>
      <p:bldP build="whole" bldLvl="1" animBg="1" rev="0" advAuto="0" spid="18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lvl1pPr algn="ctr"/>
          </a:lstStyle>
          <a:p>
            <a:pPr/>
            <a:r>
              <a:t>Period 3 Key People</a:t>
            </a:r>
          </a:p>
        </p:txBody>
      </p:sp>
      <p:sp>
        <p:nvSpPr>
          <p:cNvPr id="192" name="Shape 192"/>
          <p:cNvSpPr/>
          <p:nvPr>
            <p:ph type="body" idx="1"/>
          </p:nvPr>
        </p:nvSpPr>
        <p:spPr>
          <a:xfrm>
            <a:off x="406400" y="2032000"/>
            <a:ext cx="12192001" cy="7519889"/>
          </a:xfrm>
          <a:prstGeom prst="rect">
            <a:avLst/>
          </a:prstGeom>
        </p:spPr>
        <p:txBody>
          <a:bodyPr/>
          <a:lstStyle/>
          <a:p>
            <a:pPr marL="342264" indent="-342264" defTabSz="449833">
              <a:spcBef>
                <a:spcPts val="2400"/>
              </a:spcBef>
              <a:buBlip>
                <a:blip r:embed="rId2"/>
              </a:buBlip>
              <a:defRPr sz="2772"/>
            </a:pPr>
            <a:r>
              <a:t>Thomas Paine:</a:t>
            </a:r>
          </a:p>
          <a:p>
            <a:pPr lvl="1" marL="684529" indent="-342264" defTabSz="449833">
              <a:spcBef>
                <a:spcPts val="2400"/>
              </a:spcBef>
              <a:buBlip>
                <a:blip r:embed="rId2"/>
              </a:buBlip>
              <a:defRPr sz="2772"/>
            </a:pPr>
            <a:r>
              <a:t>Common Sense - argued America should break away from England</a:t>
            </a:r>
          </a:p>
          <a:p>
            <a:pPr marL="342264" indent="-342264" defTabSz="449833">
              <a:spcBef>
                <a:spcPts val="2400"/>
              </a:spcBef>
              <a:buBlip>
                <a:blip r:embed="rId2"/>
              </a:buBlip>
              <a:defRPr sz="2772"/>
            </a:pPr>
            <a:r>
              <a:t>Marquis de la Fayette:</a:t>
            </a:r>
          </a:p>
          <a:p>
            <a:pPr lvl="1" marL="684529" indent="-342264" defTabSz="449833">
              <a:spcBef>
                <a:spcPts val="2400"/>
              </a:spcBef>
              <a:buBlip>
                <a:blip r:embed="rId2"/>
              </a:buBlip>
              <a:defRPr sz="2772"/>
            </a:pPr>
            <a:r>
              <a:t>From France, helped out in the Rev. War</a:t>
            </a:r>
          </a:p>
          <a:p>
            <a:pPr lvl="1" marL="684529" indent="-342264" defTabSz="449833">
              <a:spcBef>
                <a:spcPts val="2400"/>
              </a:spcBef>
              <a:buBlip>
                <a:blip r:embed="rId2"/>
              </a:buBlip>
              <a:defRPr sz="2772"/>
            </a:pPr>
            <a:r>
              <a:t>Washington’s right hand man</a:t>
            </a:r>
          </a:p>
          <a:p>
            <a:pPr marL="342264" indent="-342264" defTabSz="449833">
              <a:spcBef>
                <a:spcPts val="2400"/>
              </a:spcBef>
              <a:buBlip>
                <a:blip r:embed="rId2"/>
              </a:buBlip>
              <a:defRPr sz="2772"/>
            </a:pPr>
            <a:r>
              <a:t>Abigail Adams:</a:t>
            </a:r>
          </a:p>
          <a:p>
            <a:pPr lvl="1" marL="684529" indent="-342264" defTabSz="449833">
              <a:spcBef>
                <a:spcPts val="2400"/>
              </a:spcBef>
              <a:buBlip>
                <a:blip r:embed="rId2"/>
              </a:buBlip>
              <a:defRPr sz="2772"/>
            </a:pPr>
            <a:r>
              <a:t>Wife of John, hoped he would “Remember the Ladies”</a:t>
            </a:r>
          </a:p>
          <a:p>
            <a:pPr marL="342264" indent="-342264" defTabSz="449833">
              <a:spcBef>
                <a:spcPts val="2400"/>
              </a:spcBef>
              <a:buBlip>
                <a:blip r:embed="rId2"/>
              </a:buBlip>
              <a:defRPr sz="2772"/>
            </a:pPr>
            <a:r>
              <a:t>Daniel Shays:</a:t>
            </a:r>
          </a:p>
          <a:p>
            <a:pPr lvl="1" marL="684529" indent="-342264" defTabSz="449833">
              <a:spcBef>
                <a:spcPts val="2400"/>
              </a:spcBef>
              <a:buBlip>
                <a:blip r:embed="rId2"/>
              </a:buBlip>
              <a:defRPr sz="2772"/>
            </a:pPr>
            <a:r>
              <a:t>Revolutionary War veteran, led a rebellion against farm foreclosures, high state taxes</a:t>
            </a:r>
          </a:p>
          <a:p>
            <a:pPr lvl="1" marL="684529" indent="-342264" defTabSz="449833">
              <a:spcBef>
                <a:spcPts val="2400"/>
              </a:spcBef>
              <a:buBlip>
                <a:blip r:embed="rId2"/>
              </a:buBlip>
              <a:defRPr sz="2772"/>
            </a:pPr>
            <a:r>
              <a:t>Helped lead to calls for the Constitution</a:t>
            </a:r>
          </a:p>
        </p:txBody>
      </p:sp>
      <p:pic>
        <p:nvPicPr>
          <p:cNvPr id="193" name="pasted-image.tiff"/>
          <p:cNvPicPr>
            <a:picLocks noChangeAspect="1"/>
          </p:cNvPicPr>
          <p:nvPr/>
        </p:nvPicPr>
        <p:blipFill>
          <a:blip r:embed="rId3">
            <a:extLst/>
          </a:blip>
          <a:stretch>
            <a:fillRect/>
          </a:stretch>
        </p:blipFill>
        <p:spPr>
          <a:xfrm>
            <a:off x="10052050" y="3867894"/>
            <a:ext cx="2857500" cy="3848101"/>
          </a:xfrm>
          <a:prstGeom prst="rect">
            <a:avLst/>
          </a:prstGeom>
          <a:ln w="12700">
            <a:miter lim="400000"/>
          </a:ln>
        </p:spPr>
      </p:pic>
      <p:pic>
        <p:nvPicPr>
          <p:cNvPr id="194" name="pasted-image.tiff"/>
          <p:cNvPicPr>
            <a:picLocks noChangeAspect="1"/>
          </p:cNvPicPr>
          <p:nvPr/>
        </p:nvPicPr>
        <p:blipFill>
          <a:blip r:embed="rId4">
            <a:extLst/>
          </a:blip>
          <a:stretch>
            <a:fillRect/>
          </a:stretch>
        </p:blipFill>
        <p:spPr>
          <a:xfrm>
            <a:off x="9944100" y="3868637"/>
            <a:ext cx="2967798" cy="3846613"/>
          </a:xfrm>
          <a:prstGeom prst="rect">
            <a:avLst/>
          </a:prstGeom>
          <a:ln w="12700">
            <a:miter lim="400000"/>
          </a:ln>
        </p:spPr>
      </p:pic>
      <p:pic>
        <p:nvPicPr>
          <p:cNvPr id="195" name="pasted-image.tiff"/>
          <p:cNvPicPr>
            <a:picLocks noChangeAspect="1"/>
          </p:cNvPicPr>
          <p:nvPr/>
        </p:nvPicPr>
        <p:blipFill>
          <a:blip r:embed="rId5">
            <a:extLst/>
          </a:blip>
          <a:stretch>
            <a:fillRect/>
          </a:stretch>
        </p:blipFill>
        <p:spPr>
          <a:xfrm>
            <a:off x="6096000" y="317500"/>
            <a:ext cx="2794000" cy="36830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9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92">
                                            <p:txEl>
                                              <p:pRg st="2" end="2"/>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3" fill="hold">
                                  <p:stCondLst>
                                    <p:cond delay="0"/>
                                  </p:stCondLst>
                                  <p:iterate type="el" backwards="0">
                                    <p:tmAbs val="0"/>
                                  </p:iterate>
                                  <p:childTnLst>
                                    <p:set>
                                      <p:cBhvr>
                                        <p:cTn id="22" fill="hold"/>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9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9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92">
                                            <p:txEl>
                                              <p:pRg st="5" end="5"/>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4" fill="hold">
                                  <p:stCondLst>
                                    <p:cond delay="0"/>
                                  </p:stCondLst>
                                  <p:iterate type="el" backwards="0">
                                    <p:tmAbs val="0"/>
                                  </p:iterate>
                                  <p:childTnLst>
                                    <p:set>
                                      <p:cBhvr>
                                        <p:cTn id="37" fill="hold"/>
                                        <p:tgtEl>
                                          <p:spTgt spid="19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192">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 fill="hold">
                                  <p:stCondLst>
                                    <p:cond delay="0"/>
                                  </p:stCondLst>
                                  <p:iterate type="el" backwards="0">
                                    <p:tmAbs val="0"/>
                                  </p:iterate>
                                  <p:childTnLst>
                                    <p:set>
                                      <p:cBhvr>
                                        <p:cTn id="45" fill="hold"/>
                                        <p:tgtEl>
                                          <p:spTgt spid="192">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 fill="hold">
                                  <p:stCondLst>
                                    <p:cond delay="0"/>
                                  </p:stCondLst>
                                  <p:iterate type="el" backwards="0">
                                    <p:tmAbs val="0"/>
                                  </p:iterate>
                                  <p:childTnLst>
                                    <p:set>
                                      <p:cBhvr>
                                        <p:cTn id="49" fill="hold"/>
                                        <p:tgtEl>
                                          <p:spTgt spid="192">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 fill="hold">
                                  <p:stCondLst>
                                    <p:cond delay="0"/>
                                  </p:stCondLst>
                                  <p:iterate type="el" backwards="0">
                                    <p:tmAbs val="0"/>
                                  </p:iterate>
                                  <p:childTnLst>
                                    <p:set>
                                      <p:cBhvr>
                                        <p:cTn id="53" fill="hold"/>
                                        <p:tgtEl>
                                          <p:spTgt spid="192">
                                            <p:txEl>
                                              <p:pRg st="9" end="9"/>
                                            </p:txEl>
                                          </p:spTgt>
                                        </p:tgtEl>
                                        <p:attrNameLst>
                                          <p:attrName>style.visibility</p:attrName>
                                        </p:attrNameLst>
                                      </p:cBhvr>
                                      <p:to>
                                        <p:strVal val="visible"/>
                                      </p:to>
                                    </p:set>
                                  </p:childTnLst>
                                </p:cTn>
                              </p:par>
                            </p:childTnLst>
                          </p:cTn>
                        </p:par>
                        <p:par>
                          <p:cTn id="54" fill="hold">
                            <p:stCondLst>
                              <p:cond delay="0"/>
                            </p:stCondLst>
                            <p:childTnLst>
                              <p:par>
                                <p:cTn id="55" presetClass="exit" nodeType="afterEffect" presetSubtype="0" presetID="1" grpId="5" fill="hold">
                                  <p:stCondLst>
                                    <p:cond delay="0"/>
                                  </p:stCondLst>
                                  <p:iterate type="el" backwards="0">
                                    <p:tmAbs val="0"/>
                                  </p:iterate>
                                  <p:childTnLst>
                                    <p:set>
                                      <p:cBhvr>
                                        <p:cTn id="56" fill="hold">
                                          <p:stCondLst>
                                            <p:cond delay="0"/>
                                          </p:stCondLst>
                                        </p:cTn>
                                        <p:tgtEl>
                                          <p:spTgt spid="1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5"/>
      <p:bldP build="p" bldLvl="5" animBg="1" rev="0" advAuto="0" spid="192" grpId="1"/>
      <p:bldP build="whole" bldLvl="1" animBg="1" rev="0" advAuto="0" spid="194" grpId="3"/>
      <p:bldP build="whole" bldLvl="1" animBg="1" rev="0" advAuto="0" spid="193" grpId="2"/>
      <p:bldP build="whole" bldLvl="1" animBg="1" rev="0" advAuto="0" spid="195"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1041400" y="114300"/>
            <a:ext cx="10922000" cy="1390948"/>
          </a:xfrm>
          <a:prstGeom prst="rect">
            <a:avLst/>
          </a:prstGeom>
        </p:spPr>
        <p:txBody>
          <a:bodyPr/>
          <a:lstStyle>
            <a:lvl1pPr algn="ctr"/>
          </a:lstStyle>
          <a:p>
            <a:pPr/>
            <a:r>
              <a:t>Period 3 Key People</a:t>
            </a:r>
          </a:p>
        </p:txBody>
      </p:sp>
      <p:sp>
        <p:nvSpPr>
          <p:cNvPr id="198" name="Shape 198"/>
          <p:cNvSpPr/>
          <p:nvPr>
            <p:ph type="body" idx="1"/>
          </p:nvPr>
        </p:nvSpPr>
        <p:spPr>
          <a:xfrm>
            <a:off x="406400" y="1399083"/>
            <a:ext cx="12321183" cy="8020547"/>
          </a:xfrm>
          <a:prstGeom prst="rect">
            <a:avLst/>
          </a:prstGeom>
        </p:spPr>
        <p:txBody>
          <a:bodyPr/>
          <a:lstStyle/>
          <a:p>
            <a:pPr marL="346709" indent="-346709" defTabSz="455675">
              <a:spcBef>
                <a:spcPts val="2400"/>
              </a:spcBef>
              <a:buBlip>
                <a:blip r:embed="rId2"/>
              </a:buBlip>
              <a:defRPr sz="2807"/>
            </a:pPr>
            <a:r>
              <a:t>John Jay, Alexander Hamilton, and James Madison</a:t>
            </a:r>
          </a:p>
          <a:p>
            <a:pPr lvl="1" marL="693419" indent="-346709" defTabSz="455675">
              <a:spcBef>
                <a:spcPts val="2400"/>
              </a:spcBef>
              <a:buBlip>
                <a:blip r:embed="rId2"/>
              </a:buBlip>
              <a:defRPr sz="2807"/>
            </a:pPr>
            <a:r>
              <a:t>Wrote the Federalist Papers</a:t>
            </a:r>
          </a:p>
          <a:p>
            <a:pPr lvl="1" marL="693419" indent="-346709" defTabSz="455675">
              <a:spcBef>
                <a:spcPts val="2400"/>
              </a:spcBef>
              <a:buBlip>
                <a:blip r:embed="rId2"/>
              </a:buBlip>
              <a:defRPr sz="2807"/>
            </a:pPr>
            <a:r>
              <a:t>Urged the ratification of the Constitution</a:t>
            </a:r>
          </a:p>
          <a:p>
            <a:pPr marL="346709" indent="-346709" defTabSz="455675">
              <a:spcBef>
                <a:spcPts val="2400"/>
              </a:spcBef>
              <a:buBlip>
                <a:blip r:embed="rId2"/>
              </a:buBlip>
              <a:defRPr sz="2807"/>
            </a:pPr>
            <a:r>
              <a:t>George Washington:</a:t>
            </a:r>
          </a:p>
          <a:p>
            <a:pPr lvl="1" marL="693419" indent="-346709" defTabSz="455675">
              <a:spcBef>
                <a:spcPts val="2400"/>
              </a:spcBef>
              <a:buBlip>
                <a:blip r:embed="rId2"/>
              </a:buBlip>
              <a:defRPr sz="2807"/>
            </a:pPr>
            <a:r>
              <a:t>Farewell Address - warned of political parties and foreign alliances</a:t>
            </a:r>
          </a:p>
          <a:p>
            <a:pPr marL="346709" indent="-346709" defTabSz="455675">
              <a:spcBef>
                <a:spcPts val="2400"/>
              </a:spcBef>
              <a:buBlip>
                <a:blip r:embed="rId2"/>
              </a:buBlip>
              <a:defRPr sz="2807"/>
            </a:pPr>
            <a:r>
              <a:t>Thomas Jefferson</a:t>
            </a:r>
          </a:p>
          <a:p>
            <a:pPr lvl="1" marL="693419" indent="-346709" defTabSz="455675">
              <a:spcBef>
                <a:spcPts val="2400"/>
              </a:spcBef>
              <a:buBlip>
                <a:blip r:embed="rId2"/>
              </a:buBlip>
              <a:defRPr sz="2807"/>
            </a:pPr>
            <a:r>
              <a:t>Secretary of State under Washington</a:t>
            </a:r>
          </a:p>
          <a:p>
            <a:pPr lvl="1" marL="693419" indent="-346709" defTabSz="455675">
              <a:spcBef>
                <a:spcPts val="2400"/>
              </a:spcBef>
              <a:buBlip>
                <a:blip r:embed="rId2"/>
              </a:buBlip>
              <a:defRPr sz="2807"/>
            </a:pPr>
            <a:r>
              <a:t>Leader of the Jeffersonians (1st Party System)</a:t>
            </a:r>
          </a:p>
          <a:p>
            <a:pPr marL="346709" indent="-346709" defTabSz="455675">
              <a:spcBef>
                <a:spcPts val="2400"/>
              </a:spcBef>
              <a:buBlip>
                <a:blip r:embed="rId2"/>
              </a:buBlip>
              <a:defRPr sz="2807"/>
            </a:pPr>
            <a:r>
              <a:t>Alexander Hamilton </a:t>
            </a:r>
          </a:p>
          <a:p>
            <a:pPr lvl="1" marL="693419" indent="-346709" defTabSz="455675">
              <a:spcBef>
                <a:spcPts val="2400"/>
              </a:spcBef>
              <a:buBlip>
                <a:blip r:embed="rId2"/>
              </a:buBlip>
              <a:defRPr sz="2807"/>
            </a:pPr>
            <a:r>
              <a:t>Secretary of Treasury under Washington</a:t>
            </a:r>
          </a:p>
          <a:p>
            <a:pPr lvl="1" marL="693419" indent="-346709" defTabSz="455675">
              <a:spcBef>
                <a:spcPts val="2400"/>
              </a:spcBef>
              <a:buBlip>
                <a:blip r:embed="rId2"/>
              </a:buBlip>
              <a:defRPr sz="2807"/>
            </a:pPr>
            <a:r>
              <a:t>Leader of the Federalists (1st Party System)</a:t>
            </a:r>
          </a:p>
        </p:txBody>
      </p:sp>
      <p:pic>
        <p:nvPicPr>
          <p:cNvPr id="199" name="pasted-image.png"/>
          <p:cNvPicPr>
            <a:picLocks noChangeAspect="1"/>
          </p:cNvPicPr>
          <p:nvPr/>
        </p:nvPicPr>
        <p:blipFill>
          <a:blip r:embed="rId3">
            <a:extLst/>
          </a:blip>
          <a:stretch>
            <a:fillRect/>
          </a:stretch>
        </p:blipFill>
        <p:spPr>
          <a:xfrm>
            <a:off x="4723131" y="1339850"/>
            <a:ext cx="6808469" cy="453614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9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98">
                                            <p:txEl>
                                              <p:pRg st="8" end="8"/>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2" fill="hold">
                                  <p:stCondLst>
                                    <p:cond delay="0"/>
                                  </p:stCondLst>
                                  <p:iterate type="el" backwards="0">
                                    <p:tmAbs val="0"/>
                                  </p:iterate>
                                  <p:childTnLst>
                                    <p:set>
                                      <p:cBhvr>
                                        <p:cTn id="43" fill="hold"/>
                                        <p:tgtEl>
                                          <p:spTgt spid="19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98">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198">
                                            <p:txEl>
                                              <p:pRg st="10" end="10"/>
                                            </p:txEl>
                                          </p:spTgt>
                                        </p:tgtEl>
                                        <p:attrNameLst>
                                          <p:attrName>style.visibility</p:attrName>
                                        </p:attrNameLst>
                                      </p:cBhvr>
                                      <p:to>
                                        <p:strVal val="visible"/>
                                      </p:to>
                                    </p:set>
                                  </p:childTnLst>
                                </p:cTn>
                              </p:par>
                            </p:childTnLst>
                          </p:cTn>
                        </p:par>
                        <p:par>
                          <p:cTn id="52" fill="hold">
                            <p:stCondLst>
                              <p:cond delay="0"/>
                            </p:stCondLst>
                            <p:childTnLst>
                              <p:par>
                                <p:cTn id="53" presetClass="exit" nodeType="afterEffect" presetSubtype="0" presetID="1" grpId="3" fill="hold">
                                  <p:stCondLst>
                                    <p:cond delay="0"/>
                                  </p:stCondLst>
                                  <p:iterate type="el" backwards="0">
                                    <p:tmAbs val="0"/>
                                  </p:iterate>
                                  <p:childTnLst>
                                    <p:set>
                                      <p:cBhvr>
                                        <p:cTn id="54" fill="hold">
                                          <p:stCondLst>
                                            <p:cond delay="0"/>
                                          </p:stCondLst>
                                        </p:cTn>
                                        <p:tgtEl>
                                          <p:spTgt spid="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2"/>
      <p:bldP build="p" bldLvl="5" animBg="1" rev="0" advAuto="0" spid="198" grpId="1"/>
      <p:bldP build="whole" bldLvl="1" animBg="1" rev="0" advAuto="0" spid="199"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1041400" y="266700"/>
            <a:ext cx="10922000" cy="1814215"/>
          </a:xfrm>
          <a:prstGeom prst="rect">
            <a:avLst/>
          </a:prstGeom>
        </p:spPr>
        <p:txBody>
          <a:bodyPr/>
          <a:lstStyle>
            <a:lvl1pPr algn="ctr"/>
          </a:lstStyle>
          <a:p>
            <a:pPr/>
            <a:r>
              <a:t>Period 4 Key People</a:t>
            </a:r>
          </a:p>
        </p:txBody>
      </p:sp>
      <p:sp>
        <p:nvSpPr>
          <p:cNvPr id="202" name="Shape 202"/>
          <p:cNvSpPr/>
          <p:nvPr>
            <p:ph type="body" idx="1"/>
          </p:nvPr>
        </p:nvSpPr>
        <p:spPr>
          <a:xfrm>
            <a:off x="279400" y="1828800"/>
            <a:ext cx="12446000" cy="7594600"/>
          </a:xfrm>
          <a:prstGeom prst="rect">
            <a:avLst/>
          </a:prstGeom>
        </p:spPr>
        <p:txBody>
          <a:bodyPr/>
          <a:lstStyle/>
          <a:p>
            <a:pPr marL="328929" indent="-328929" defTabSz="432308">
              <a:spcBef>
                <a:spcPts val="2300"/>
              </a:spcBef>
              <a:buBlip>
                <a:blip r:embed="rId2"/>
              </a:buBlip>
              <a:defRPr sz="2664"/>
            </a:pPr>
            <a:r>
              <a:t>John Marshall:</a:t>
            </a:r>
          </a:p>
          <a:p>
            <a:pPr lvl="1" marL="657859" indent="-328929" defTabSz="432308">
              <a:spcBef>
                <a:spcPts val="2300"/>
              </a:spcBef>
              <a:buBlip>
                <a:blip r:embed="rId2"/>
              </a:buBlip>
              <a:defRPr sz="2664"/>
            </a:pPr>
            <a:r>
              <a:t>Chief Justice of the Supreme Court (1801 - 1834)</a:t>
            </a:r>
          </a:p>
          <a:p>
            <a:pPr lvl="1" marL="657859" indent="-328929" defTabSz="432308">
              <a:spcBef>
                <a:spcPts val="2300"/>
              </a:spcBef>
              <a:buBlip>
                <a:blip r:embed="rId2"/>
              </a:buBlip>
              <a:defRPr sz="2664"/>
            </a:pPr>
            <a:r>
              <a:t>His decisions helped strengthen the federal government over the states</a:t>
            </a:r>
          </a:p>
          <a:p>
            <a:pPr lvl="1" marL="657859" indent="-328929" defTabSz="432308">
              <a:spcBef>
                <a:spcPts val="2300"/>
              </a:spcBef>
              <a:buBlip>
                <a:blip r:embed="rId2"/>
              </a:buBlip>
              <a:defRPr sz="2664"/>
            </a:pPr>
            <a:r>
              <a:t>Marbury v. Madison, Gibbons v. Ogden, McCulloch v. Maryland</a:t>
            </a:r>
          </a:p>
          <a:p>
            <a:pPr marL="328929" indent="-328929" defTabSz="432308">
              <a:spcBef>
                <a:spcPts val="2300"/>
              </a:spcBef>
              <a:buBlip>
                <a:blip r:embed="rId2"/>
              </a:buBlip>
              <a:defRPr sz="2664"/>
            </a:pPr>
            <a:r>
              <a:t>Henry Clay!</a:t>
            </a:r>
          </a:p>
          <a:p>
            <a:pPr lvl="1" marL="657859" indent="-328929" defTabSz="432308">
              <a:spcBef>
                <a:spcPts val="2300"/>
              </a:spcBef>
              <a:buBlip>
                <a:blip r:embed="rId2"/>
              </a:buBlip>
              <a:defRPr sz="2664"/>
            </a:pPr>
            <a:r>
              <a:t>American System</a:t>
            </a:r>
          </a:p>
          <a:p>
            <a:pPr lvl="1" marL="657859" indent="-328929" defTabSz="432308">
              <a:spcBef>
                <a:spcPts val="2300"/>
              </a:spcBef>
              <a:buBlip>
                <a:blip r:embed="rId2"/>
              </a:buBlip>
              <a:defRPr sz="2664"/>
            </a:pPr>
            <a:r>
              <a:t>Leader of the Whigs</a:t>
            </a:r>
          </a:p>
          <a:p>
            <a:pPr lvl="1" marL="657859" indent="-328929" defTabSz="432308">
              <a:spcBef>
                <a:spcPts val="2300"/>
              </a:spcBef>
              <a:buBlip>
                <a:blip r:embed="rId2"/>
              </a:buBlip>
              <a:defRPr sz="2664"/>
            </a:pPr>
            <a:r>
              <a:t>3 time compromiser - 1820, 1833, 1850</a:t>
            </a:r>
          </a:p>
          <a:p>
            <a:pPr marL="328929" indent="-328929" defTabSz="432308">
              <a:spcBef>
                <a:spcPts val="2300"/>
              </a:spcBef>
              <a:buBlip>
                <a:blip r:embed="rId2"/>
              </a:buBlip>
              <a:defRPr sz="2664"/>
            </a:pPr>
            <a:r>
              <a:t>Andrew Jackson:</a:t>
            </a:r>
          </a:p>
          <a:p>
            <a:pPr lvl="1" marL="657859" indent="-328929" defTabSz="432308">
              <a:spcBef>
                <a:spcPts val="2300"/>
              </a:spcBef>
              <a:buBlip>
                <a:blip r:embed="rId2"/>
              </a:buBlip>
              <a:defRPr sz="2664"/>
            </a:pPr>
            <a:r>
              <a:t>Leader of the Democrats</a:t>
            </a:r>
          </a:p>
          <a:p>
            <a:pPr lvl="1" marL="657859" indent="-328929" defTabSz="432308">
              <a:spcBef>
                <a:spcPts val="2300"/>
              </a:spcBef>
              <a:buBlip>
                <a:blip r:embed="rId2"/>
              </a:buBlip>
              <a:defRPr sz="2664"/>
            </a:pPr>
            <a:r>
              <a:t>Elimination of property requirements -&gt; white, male, adults</a:t>
            </a:r>
          </a:p>
        </p:txBody>
      </p:sp>
      <p:pic>
        <p:nvPicPr>
          <p:cNvPr id="203" name="pasted-image.tiff"/>
          <p:cNvPicPr>
            <a:picLocks noChangeAspect="1"/>
          </p:cNvPicPr>
          <p:nvPr/>
        </p:nvPicPr>
        <p:blipFill>
          <a:blip r:embed="rId3">
            <a:extLst/>
          </a:blip>
          <a:stretch>
            <a:fillRect/>
          </a:stretch>
        </p:blipFill>
        <p:spPr>
          <a:xfrm>
            <a:off x="9086850" y="4470400"/>
            <a:ext cx="3550018" cy="4391774"/>
          </a:xfrm>
          <a:prstGeom prst="rect">
            <a:avLst/>
          </a:prstGeom>
          <a:ln w="12700">
            <a:miter lim="400000"/>
          </a:ln>
        </p:spPr>
      </p:pic>
      <p:pic>
        <p:nvPicPr>
          <p:cNvPr id="204" name="pasted-image.png"/>
          <p:cNvPicPr>
            <a:picLocks noChangeAspect="1"/>
          </p:cNvPicPr>
          <p:nvPr/>
        </p:nvPicPr>
        <p:blipFill>
          <a:blip r:embed="rId4">
            <a:extLst/>
          </a:blip>
          <a:stretch>
            <a:fillRect/>
          </a:stretch>
        </p:blipFill>
        <p:spPr>
          <a:xfrm>
            <a:off x="9093200" y="4489450"/>
            <a:ext cx="3537318" cy="4260860"/>
          </a:xfrm>
          <a:prstGeom prst="rect">
            <a:avLst/>
          </a:prstGeom>
          <a:ln w="12700">
            <a:miter lim="400000"/>
          </a:ln>
        </p:spPr>
      </p:pic>
      <p:pic>
        <p:nvPicPr>
          <p:cNvPr id="205" name="pasted-image.png"/>
          <p:cNvPicPr>
            <a:picLocks noChangeAspect="1"/>
          </p:cNvPicPr>
          <p:nvPr/>
        </p:nvPicPr>
        <p:blipFill>
          <a:blip r:embed="rId5">
            <a:extLst/>
          </a:blip>
          <a:stretch>
            <a:fillRect/>
          </a:stretch>
        </p:blipFill>
        <p:spPr>
          <a:xfrm>
            <a:off x="9252250" y="4464050"/>
            <a:ext cx="3219218" cy="440447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2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0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0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20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202">
                                            <p:txEl>
                                              <p:pRg st="4" end="4"/>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3" fill="hold">
                                  <p:stCondLst>
                                    <p:cond delay="0"/>
                                  </p:stCondLst>
                                  <p:iterate type="el" backwards="0">
                                    <p:tmAbs val="0"/>
                                  </p:iterate>
                                  <p:childTnLst>
                                    <p:set>
                                      <p:cBhvr>
                                        <p:cTn id="30" fill="hold"/>
                                        <p:tgtEl>
                                          <p:spTgt spid="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20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20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20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202">
                                            <p:txEl>
                                              <p:pRg st="8" end="8"/>
                                            </p:txEl>
                                          </p:spTgt>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4" fill="hold">
                                  <p:stCondLst>
                                    <p:cond delay="0"/>
                                  </p:stCondLst>
                                  <p:iterate type="el" backwards="0">
                                    <p:tmAbs val="0"/>
                                  </p:iterate>
                                  <p:childTnLst>
                                    <p:set>
                                      <p:cBhvr>
                                        <p:cTn id="49" fill="hold"/>
                                        <p:tgtEl>
                                          <p:spTgt spid="20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 fill="hold">
                                  <p:stCondLst>
                                    <p:cond delay="0"/>
                                  </p:stCondLst>
                                  <p:iterate type="el" backwards="0">
                                    <p:tmAbs val="0"/>
                                  </p:iterate>
                                  <p:childTnLst>
                                    <p:set>
                                      <p:cBhvr>
                                        <p:cTn id="53" fill="hold"/>
                                        <p:tgtEl>
                                          <p:spTgt spid="202">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 fill="hold">
                                  <p:stCondLst>
                                    <p:cond delay="0"/>
                                  </p:stCondLst>
                                  <p:iterate type="el" backwards="0">
                                    <p:tmAbs val="0"/>
                                  </p:iterate>
                                  <p:childTnLst>
                                    <p:set>
                                      <p:cBhvr>
                                        <p:cTn id="57" fill="hold"/>
                                        <p:tgtEl>
                                          <p:spTgt spid="202">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P build="whole" bldLvl="1" animBg="1" rev="0" advAuto="0" spid="205" grpId="4"/>
      <p:bldP build="whole" bldLvl="1" animBg="1" rev="0" advAuto="0" spid="203" grpId="2"/>
      <p:bldP build="whole" bldLvl="1" animBg="1" rev="0" advAuto="0" spid="204"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lvl1pPr algn="ctr"/>
          </a:lstStyle>
          <a:p>
            <a:pPr/>
            <a:r>
              <a:t>Period 4 Key People</a:t>
            </a:r>
          </a:p>
        </p:txBody>
      </p:sp>
      <p:sp>
        <p:nvSpPr>
          <p:cNvPr id="208" name="Shape 208"/>
          <p:cNvSpPr/>
          <p:nvPr>
            <p:ph type="body" idx="1"/>
          </p:nvPr>
        </p:nvSpPr>
        <p:spPr>
          <a:xfrm>
            <a:off x="381000" y="2032000"/>
            <a:ext cx="12345889" cy="7439819"/>
          </a:xfrm>
          <a:prstGeom prst="rect">
            <a:avLst/>
          </a:prstGeom>
        </p:spPr>
        <p:txBody>
          <a:bodyPr/>
          <a:lstStyle/>
          <a:p>
            <a:pPr marL="440055" indent="-440055" defTabSz="578358">
              <a:spcBef>
                <a:spcPts val="3100"/>
              </a:spcBef>
              <a:buBlip>
                <a:blip r:embed="rId2"/>
              </a:buBlip>
              <a:defRPr sz="3564"/>
            </a:pPr>
            <a:r>
              <a:t>Eli Whitney:</a:t>
            </a:r>
          </a:p>
          <a:p>
            <a:pPr lvl="1" marL="880110" indent="-440055" defTabSz="578358">
              <a:spcBef>
                <a:spcPts val="3100"/>
              </a:spcBef>
              <a:buBlip>
                <a:blip r:embed="rId2"/>
              </a:buBlip>
              <a:defRPr sz="3564"/>
            </a:pPr>
            <a:r>
              <a:t>Invented cotton gin and interchangeable parts</a:t>
            </a:r>
          </a:p>
          <a:p>
            <a:pPr marL="440055" indent="-440055" defTabSz="578358">
              <a:spcBef>
                <a:spcPts val="3100"/>
              </a:spcBef>
              <a:buBlip>
                <a:blip r:embed="rId2"/>
              </a:buBlip>
              <a:defRPr sz="3564"/>
            </a:pPr>
            <a:r>
              <a:t>John C. Calhoun:</a:t>
            </a:r>
          </a:p>
          <a:p>
            <a:pPr lvl="1" marL="880110" indent="-440055" defTabSz="578358">
              <a:spcBef>
                <a:spcPts val="3100"/>
              </a:spcBef>
              <a:buBlip>
                <a:blip r:embed="rId2"/>
              </a:buBlip>
              <a:defRPr sz="3564"/>
            </a:pPr>
            <a:r>
              <a:t>Senator, South Carolina, “Great Triumvirate”</a:t>
            </a:r>
          </a:p>
          <a:p>
            <a:pPr lvl="1" marL="880110" indent="-440055" defTabSz="578358">
              <a:spcBef>
                <a:spcPts val="3100"/>
              </a:spcBef>
              <a:buBlip>
                <a:blip r:embed="rId2"/>
              </a:buBlip>
              <a:defRPr sz="3564"/>
            </a:pPr>
            <a:r>
              <a:t>“Slavery as a Positive Good”</a:t>
            </a:r>
          </a:p>
          <a:p>
            <a:pPr marL="440055" indent="-440055" defTabSz="578358">
              <a:spcBef>
                <a:spcPts val="3100"/>
              </a:spcBef>
              <a:buBlip>
                <a:blip r:embed="rId2"/>
              </a:buBlip>
              <a:defRPr sz="3564"/>
            </a:pPr>
            <a:r>
              <a:t>Know-Nothing Party:</a:t>
            </a:r>
          </a:p>
          <a:p>
            <a:pPr lvl="1" marL="880110" indent="-440055" defTabSz="578358">
              <a:spcBef>
                <a:spcPts val="3100"/>
              </a:spcBef>
              <a:buBlip>
                <a:blip r:embed="rId2"/>
              </a:buBlip>
              <a:defRPr sz="3564"/>
            </a:pPr>
            <a:r>
              <a:t>Anti-Immigrant Party</a:t>
            </a:r>
          </a:p>
          <a:p>
            <a:pPr lvl="1" marL="880110" indent="-440055" defTabSz="578358">
              <a:spcBef>
                <a:spcPts val="3100"/>
              </a:spcBef>
              <a:buBlip>
                <a:blip r:embed="rId2"/>
              </a:buBlip>
              <a:defRPr sz="3564"/>
            </a:pPr>
            <a:r>
              <a:t>Sought to limit immigrants’ political power and influence</a:t>
            </a:r>
          </a:p>
        </p:txBody>
      </p:sp>
      <p:pic>
        <p:nvPicPr>
          <p:cNvPr id="209" name="pasted-image.png"/>
          <p:cNvPicPr>
            <a:picLocks noChangeAspect="1"/>
          </p:cNvPicPr>
          <p:nvPr/>
        </p:nvPicPr>
        <p:blipFill>
          <a:blip r:embed="rId3">
            <a:extLst/>
          </a:blip>
          <a:stretch>
            <a:fillRect/>
          </a:stretch>
        </p:blipFill>
        <p:spPr>
          <a:xfrm>
            <a:off x="9601200" y="4929668"/>
            <a:ext cx="3008835" cy="3884132"/>
          </a:xfrm>
          <a:prstGeom prst="rect">
            <a:avLst/>
          </a:prstGeom>
          <a:ln w="12700">
            <a:miter lim="400000"/>
          </a:ln>
        </p:spPr>
      </p:pic>
      <p:pic>
        <p:nvPicPr>
          <p:cNvPr id="210" name="pasted-image.png"/>
          <p:cNvPicPr>
            <a:picLocks noChangeAspect="1"/>
          </p:cNvPicPr>
          <p:nvPr/>
        </p:nvPicPr>
        <p:blipFill>
          <a:blip r:embed="rId4">
            <a:extLst/>
          </a:blip>
          <a:stretch>
            <a:fillRect/>
          </a:stretch>
        </p:blipFill>
        <p:spPr>
          <a:xfrm>
            <a:off x="9708616" y="317500"/>
            <a:ext cx="2794001" cy="3987800"/>
          </a:xfrm>
          <a:prstGeom prst="rect">
            <a:avLst/>
          </a:prstGeom>
          <a:ln w="12700">
            <a:miter lim="400000"/>
          </a:ln>
        </p:spPr>
      </p:pic>
      <p:pic>
        <p:nvPicPr>
          <p:cNvPr id="211" name="pasted-image.png"/>
          <p:cNvPicPr>
            <a:picLocks noChangeAspect="1"/>
          </p:cNvPicPr>
          <p:nvPr/>
        </p:nvPicPr>
        <p:blipFill>
          <a:blip r:embed="rId5">
            <a:extLst/>
          </a:blip>
          <a:stretch>
            <a:fillRect/>
          </a:stretch>
        </p:blipFill>
        <p:spPr>
          <a:xfrm>
            <a:off x="6756400" y="-177800"/>
            <a:ext cx="2794000" cy="6197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2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0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0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208">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210"/>
                                        </p:tgtEl>
                                        <p:attrNameLst>
                                          <p:attrName>style.visibility</p:attrName>
                                        </p:attrNameLst>
                                      </p:cBhvr>
                                      <p:to>
                                        <p:strVal val="visible"/>
                                      </p:to>
                                    </p:set>
                                  </p:childTnLst>
                                </p:cTn>
                              </p:par>
                            </p:childTnLst>
                          </p:cTn>
                        </p:par>
                        <p:par>
                          <p:cTn id="27" fill="hold">
                            <p:stCondLst>
                              <p:cond delay="0"/>
                            </p:stCondLst>
                            <p:childTnLst>
                              <p:par>
                                <p:cTn id="28" presetClass="exit" nodeType="afterEffect" presetSubtype="0" presetID="1" grpId="4" fill="hold">
                                  <p:stCondLst>
                                    <p:cond delay="0"/>
                                  </p:stCondLst>
                                  <p:iterate type="el" backwards="0">
                                    <p:tmAbs val="0"/>
                                  </p:iterate>
                                  <p:childTnLst>
                                    <p:set>
                                      <p:cBhvr>
                                        <p:cTn id="29" fill="hold">
                                          <p:stCondLst>
                                            <p:cond delay="0"/>
                                          </p:stCondLst>
                                        </p:cTn>
                                        <p:tgtEl>
                                          <p:spTgt spid="20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1" fill="hold">
                                  <p:stCondLst>
                                    <p:cond delay="0"/>
                                  </p:stCondLst>
                                  <p:iterate type="el" backwards="0">
                                    <p:tmAbs val="0"/>
                                  </p:iterate>
                                  <p:childTnLst>
                                    <p:set>
                                      <p:cBhvr>
                                        <p:cTn id="33" fill="hold"/>
                                        <p:tgtEl>
                                          <p:spTgt spid="208">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08">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208">
                                            <p:txEl>
                                              <p:pRg st="6" end="6"/>
                                            </p:txEl>
                                          </p:spTgt>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5" fill="hold">
                                  <p:stCondLst>
                                    <p:cond delay="0"/>
                                  </p:stCondLst>
                                  <p:iterate type="el" backwards="0">
                                    <p:tmAbs val="0"/>
                                  </p:iterate>
                                  <p:childTnLst>
                                    <p:set>
                                      <p:cBhvr>
                                        <p:cTn id="44" fill="hold"/>
                                        <p:tgtEl>
                                          <p:spTgt spid="2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208">
                                            <p:txEl>
                                              <p:pRg st="7" end="7"/>
                                            </p:txEl>
                                          </p:spTgt>
                                        </p:tgtEl>
                                        <p:attrNameLst>
                                          <p:attrName>style.visibility</p:attrName>
                                        </p:attrNameLst>
                                      </p:cBhvr>
                                      <p:to>
                                        <p:strVal val="visible"/>
                                      </p:to>
                                    </p:set>
                                  </p:childTnLst>
                                </p:cTn>
                              </p:par>
                            </p:childTnLst>
                          </p:cTn>
                        </p:par>
                        <p:par>
                          <p:cTn id="49" fill="hold">
                            <p:stCondLst>
                              <p:cond delay="0"/>
                            </p:stCondLst>
                            <p:childTnLst>
                              <p:par>
                                <p:cTn id="50" presetClass="exit" nodeType="afterEffect" presetSubtype="0" presetID="1" grpId="6" fill="hold">
                                  <p:stCondLst>
                                    <p:cond delay="0"/>
                                  </p:stCondLst>
                                  <p:iterate type="el" backwards="0">
                                    <p:tmAbs val="0"/>
                                  </p:iterate>
                                  <p:childTnLst>
                                    <p:set>
                                      <p:cBhvr>
                                        <p:cTn id="51" fill="hold">
                                          <p:stCondLst>
                                            <p:cond delay="0"/>
                                          </p:stCondLst>
                                        </p:cTn>
                                        <p:tgtEl>
                                          <p:spTgt spid="210"/>
                                        </p:tgtEl>
                                        <p:attrNameLst>
                                          <p:attrName>style.visibility</p:attrName>
                                        </p:attrNameLst>
                                      </p:cBhvr>
                                      <p:to>
                                        <p:strVal val="hidden"/>
                                      </p:to>
                                    </p:set>
                                  </p:childTnLst>
                                </p:cTn>
                              </p:par>
                            </p:childTnLst>
                          </p:cTn>
                        </p:par>
                        <p:par>
                          <p:cTn id="52" fill="hold">
                            <p:stCondLst>
                              <p:cond delay="0"/>
                            </p:stCondLst>
                            <p:childTnLst>
                              <p:par>
                                <p:cTn id="53" presetClass="exit" nodeType="afterEffect" presetSubtype="0" presetID="1" grpId="7" fill="hold">
                                  <p:stCondLst>
                                    <p:cond delay="0"/>
                                  </p:stCondLst>
                                  <p:iterate type="el" backwards="0">
                                    <p:tmAbs val="0"/>
                                  </p:iterate>
                                  <p:childTnLst>
                                    <p:set>
                                      <p:cBhvr>
                                        <p:cTn id="54" fill="hold">
                                          <p:stCondLst>
                                            <p:cond delay="0"/>
                                          </p:stCondLst>
                                        </p:cTn>
                                        <p:tgtEl>
                                          <p:spTgt spid="2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2"/>
      <p:bldP build="whole" bldLvl="1" animBg="1" rev="0" advAuto="0" spid="211" grpId="5"/>
      <p:bldP build="whole" bldLvl="1" animBg="1" rev="0" advAuto="0" spid="209" grpId="4"/>
      <p:bldP build="whole" bldLvl="1" animBg="1" rev="0" advAuto="0" spid="211" grpId="7"/>
      <p:bldP build="p" bldLvl="5" animBg="1" rev="0" advAuto="0" spid="208" grpId="1"/>
      <p:bldP build="whole" bldLvl="1" animBg="1" rev="0" advAuto="0" spid="210" grpId="3"/>
      <p:bldP build="whole" bldLvl="1" animBg="1" rev="0" advAuto="0" spid="210" grpId="6"/>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