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346200" y="520700"/>
            <a:ext cx="10388600" cy="586023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05600" y="609600"/>
            <a:ext cx="5359400" cy="7759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870700" y="2781300"/>
            <a:ext cx="5283200" cy="618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654800" y="5029200"/>
            <a:ext cx="5803900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664613" y="508000"/>
            <a:ext cx="5803901" cy="421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533400" y="508000"/>
            <a:ext cx="580823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9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10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6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Relationship Id="rId3" Type="http://schemas.openxmlformats.org/officeDocument/2006/relationships/image" Target="../media/image9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Review: Key People To Know (Periods 6 - 9)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Everything You Need To Know About Important People From Periods 6 - 9 To Succeed In APUSH</a:t>
            </a:r>
          </a:p>
        </p:txBody>
      </p:sp>
      <p:sp>
        <p:nvSpPr>
          <p:cNvPr id="121" name="Shape 121"/>
          <p:cNvSpPr/>
          <p:nvPr/>
        </p:nvSpPr>
        <p:spPr>
          <a:xfrm>
            <a:off x="3452316" y="1651000"/>
            <a:ext cx="6100168" cy="5546626"/>
          </a:xfrm>
          <a:prstGeom prst="ellipse">
            <a:avLst/>
          </a:prstGeom>
          <a:solidFill>
            <a:srgbClr val="80878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Shoutout time: Meg and Katie at UA NOLA, Mr. Torres’ class in Guadalajara, Mexico!, Mr. DeJoseph’s class in PA, Mrs. Rivera’s Brick Memorial APUSH class - celebrated Henry Clay’s B-day. You all will do great on the exam!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7 Key People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302005" indent="-302005" algn="ctr" defTabSz="338835">
              <a:spcBef>
                <a:spcPts val="2600"/>
              </a:spcBef>
              <a:defRPr sz="2667"/>
            </a:pPr>
            <a:r>
              <a:t>WWI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Wilson campaigned on “He Kept Us Out Of War”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Entered the war for humanitarian and democratic principles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George Creel: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Journalist, 4 minute speeches to support the war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Charles Schenck: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Arrested and convicted of violating the Espionage Act of 1917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Upheld by Schenck v. US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Henry Cabot Lodge: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“Lodge Reservations” - against the Treaty of Versailles and League of Nations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A. Mitchell Palmer - Palmer Raids - 1919 - helped lead to the Red Scare</a:t>
            </a:r>
          </a:p>
        </p:txBody>
      </p:sp>
      <p:pic>
        <p:nvPicPr>
          <p:cNvPr id="1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80600" y="2762250"/>
            <a:ext cx="2794000" cy="422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8500" y="2839944"/>
            <a:ext cx="3378200" cy="4073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80600" y="2749550"/>
            <a:ext cx="2794000" cy="4254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2"/>
      <p:bldP build="whole" bldLvl="1" animBg="1" rev="0" advAuto="0" spid="169" grpId="4"/>
      <p:bldP build="whole" bldLvl="1" animBg="1" rev="0" advAuto="0" spid="168" grpId="3"/>
      <p:bldP build="p" bldLvl="5" animBg="1" rev="0" advAuto="0" spid="16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7 Key People</a:t>
            </a:r>
          </a:p>
        </p:txBody>
      </p:sp>
      <p:sp>
        <p:nvSpPr>
          <p:cNvPr id="172" name="Shape 172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369696" indent="-369696" defTabSz="414781">
              <a:spcBef>
                <a:spcPts val="3200"/>
              </a:spcBef>
              <a:defRPr sz="3266"/>
            </a:pPr>
            <a:r>
              <a:t>1920s</a:t>
            </a:r>
          </a:p>
          <a:p>
            <a:pPr marL="369696" indent="-369696" defTabSz="414781">
              <a:spcBef>
                <a:spcPts val="3200"/>
              </a:spcBef>
              <a:defRPr sz="3266"/>
            </a:pPr>
            <a:r>
              <a:t>Harlem Renaissance: </a:t>
            </a:r>
          </a:p>
          <a:p>
            <a:pPr lvl="1" marL="739393" indent="-369696" defTabSz="414781">
              <a:spcBef>
                <a:spcPts val="3200"/>
              </a:spcBef>
              <a:defRPr sz="3266"/>
            </a:pPr>
            <a:r>
              <a:t>Celebration of African American Culture through music and literature</a:t>
            </a:r>
          </a:p>
          <a:p>
            <a:pPr lvl="1" marL="739393" indent="-369696" defTabSz="414781">
              <a:spcBef>
                <a:spcPts val="3200"/>
              </a:spcBef>
              <a:defRPr sz="3266"/>
            </a:pPr>
            <a:r>
              <a:t>Langston Hughes, Zora Neale Hurston</a:t>
            </a:r>
          </a:p>
          <a:p>
            <a:pPr marL="369696" indent="-369696" defTabSz="414781">
              <a:spcBef>
                <a:spcPts val="3200"/>
              </a:spcBef>
              <a:defRPr sz="3266"/>
            </a:pPr>
            <a:r>
              <a:t>Marcus Garvey:</a:t>
            </a:r>
          </a:p>
          <a:p>
            <a:pPr lvl="1" marL="739393" indent="-369696" defTabSz="414781">
              <a:spcBef>
                <a:spcPts val="3200"/>
              </a:spcBef>
              <a:defRPr sz="3266"/>
            </a:pPr>
            <a:r>
              <a:t>Leader of the UNIA, promoted “Back to Africa” movement</a:t>
            </a:r>
          </a:p>
          <a:p>
            <a:pPr lvl="2" marL="1109090" indent="-369696" defTabSz="414781">
              <a:spcBef>
                <a:spcPts val="3200"/>
              </a:spcBef>
              <a:defRPr sz="3266"/>
            </a:pPr>
            <a:r>
              <a:t>Influenced Malcolm X</a:t>
            </a:r>
          </a:p>
          <a:p>
            <a:pPr marL="369696" indent="-369696" defTabSz="414781">
              <a:spcBef>
                <a:spcPts val="3200"/>
              </a:spcBef>
              <a:defRPr sz="3266"/>
            </a:pPr>
            <a:r>
              <a:t>John T.  Scopes - Science teacher convicted of teaching evolution in TN</a:t>
            </a:r>
          </a:p>
          <a:p>
            <a:pPr marL="369696" indent="-369696" defTabSz="414781">
              <a:spcBef>
                <a:spcPts val="3200"/>
              </a:spcBef>
              <a:defRPr sz="3266"/>
            </a:pPr>
            <a:r>
              <a:t>Lost Generation - criticized middle class consumerism </a:t>
            </a:r>
          </a:p>
        </p:txBody>
      </p:sp>
      <p:pic>
        <p:nvPicPr>
          <p:cNvPr id="17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28200" y="5549900"/>
            <a:ext cx="2794000" cy="414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61200" y="666750"/>
            <a:ext cx="3327999" cy="4757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5"/>
      <p:bldP build="p" bldLvl="5" animBg="1" rev="0" advAuto="0" spid="172" grpId="1"/>
      <p:bldP build="whole" bldLvl="1" animBg="1" rev="0" advAuto="0" spid="173" grpId="2"/>
      <p:bldP build="whole" bldLvl="1" animBg="1" rev="0" advAuto="0" spid="173" grpId="3"/>
      <p:bldP build="whole" bldLvl="1" animBg="1" rev="0" advAuto="0" spid="174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7 Key People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432180" indent="-432180" algn="ctr" defTabSz="484886">
              <a:spcBef>
                <a:spcPts val="3800"/>
              </a:spcBef>
              <a:defRPr sz="3818"/>
            </a:pPr>
            <a:r>
              <a:t>Great Depression/New Deal</a:t>
            </a:r>
          </a:p>
          <a:p>
            <a:pPr marL="432180" indent="-432180" defTabSz="484886">
              <a:spcBef>
                <a:spcPts val="3800"/>
              </a:spcBef>
              <a:defRPr sz="3818"/>
            </a:pPr>
            <a:r>
              <a:t>Bonus Army - WWI veterans went to Washington to receive their bonus payment early</a:t>
            </a:r>
          </a:p>
          <a:p>
            <a:pPr marL="432180" indent="-432180" defTabSz="484886">
              <a:spcBef>
                <a:spcPts val="3800"/>
              </a:spcBef>
              <a:defRPr sz="3818"/>
            </a:pPr>
            <a:r>
              <a:t>FDR - New Deal, 3 Rs</a:t>
            </a:r>
          </a:p>
          <a:p>
            <a:pPr marL="432180" indent="-432180" defTabSz="484886">
              <a:spcBef>
                <a:spcPts val="3800"/>
              </a:spcBef>
              <a:defRPr sz="3818"/>
            </a:pPr>
            <a:r>
              <a:t>Dr. Francis Townsend - advocated giving $200 per month to elderly</a:t>
            </a:r>
          </a:p>
          <a:p>
            <a:pPr marL="432180" indent="-432180" defTabSz="484886">
              <a:spcBef>
                <a:spcPts val="3800"/>
              </a:spcBef>
              <a:defRPr sz="3818"/>
            </a:pPr>
            <a:r>
              <a:t>Political Realignment:</a:t>
            </a:r>
          </a:p>
          <a:p>
            <a:pPr lvl="1" marL="864361" indent="-432180" defTabSz="484886">
              <a:spcBef>
                <a:spcPts val="3800"/>
              </a:spcBef>
              <a:defRPr sz="3818"/>
            </a:pPr>
            <a:r>
              <a:t>African Americans and the working class began to vote Democratic after the Great Depression </a:t>
            </a:r>
          </a:p>
        </p:txBody>
      </p:sp>
      <p:pic>
        <p:nvPicPr>
          <p:cNvPr id="178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62992" y="539750"/>
            <a:ext cx="3686058" cy="4424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51000" y="5298765"/>
            <a:ext cx="5625318" cy="4162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p" bldLvl="5" animBg="1" rev="0" advAuto="0" spid="177" grpId="1"/>
      <p:bldP build="whole" bldLvl="1" animBg="1" rev="0" advAuto="0" spid="178" grpId="5"/>
      <p:bldP build="whole" bldLvl="1" animBg="1" rev="0" advAuto="0" spid="178" grpId="4"/>
      <p:bldP build="whole" bldLvl="1" animBg="1" rev="0" advAuto="0" spid="179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7 Key People</a:t>
            </a:r>
          </a:p>
        </p:txBody>
      </p:sp>
      <p:sp>
        <p:nvSpPr>
          <p:cNvPr id="182" name="Shape 182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447802" indent="-447802" algn="ctr" defTabSz="502412">
              <a:spcBef>
                <a:spcPts val="3900"/>
              </a:spcBef>
              <a:defRPr sz="3956"/>
            </a:pPr>
            <a:r>
              <a:t>WWII</a:t>
            </a:r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t>A. Philip Randolph - proposed march on Washington -&gt; led to FDR desegregating defense industries </a:t>
            </a:r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t>Women - worked in factories - “Rosie the Riveter”</a:t>
            </a:r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t>African-Americans - worked in factories, fought in the war - Double V Campaign</a:t>
            </a:r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t>Japanese Americans - 100,000+ were put in Internment camps</a:t>
            </a:r>
          </a:p>
          <a:p>
            <a:pPr marL="447802" indent="-447802" defTabSz="502412">
              <a:spcBef>
                <a:spcPts val="3900"/>
              </a:spcBef>
              <a:defRPr sz="3956"/>
            </a:pPr>
            <a:r>
              <a:t>Mexican-Americans - Bracero program, Zoot Suit Riots</a:t>
            </a:r>
          </a:p>
        </p:txBody>
      </p:sp>
      <p:pic>
        <p:nvPicPr>
          <p:cNvPr id="183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7200" y="5362333"/>
            <a:ext cx="3333499" cy="44547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3"/>
      <p:bldP build="p" bldLvl="5" animBg="1" rev="0" advAuto="0" spid="182" grpId="1"/>
      <p:bldP build="whole" bldLvl="1" animBg="1" rev="0" advAuto="0" spid="183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8 Key People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453009" indent="-453009" algn="ctr" defTabSz="508254">
              <a:spcBef>
                <a:spcPts val="4000"/>
              </a:spcBef>
              <a:defRPr sz="4002"/>
            </a:pPr>
            <a:r>
              <a:t>Cold War:</a:t>
            </a:r>
          </a:p>
          <a:p>
            <a:pPr marL="453009" indent="-453009" defTabSz="508254">
              <a:spcBef>
                <a:spcPts val="4000"/>
              </a:spcBef>
              <a:defRPr sz="4002"/>
            </a:pPr>
            <a:r>
              <a:t>George Kennan - father of containment</a:t>
            </a:r>
          </a:p>
          <a:p>
            <a:pPr marL="453009" indent="-453009" defTabSz="508254">
              <a:spcBef>
                <a:spcPts val="4000"/>
              </a:spcBef>
              <a:defRPr sz="4002"/>
            </a:pPr>
            <a:r>
              <a:t>George Marshall - Secretary of State - Marshall Plan</a:t>
            </a:r>
          </a:p>
          <a:p>
            <a:pPr marL="453009" indent="-453009" defTabSz="508254">
              <a:spcBef>
                <a:spcPts val="4000"/>
              </a:spcBef>
              <a:defRPr sz="4002"/>
            </a:pPr>
            <a:r>
              <a:t>Eisenhower’s Farewell Address - warned of “military-industrial complex”</a:t>
            </a:r>
          </a:p>
          <a:p>
            <a:pPr marL="453009" indent="-453009" defTabSz="508254">
              <a:spcBef>
                <a:spcPts val="4000"/>
              </a:spcBef>
              <a:defRPr sz="4002"/>
            </a:pPr>
            <a:r>
              <a:t>Shah of Iran - leader after CIA overthrew Mohammad Mosaddegh</a:t>
            </a:r>
          </a:p>
          <a:p>
            <a:pPr marL="453009" indent="-453009" defTabSz="508254">
              <a:spcBef>
                <a:spcPts val="4000"/>
              </a:spcBef>
              <a:defRPr sz="4002"/>
            </a:pPr>
            <a:r>
              <a:t>Ho Chi Minh - sought to unify Vietnam as a communist nation</a:t>
            </a:r>
          </a:p>
        </p:txBody>
      </p:sp>
      <p:pic>
        <p:nvPicPr>
          <p:cNvPr id="18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800" y="4740064"/>
            <a:ext cx="3921177" cy="50262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94388" y="-25400"/>
            <a:ext cx="3810001" cy="487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6" grpId="1"/>
      <p:bldP build="whole" bldLvl="1" animBg="1" rev="0" advAuto="0" spid="188" grpId="4"/>
      <p:bldP build="whole" bldLvl="1" animBg="1" rev="0" advAuto="0" spid="188" grpId="5"/>
      <p:bldP build="whole" bldLvl="1" animBg="1" rev="0" advAuto="0" spid="187" grpId="2"/>
      <p:bldP build="whole" bldLvl="1" animBg="1" rev="0" advAuto="0" spid="187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8 Key People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468629" indent="-468629" algn="ctr" defTabSz="525779">
              <a:spcBef>
                <a:spcPts val="4100"/>
              </a:spcBef>
              <a:defRPr sz="4140"/>
            </a:pPr>
            <a:r>
              <a:t>Civil Rights: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Rosa Parks - Montgomery Bus Boycott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MLK, Jr. - Bus Boycott, March on Washington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Emmett Till - black teenager that was brutally murdered in the South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Little Rock Nine - 9 black students that went to Little Rock High School after it was desegregated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Malcolm X - advocated black nationalism</a:t>
            </a:r>
          </a:p>
        </p:txBody>
      </p:sp>
      <p:pic>
        <p:nvPicPr>
          <p:cNvPr id="19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0" y="4687710"/>
            <a:ext cx="3588260" cy="5103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70424" y="743655"/>
            <a:ext cx="4511756" cy="6212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4"/>
      <p:bldP build="whole" bldLvl="1" animBg="1" rev="0" advAuto="0" spid="193" grpId="5"/>
      <p:bldP build="p" bldLvl="5" animBg="1" rev="0" advAuto="0" spid="191" grpId="1"/>
      <p:bldP build="whole" bldLvl="1" animBg="1" rev="0" advAuto="0" spid="192" grpId="2"/>
      <p:bldP build="whole" bldLvl="1" animBg="1" rev="0" advAuto="0" spid="192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8 Key People</a:t>
            </a:r>
          </a:p>
        </p:txBody>
      </p:sp>
      <p:sp>
        <p:nvSpPr>
          <p:cNvPr id="196" name="Shape 196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343662" indent="-343662" algn="ctr" defTabSz="385572">
              <a:spcBef>
                <a:spcPts val="3000"/>
              </a:spcBef>
              <a:defRPr sz="3036"/>
            </a:pPr>
            <a:r>
              <a:t>Authors to Know:</a:t>
            </a:r>
          </a:p>
          <a:p>
            <a:pPr marL="343662" indent="-343662" defTabSz="385572">
              <a:spcBef>
                <a:spcPts val="3000"/>
              </a:spcBef>
              <a:defRPr sz="3036"/>
            </a:pPr>
            <a:r>
              <a:t>Betty Friedan - The Feminine Mystique</a:t>
            </a:r>
          </a:p>
          <a:p>
            <a:pPr marL="343662" indent="-343662" defTabSz="385572">
              <a:spcBef>
                <a:spcPts val="3000"/>
              </a:spcBef>
              <a:defRPr sz="3036"/>
            </a:pPr>
            <a:r>
              <a:t>Rachel Carson - Silent Spring</a:t>
            </a:r>
          </a:p>
          <a:p>
            <a:pPr marL="343662" indent="-343662" algn="ctr" defTabSz="385572">
              <a:spcBef>
                <a:spcPts val="3000"/>
              </a:spcBef>
              <a:defRPr sz="3036"/>
            </a:pPr>
            <a:r>
              <a:t>Misc. Period 8</a:t>
            </a:r>
          </a:p>
          <a:p>
            <a:pPr marL="343662" indent="-343662" defTabSz="385572">
              <a:spcBef>
                <a:spcPts val="3000"/>
              </a:spcBef>
              <a:defRPr sz="3036"/>
            </a:pPr>
            <a:r>
              <a:t>Phyliss Schlafly - STOP E.R.A., sought to prevent the passage of the E.R.A.</a:t>
            </a:r>
          </a:p>
          <a:p>
            <a:pPr marL="343662" indent="-343662" defTabSz="385572">
              <a:spcBef>
                <a:spcPts val="3000"/>
              </a:spcBef>
              <a:defRPr sz="3036"/>
            </a:pPr>
            <a:r>
              <a:t>Beat Generation (1950s) - criticized middle class consumerism</a:t>
            </a:r>
          </a:p>
          <a:p>
            <a:pPr marL="343662" indent="-343662" defTabSz="385572">
              <a:spcBef>
                <a:spcPts val="3000"/>
              </a:spcBef>
              <a:defRPr sz="3036"/>
            </a:pPr>
            <a:r>
              <a:t>LBJ - Great Society, escalated the Vietnam War</a:t>
            </a:r>
          </a:p>
          <a:p>
            <a:pPr marL="343662" indent="-343662" defTabSz="385572">
              <a:spcBef>
                <a:spcPts val="3000"/>
              </a:spcBef>
              <a:defRPr sz="3036"/>
            </a:pPr>
            <a:r>
              <a:t>Immigrants post-1965:</a:t>
            </a:r>
          </a:p>
          <a:p>
            <a:pPr lvl="1" marL="687324" indent="-343662" defTabSz="385572">
              <a:spcBef>
                <a:spcPts val="3000"/>
              </a:spcBef>
              <a:defRPr sz="3036"/>
            </a:pPr>
            <a:r>
              <a:t>Overturned the quotas from 1920s; predominantly from Asia and Latin America</a:t>
            </a:r>
          </a:p>
        </p:txBody>
      </p:sp>
      <p:pic>
        <p:nvPicPr>
          <p:cNvPr id="197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33000" y="1365250"/>
            <a:ext cx="2540000" cy="321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45350" y="2146300"/>
            <a:ext cx="1714500" cy="165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3"/>
      <p:bldP build="p" bldLvl="5" animBg="1" rev="0" advAuto="0" spid="196" grpId="1"/>
      <p:bldP build="whole" bldLvl="1" animBg="1" rev="0" advAuto="0" spid="19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9 Key People</a:t>
            </a:r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468629" indent="-468629" defTabSz="525779">
              <a:spcBef>
                <a:spcPts val="4100"/>
              </a:spcBef>
              <a:defRPr sz="4140"/>
            </a:pPr>
            <a:r>
              <a:t>Ronald Reagan:</a:t>
            </a:r>
          </a:p>
          <a:p>
            <a:pPr lvl="1" marL="937259" indent="-468629" defTabSz="525779">
              <a:spcBef>
                <a:spcPts val="4100"/>
              </a:spcBef>
              <a:defRPr sz="4140"/>
            </a:pPr>
            <a:r>
              <a:t>Elected in 1980 - advocated a conservative government</a:t>
            </a:r>
          </a:p>
          <a:p>
            <a:pPr lvl="2" marL="1405889" indent="-468629" defTabSz="525779">
              <a:spcBef>
                <a:spcPts val="4100"/>
              </a:spcBef>
              <a:defRPr sz="4140"/>
            </a:pPr>
            <a:r>
              <a:t>Tax cuts, deregulation of industries, buildup of the military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Mikhail Gorbachev - Leader of the Soviet Union, instituted Glasnost and Perestroika</a:t>
            </a:r>
          </a:p>
          <a:p>
            <a:pPr marL="468629" indent="-468629" defTabSz="525779">
              <a:spcBef>
                <a:spcPts val="4100"/>
              </a:spcBef>
              <a:defRPr sz="4140"/>
            </a:pPr>
            <a:r>
              <a:t>“Don’t Ask, Don’t Tell” - banned openly gay individuals from serving in the military, overturned by President Obama</a:t>
            </a:r>
          </a:p>
        </p:txBody>
      </p:sp>
      <p:pic>
        <p:nvPicPr>
          <p:cNvPr id="20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29508" y="3892550"/>
            <a:ext cx="9574867" cy="55196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2" grpId="2"/>
      <p:bldP build="p" bldLvl="5" animBg="1" rev="0" advAuto="0" spid="201" grpId="1"/>
      <p:bldP build="whole" bldLvl="1" animBg="1" rev="0" advAuto="0" spid="202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9 Key People</a:t>
            </a:r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/>
            <a:r>
              <a:t>Osama bin Laden - leader of Al Qaeda - orchestrated the attacks on September 11, 2001</a:t>
            </a:r>
          </a:p>
          <a:p>
            <a:pPr lvl="1"/>
            <a:r>
              <a:t>Led to the war in Afghanistan</a:t>
            </a:r>
          </a:p>
          <a:p>
            <a:pPr/>
            <a:r>
              <a:t>Saddam Hussein - leader of Iraq</a:t>
            </a:r>
          </a:p>
          <a:p>
            <a:pPr lvl="1"/>
            <a:r>
              <a:t>Suspected of having WMD’s - led to war in Iraq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That’s it. Thanks for watching!</a:t>
            </a:r>
          </a:p>
        </p:txBody>
      </p:sp>
      <p:sp>
        <p:nvSpPr>
          <p:cNvPr id="208" name="Shape 208"/>
          <p:cNvSpPr/>
          <p:nvPr>
            <p:ph type="body" sz="half" idx="1"/>
          </p:nvPr>
        </p:nvSpPr>
        <p:spPr>
          <a:xfrm>
            <a:off x="355600" y="17272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Best of luck on your exams</a:t>
            </a:r>
          </a:p>
          <a:p>
            <a:pPr/>
            <a:r>
              <a:t>Check out other videos in the description</a:t>
            </a:r>
          </a:p>
        </p:txBody>
      </p:sp>
      <p:pic>
        <p:nvPicPr>
          <p:cNvPr id="209" name="APUSHreviewYTbann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7029" y="2989460"/>
            <a:ext cx="6710542" cy="37746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355600" y="1270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6 Key People</a:t>
            </a:r>
          </a:p>
        </p:txBody>
      </p:sp>
      <p:sp>
        <p:nvSpPr>
          <p:cNvPr id="124" name="Shape 124"/>
          <p:cNvSpPr/>
          <p:nvPr>
            <p:ph type="body" idx="1"/>
          </p:nvPr>
        </p:nvSpPr>
        <p:spPr>
          <a:xfrm>
            <a:off x="25399" y="1077317"/>
            <a:ext cx="12954002" cy="8084741"/>
          </a:xfrm>
          <a:prstGeom prst="rect">
            <a:avLst/>
          </a:prstGeom>
        </p:spPr>
        <p:txBody>
          <a:bodyPr/>
          <a:lstStyle/>
          <a:p>
            <a:pPr marL="322834" indent="-322834" defTabSz="362204">
              <a:spcBef>
                <a:spcPts val="2800"/>
              </a:spcBef>
              <a:defRPr sz="2852"/>
            </a:pPr>
            <a:r>
              <a:t>Mark Twain - coined the term, “Gilded Age”</a:t>
            </a:r>
          </a:p>
          <a:p>
            <a:pPr marL="322834" indent="-322834" defTabSz="362204">
              <a:spcBef>
                <a:spcPts val="2800"/>
              </a:spcBef>
              <a:defRPr sz="2852"/>
            </a:pPr>
            <a:r>
              <a:t>Herbert Spencer - advocated social darwinism - used by wealthy to justify their success</a:t>
            </a:r>
          </a:p>
          <a:p>
            <a:pPr marL="322834" indent="-322834" defTabSz="362204">
              <a:spcBef>
                <a:spcPts val="2800"/>
              </a:spcBef>
              <a:defRPr sz="2852"/>
            </a:pPr>
            <a:r>
              <a:t>Industrialists:</a:t>
            </a:r>
          </a:p>
          <a:p>
            <a:pPr lvl="1" marL="645668" indent="-322834" defTabSz="362204">
              <a:spcBef>
                <a:spcPts val="2800"/>
              </a:spcBef>
              <a:defRPr sz="2852"/>
            </a:pPr>
            <a:r>
              <a:t>Andrew Carnegie - steel, “***Gospel of Wealth***” - philanthropy or philanthropic contributions</a:t>
            </a:r>
          </a:p>
          <a:p>
            <a:pPr lvl="1" marL="645668" indent="-322834" defTabSz="362204">
              <a:spcBef>
                <a:spcPts val="2800"/>
              </a:spcBef>
              <a:defRPr sz="2852"/>
            </a:pPr>
            <a:r>
              <a:t>John Rockefeller - oil</a:t>
            </a:r>
          </a:p>
          <a:p>
            <a:pPr lvl="1" marL="645668" indent="-322834" defTabSz="362204">
              <a:spcBef>
                <a:spcPts val="2800"/>
              </a:spcBef>
              <a:defRPr sz="2852"/>
            </a:pPr>
            <a:r>
              <a:t>Cornelius Vanderbilt - RRs</a:t>
            </a:r>
          </a:p>
          <a:p>
            <a:pPr lvl="1" marL="645668" indent="-322834" defTabSz="362204">
              <a:spcBef>
                <a:spcPts val="2800"/>
              </a:spcBef>
              <a:defRPr sz="2852"/>
            </a:pPr>
            <a:r>
              <a:t>J.P. Morgan - finance</a:t>
            </a:r>
          </a:p>
          <a:p>
            <a:pPr marL="322834" indent="-322834" defTabSz="362204">
              <a:spcBef>
                <a:spcPts val="2800"/>
              </a:spcBef>
              <a:defRPr sz="2852"/>
            </a:pPr>
            <a:r>
              <a:t>Industrialists sought to consolidate corporations (form trusts/monopolies/etc.) to increase their wealth and power</a:t>
            </a:r>
          </a:p>
        </p:txBody>
      </p:sp>
      <p:pic>
        <p:nvPicPr>
          <p:cNvPr id="12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1800" y="5264150"/>
            <a:ext cx="2794000" cy="430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7700" y="4400550"/>
            <a:ext cx="4089400" cy="5473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2"/>
      <p:bldP build="whole" bldLvl="1" animBg="1" rev="0" advAuto="0" spid="126" grpId="3"/>
      <p:bldP build="p" bldLvl="5" animBg="1" rev="0" advAuto="0" spid="124" grpId="1"/>
      <p:bldP build="whole" bldLvl="1" animBg="1" rev="0" advAuto="0" spid="125" grpId="4"/>
      <p:bldP build="whole" bldLvl="1" animBg="1" rev="0" advAuto="0" spid="126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xfrm>
            <a:off x="355600" y="1270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6 Key People</a:t>
            </a:r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xfrm>
            <a:off x="25400" y="1610717"/>
            <a:ext cx="12954001" cy="8084741"/>
          </a:xfrm>
          <a:prstGeom prst="rect">
            <a:avLst/>
          </a:prstGeom>
        </p:spPr>
        <p:txBody>
          <a:bodyPr/>
          <a:lstStyle/>
          <a:p>
            <a:pPr marL="421766" indent="-421766" defTabSz="473201">
              <a:spcBef>
                <a:spcPts val="3700"/>
              </a:spcBef>
              <a:defRPr sz="3725"/>
            </a:pPr>
            <a:r>
              <a:t>Unions: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Knights of Labor - led by Terrance Powderly</a:t>
            </a:r>
          </a:p>
          <a:p>
            <a:pPr lvl="1" marL="843533" indent="-421766" defTabSz="473201">
              <a:spcBef>
                <a:spcPts val="3700"/>
              </a:spcBef>
              <a:defRPr sz="3725"/>
            </a:pPr>
            <a:r>
              <a:t>Skilled AND Unskilled workers</a:t>
            </a:r>
          </a:p>
          <a:p>
            <a:pPr lvl="1" marL="843533" indent="-421766" defTabSz="473201">
              <a:spcBef>
                <a:spcPts val="3700"/>
              </a:spcBef>
              <a:defRPr sz="3725"/>
            </a:pPr>
            <a:r>
              <a:t>Women and African Americans</a:t>
            </a:r>
          </a:p>
          <a:p>
            <a:pPr marL="421766" indent="-421766" defTabSz="473201">
              <a:spcBef>
                <a:spcPts val="3700"/>
              </a:spcBef>
              <a:defRPr sz="3725"/>
            </a:pPr>
            <a:r>
              <a:t>American Federation of Labor - Samuel Gompers</a:t>
            </a:r>
          </a:p>
          <a:p>
            <a:pPr lvl="1" marL="843533" indent="-421766" defTabSz="473201">
              <a:spcBef>
                <a:spcPts val="3700"/>
              </a:spcBef>
              <a:defRPr sz="3725"/>
            </a:pPr>
            <a:r>
              <a:t>Skilled workers</a:t>
            </a:r>
          </a:p>
          <a:p>
            <a:pPr lvl="1" marL="843533" indent="-421766" defTabSz="473201">
              <a:spcBef>
                <a:spcPts val="3700"/>
              </a:spcBef>
              <a:defRPr sz="3725"/>
            </a:pPr>
            <a:r>
              <a:t>Focused on “Bread and Butter” issues - 8-hour work day, high wages</a:t>
            </a:r>
          </a:p>
        </p:txBody>
      </p:sp>
      <p:pic>
        <p:nvPicPr>
          <p:cNvPr id="13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21800" y="1532428"/>
            <a:ext cx="3020183" cy="4500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09100" y="1485900"/>
            <a:ext cx="3226578" cy="45931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9" grpId="1"/>
      <p:bldP build="whole" bldLvl="1" animBg="1" rev="0" advAuto="0" spid="130" grpId="2"/>
      <p:bldP build="whole" bldLvl="1" animBg="1" rev="0" advAuto="0" spid="131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355600" y="1270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6 Key People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25399" y="834429"/>
            <a:ext cx="12954002" cy="8084742"/>
          </a:xfrm>
          <a:prstGeom prst="rect">
            <a:avLst/>
          </a:prstGeom>
        </p:spPr>
        <p:txBody>
          <a:bodyPr/>
          <a:lstStyle/>
          <a:p>
            <a:pPr/>
            <a:r>
              <a:t>Urbanization:</a:t>
            </a:r>
          </a:p>
          <a:p>
            <a:pPr/>
            <a:r>
              <a:t>Political Machines - Tammany Hall (Boss Tweed)</a:t>
            </a:r>
          </a:p>
          <a:p>
            <a:pPr lvl="1"/>
            <a:r>
              <a:t>Provided immigrants and poor with social services</a:t>
            </a:r>
          </a:p>
          <a:p>
            <a:pPr/>
            <a:r>
              <a:t>Hull House - Jane Addams</a:t>
            </a:r>
          </a:p>
          <a:p>
            <a:pPr lvl="1"/>
            <a:r>
              <a:t>Chicago - helped immigrants adapt to US culture (language and customs)</a:t>
            </a:r>
          </a:p>
        </p:txBody>
      </p:sp>
      <p:pic>
        <p:nvPicPr>
          <p:cNvPr id="135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18450" y="4868348"/>
            <a:ext cx="4538966" cy="4922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9200" y="416653"/>
            <a:ext cx="4016941" cy="6098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5"/>
      <p:bldP build="whole" bldLvl="1" animBg="1" rev="0" advAuto="0" spid="135" grpId="2"/>
      <p:bldP build="whole" bldLvl="1" animBg="1" rev="0" advAuto="0" spid="135" grpId="3"/>
      <p:bldP build="p" bldLvl="5" animBg="1" rev="0" advAuto="0" spid="134" grpId="1"/>
      <p:bldP build="whole" bldLvl="1" animBg="1" rev="0" advAuto="0" spid="136" grpId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xfrm>
            <a:off x="355600" y="1270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6 Key People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25400" y="1610717"/>
            <a:ext cx="12954001" cy="8084741"/>
          </a:xfrm>
          <a:prstGeom prst="rect">
            <a:avLst/>
          </a:prstGeom>
        </p:spPr>
        <p:txBody>
          <a:bodyPr/>
          <a:lstStyle/>
          <a:p>
            <a:pPr algn="ctr"/>
            <a:r>
              <a:t>Key Reformers:</a:t>
            </a:r>
          </a:p>
          <a:p>
            <a:pPr lvl="1"/>
            <a:r>
              <a:t>Ida B. Wells - journalist that wrote about lynchings in the South</a:t>
            </a:r>
          </a:p>
          <a:p>
            <a:pPr lvl="1"/>
            <a:r>
              <a:t>Booker T. Washington - sought economic opportunities for African Americans </a:t>
            </a:r>
          </a:p>
          <a:p>
            <a:pPr lvl="1"/>
            <a:r>
              <a:t>W.E.B. Du Bois - Sought immediate equality, founder of the NAACP </a:t>
            </a:r>
          </a:p>
        </p:txBody>
      </p:sp>
      <p:pic>
        <p:nvPicPr>
          <p:cNvPr id="14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0" y="4363782"/>
            <a:ext cx="3828120" cy="5474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9000" y="82550"/>
            <a:ext cx="2794000" cy="3949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23115" y="126660"/>
            <a:ext cx="3725676" cy="5008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xit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3"/>
      <p:bldP build="p" bldLvl="5" animBg="1" rev="0" advAuto="0" spid="139" grpId="1"/>
      <p:bldP build="whole" bldLvl="1" animBg="1" rev="0" advAuto="0" spid="141" grpId="4"/>
      <p:bldP build="whole" bldLvl="1" animBg="1" rev="0" advAuto="0" spid="142" grpId="5"/>
      <p:bldP build="whole" bldLvl="1" animBg="1" rev="0" advAuto="0" spid="142" grpId="6"/>
      <p:bldP build="whole" bldLvl="1" animBg="1" rev="0" advAuto="0" spid="14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xfrm>
            <a:off x="355600" y="1270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6 Key People</a:t>
            </a:r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xfrm>
            <a:off x="25400" y="1610717"/>
            <a:ext cx="12954001" cy="8084741"/>
          </a:xfrm>
          <a:prstGeom prst="rect">
            <a:avLst/>
          </a:prstGeom>
        </p:spPr>
        <p:txBody>
          <a:bodyPr/>
          <a:lstStyle/>
          <a:p>
            <a:pPr marL="364489" indent="-364489" defTabSz="408940">
              <a:spcBef>
                <a:spcPts val="3200"/>
              </a:spcBef>
              <a:defRPr sz="3220"/>
            </a:pPr>
            <a:r>
              <a:t>Helen Hunt Jackson - </a:t>
            </a:r>
            <a:r>
              <a:rPr i="1"/>
              <a:t>A Century of Dishonor</a:t>
            </a:r>
          </a:p>
          <a:p>
            <a:pPr marL="364489" indent="-364489" defTabSz="408940">
              <a:spcBef>
                <a:spcPts val="3200"/>
              </a:spcBef>
              <a:defRPr sz="3220"/>
            </a:pPr>
            <a:r>
              <a:t>Chief Joseph: leader of Nez Percé</a:t>
            </a:r>
          </a:p>
          <a:p>
            <a:pPr marL="364489" indent="-364489" defTabSz="408940">
              <a:spcBef>
                <a:spcPts val="3200"/>
              </a:spcBef>
              <a:defRPr sz="3220"/>
            </a:pPr>
            <a:r>
              <a:t>Immigrants:</a:t>
            </a:r>
          </a:p>
          <a:p>
            <a:pPr lvl="1" marL="728979" indent="-364489" defTabSz="408940">
              <a:spcBef>
                <a:spcPts val="3200"/>
              </a:spcBef>
              <a:defRPr sz="3220"/>
            </a:pPr>
            <a:r>
              <a:t>“New” Immigrants:</a:t>
            </a:r>
          </a:p>
          <a:p>
            <a:pPr lvl="2" marL="1093469" indent="-364489" defTabSz="408940">
              <a:spcBef>
                <a:spcPts val="3200"/>
              </a:spcBef>
              <a:defRPr sz="3220"/>
            </a:pPr>
            <a:r>
              <a:t>Southern and Eastern Europe - escape religious persecution, poverty, and limited social mobility</a:t>
            </a:r>
          </a:p>
          <a:p>
            <a:pPr lvl="3" marL="1457959" indent="-364489" defTabSz="408940">
              <a:spcBef>
                <a:spcPts val="3200"/>
              </a:spcBef>
              <a:defRPr sz="3220"/>
            </a:pPr>
            <a:r>
              <a:t>Often settled in cities - worked in factories</a:t>
            </a:r>
          </a:p>
          <a:p>
            <a:pPr lvl="1" marL="728979" indent="-364489" defTabSz="408940">
              <a:spcBef>
                <a:spcPts val="3200"/>
              </a:spcBef>
              <a:defRPr sz="3220"/>
            </a:pPr>
            <a:r>
              <a:t>Asian immigrants settled on the West Coast</a:t>
            </a:r>
          </a:p>
          <a:p>
            <a:pPr lvl="1" marL="728979" indent="-364489" defTabSz="408940">
              <a:spcBef>
                <a:spcPts val="3200"/>
              </a:spcBef>
              <a:defRPr sz="3220"/>
            </a:pPr>
            <a:r>
              <a:t>Immigrants faced nativism and discrimination (APA, Chinese Exclusion Act)</a:t>
            </a:r>
          </a:p>
        </p:txBody>
      </p:sp>
      <p:pic>
        <p:nvPicPr>
          <p:cNvPr id="14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77400" y="546100"/>
            <a:ext cx="3098800" cy="4343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61150" y="457200"/>
            <a:ext cx="4457700" cy="254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4000" y="184150"/>
            <a:ext cx="5896385" cy="6405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7"/>
      <p:bldP build="whole" bldLvl="1" animBg="1" rev="0" advAuto="0" spid="146" grpId="3"/>
      <p:bldP build="whole" bldLvl="1" animBg="1" rev="0" advAuto="0" spid="148" grpId="4"/>
      <p:bldP build="whole" bldLvl="1" animBg="1" rev="0" advAuto="0" spid="146" grpId="6"/>
      <p:bldP build="whole" bldLvl="1" animBg="1" rev="0" advAuto="0" spid="147" grpId="2"/>
      <p:bldP build="whole" bldLvl="1" animBg="1" rev="0" advAuto="0" spid="147" grpId="5"/>
      <p:bldP build="p" bldLvl="5" animBg="1" rev="0" advAuto="0" spid="14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title"/>
          </p:nvPr>
        </p:nvSpPr>
        <p:spPr>
          <a:xfrm>
            <a:off x="355600" y="1270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6 Key People</a:t>
            </a:r>
          </a:p>
        </p:txBody>
      </p:sp>
      <p:sp>
        <p:nvSpPr>
          <p:cNvPr id="151" name="Shape 151"/>
          <p:cNvSpPr/>
          <p:nvPr>
            <p:ph type="body" idx="1"/>
          </p:nvPr>
        </p:nvSpPr>
        <p:spPr>
          <a:xfrm>
            <a:off x="25400" y="1610717"/>
            <a:ext cx="12954001" cy="8084741"/>
          </a:xfrm>
          <a:prstGeom prst="rect">
            <a:avLst/>
          </a:prstGeom>
        </p:spPr>
        <p:txBody>
          <a:bodyPr/>
          <a:lstStyle/>
          <a:p>
            <a:pPr/>
            <a:r>
              <a:t>Populist Party:</a:t>
            </a:r>
          </a:p>
          <a:p>
            <a:pPr lvl="1"/>
            <a:r>
              <a:t>Advocated more government involvement in the economy</a:t>
            </a:r>
          </a:p>
          <a:p>
            <a:pPr lvl="1"/>
            <a:r>
              <a:t>William Jennings Bryan - ran for president in 1896 as a Populist</a:t>
            </a:r>
          </a:p>
          <a:p>
            <a:pPr lvl="2"/>
            <a:r>
              <a:t>“Cross of Gold” Speech </a:t>
            </a:r>
          </a:p>
        </p:txBody>
      </p:sp>
      <p:pic>
        <p:nvPicPr>
          <p:cNvPr id="15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35550" y="984250"/>
            <a:ext cx="7199559" cy="66538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57150"/>
            <a:ext cx="3852266" cy="4465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  <p:bldP build="whole" bldLvl="1" animBg="1" rev="0" advAuto="0" spid="153" grpId="2"/>
      <p:bldP build="whole" bldLvl="1" animBg="1" rev="0" advAuto="0" spid="153" grpId="4"/>
      <p:bldP build="whole" bldLvl="1" animBg="1" rev="0" advAuto="0" spid="15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7 Key People</a:t>
            </a:r>
          </a:p>
        </p:txBody>
      </p:sp>
      <p:sp>
        <p:nvSpPr>
          <p:cNvPr id="156" name="Shape 156"/>
          <p:cNvSpPr/>
          <p:nvPr>
            <p:ph type="body" idx="1"/>
          </p:nvPr>
        </p:nvSpPr>
        <p:spPr>
          <a:xfrm>
            <a:off x="25400" y="1224458"/>
            <a:ext cx="13004800" cy="8471000"/>
          </a:xfrm>
          <a:prstGeom prst="rect">
            <a:avLst/>
          </a:prstGeom>
        </p:spPr>
        <p:txBody>
          <a:bodyPr/>
          <a:lstStyle/>
          <a:p>
            <a:pPr marL="302005" indent="-302005" defTabSz="338835">
              <a:spcBef>
                <a:spcPts val="2600"/>
              </a:spcBef>
              <a:defRPr sz="2667"/>
            </a:pPr>
            <a:r>
              <a:t>Frederick Jackson Turner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Argued that the frontier was “closed” - led to overseas expansion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Alfred T. Mahan - Influence of Seapower Upon History: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Encouraged countries to build up their navies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Rudyard Kipling:</a:t>
            </a:r>
          </a:p>
          <a:p>
            <a:pPr lvl="1" marL="604011" indent="-302005" defTabSz="338835">
              <a:spcBef>
                <a:spcPts val="2600"/>
              </a:spcBef>
              <a:defRPr sz="2667"/>
            </a:pPr>
            <a:r>
              <a:t>“White Man’s Burden” - justified imperialism </a:t>
            </a:r>
          </a:p>
          <a:p>
            <a:pPr marL="302005" indent="-302005" algn="ctr" defTabSz="338835">
              <a:spcBef>
                <a:spcPts val="2600"/>
              </a:spcBef>
              <a:defRPr sz="2667"/>
            </a:pPr>
            <a:r>
              <a:t>Spanish-American War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T. Roosevelt - resigned as Assistant Secretary of the Navy to fight in the war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William McKinley - President during the war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Emilio Aguinaldo - Filipino that fought against the US after the war for independence</a:t>
            </a:r>
          </a:p>
          <a:p>
            <a:pPr marL="302005" indent="-302005" defTabSz="338835">
              <a:spcBef>
                <a:spcPts val="2600"/>
              </a:spcBef>
              <a:defRPr sz="2667"/>
            </a:pPr>
            <a:r>
              <a:t>Anti-Imperialist League - were against US acquiring land, especially the Philippines  </a:t>
            </a:r>
          </a:p>
        </p:txBody>
      </p:sp>
      <p:pic>
        <p:nvPicPr>
          <p:cNvPr id="15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52000" y="1846234"/>
            <a:ext cx="3327923" cy="4516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16324" y="-25400"/>
            <a:ext cx="6364176" cy="5146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3"/>
      <p:bldP build="p" bldLvl="5" animBg="1" rev="0" advAuto="0" spid="156" grpId="1"/>
      <p:bldP build="whole" bldLvl="1" animBg="1" rev="0" advAuto="0" spid="158" grpId="4"/>
      <p:bldP build="whole" bldLvl="1" animBg="1" rev="0" advAuto="0" spid="15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355600" y="-177800"/>
            <a:ext cx="12293600" cy="1763515"/>
          </a:xfrm>
          <a:prstGeom prst="rect">
            <a:avLst/>
          </a:prstGeom>
        </p:spPr>
        <p:txBody>
          <a:bodyPr/>
          <a:lstStyle/>
          <a:p>
            <a:pPr/>
            <a:r>
              <a:t>Period 7 Key People</a:t>
            </a:r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25400" y="1224458"/>
            <a:ext cx="12954001" cy="8471000"/>
          </a:xfrm>
          <a:prstGeom prst="rect">
            <a:avLst/>
          </a:prstGeom>
        </p:spPr>
        <p:txBody>
          <a:bodyPr/>
          <a:lstStyle/>
          <a:p>
            <a:pPr marL="442595" indent="-442595" algn="ctr" defTabSz="496570">
              <a:spcBef>
                <a:spcPts val="3900"/>
              </a:spcBef>
              <a:defRPr sz="3910"/>
            </a:pPr>
            <a:r>
              <a:t>Progressive Era</a:t>
            </a:r>
          </a:p>
          <a:p>
            <a:pPr lvl="1" marL="885190" indent="-442595" defTabSz="496570">
              <a:spcBef>
                <a:spcPts val="3900"/>
              </a:spcBef>
              <a:defRPr sz="3910"/>
            </a:pPr>
            <a:r>
              <a:t>Writers to Know:</a:t>
            </a:r>
          </a:p>
          <a:p>
            <a:pPr lvl="2" marL="1327785" indent="-442595" defTabSz="496570">
              <a:spcBef>
                <a:spcPts val="3900"/>
              </a:spcBef>
              <a:defRPr sz="3910"/>
            </a:pPr>
            <a:r>
              <a:t>Upton Sinclair - The Jungle</a:t>
            </a:r>
          </a:p>
          <a:p>
            <a:pPr lvl="2" marL="1327785" indent="-442595" defTabSz="496570">
              <a:spcBef>
                <a:spcPts val="3900"/>
              </a:spcBef>
              <a:defRPr sz="3910"/>
            </a:pPr>
            <a:r>
              <a:t>Jacob Riis - How the Other Half Lives</a:t>
            </a:r>
          </a:p>
          <a:p>
            <a:pPr lvl="2" marL="1327785" indent="-442595" defTabSz="496570">
              <a:spcBef>
                <a:spcPts val="3900"/>
              </a:spcBef>
              <a:defRPr sz="3910"/>
            </a:pPr>
            <a:r>
              <a:t>Lincoln Steffens - Shame of Cities</a:t>
            </a:r>
          </a:p>
          <a:p>
            <a:pPr marL="442595" indent="-442595" defTabSz="496570">
              <a:spcBef>
                <a:spcPts val="3900"/>
              </a:spcBef>
              <a:defRPr sz="3910"/>
            </a:pPr>
            <a:r>
              <a:t>Alice Paul - fought for women’s suffrage - 19th amendment  </a:t>
            </a:r>
          </a:p>
          <a:p>
            <a:pPr marL="442595" indent="-442595" defTabSz="496570">
              <a:spcBef>
                <a:spcPts val="3900"/>
              </a:spcBef>
              <a:defRPr sz="3910"/>
            </a:pPr>
            <a:r>
              <a:t>John Muir - founded the Sierra Club - preservationist organization</a:t>
            </a:r>
          </a:p>
        </p:txBody>
      </p:sp>
      <p:pic>
        <p:nvPicPr>
          <p:cNvPr id="162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264" y="1597228"/>
            <a:ext cx="3311631" cy="442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47200" y="1676400"/>
            <a:ext cx="3413760" cy="426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p" bldLvl="5" animBg="1" rev="0" advAuto="0" spid="161" grpId="1"/>
      <p:bldP build="whole" bldLvl="1" animBg="1" rev="0" advAuto="0" spid="162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