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5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  <a:endParaRPr sz="30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  <a:endParaRPr sz="30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  <a:endParaRPr sz="30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  <a:endParaRPr sz="30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Relationship Id="rId4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Relationship Id="rId4" Type="http://schemas.openxmlformats.org/officeDocument/2006/relationships/image" Target="../media/image23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0.jpeg"/><Relationship Id="rId4" Type="http://schemas.openxmlformats.org/officeDocument/2006/relationships/image" Target="../media/image24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5.jpeg"/><Relationship Id="rId4" Type="http://schemas.openxmlformats.org/officeDocument/2006/relationships/image" Target="../media/image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6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0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1.jpeg"/><Relationship Id="rId4" Type="http://schemas.openxmlformats.org/officeDocument/2006/relationships/image" Target="../media/image32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3.jpeg"/><Relationship Id="rId4" Type="http://schemas.openxmlformats.org/officeDocument/2006/relationships/image" Target="../media/image3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5.jpeg"/><Relationship Id="rId4" Type="http://schemas.openxmlformats.org/officeDocument/2006/relationships/image" Target="../media/image36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7.jpeg"/><Relationship Id="rId4" Type="http://schemas.openxmlformats.org/officeDocument/2006/relationships/image" Target="../media/image38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9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0.jpeg"/><Relationship Id="rId4" Type="http://schemas.openxmlformats.org/officeDocument/2006/relationships/image" Target="../media/image41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30.jpeg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422400" y="2654300"/>
            <a:ext cx="10541000" cy="2628900"/>
          </a:xfrm>
          <a:prstGeom prst="rect">
            <a:avLst/>
          </a:prstGeom>
        </p:spPr>
        <p:txBody>
          <a:bodyPr/>
          <a:lstStyle>
            <a:lvl1pPr algn="ctr" defTabSz="432308">
              <a:defRPr sz="5328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328">
                <a:solidFill>
                  <a:srgbClr val="DEDEDE"/>
                </a:solidFill>
              </a:rPr>
              <a:t>APUSH Review: Key Terms, People, and Events SPECIFICALLY Mentioned In The New Curriculum!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422400" y="5791200"/>
            <a:ext cx="10541000" cy="1371600"/>
          </a:xfrm>
          <a:prstGeom prst="rect">
            <a:avLst/>
          </a:prstGeom>
        </p:spPr>
        <p:txBody>
          <a:bodyPr/>
          <a:lstStyle/>
          <a:p>
            <a:pPr lvl="0" algn="ctr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Part 1: 1491 - 1877</a:t>
            </a:r>
            <a:endParaRPr cap="all" sz="3600">
              <a:solidFill>
                <a:srgbClr val="558AAB"/>
              </a:solidFill>
            </a:endParaRPr>
          </a:p>
          <a:p>
            <a:pPr lvl="0" algn="ctr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Periods 1 - 5 (50% of the New Curriculum)</a:t>
            </a:r>
          </a:p>
        </p:txBody>
      </p:sp>
      <p:sp>
        <p:nvSpPr>
          <p:cNvPr id="55" name="Shape 55"/>
          <p:cNvSpPr/>
          <p:nvPr/>
        </p:nvSpPr>
        <p:spPr>
          <a:xfrm>
            <a:off x="3685910" y="640556"/>
            <a:ext cx="5632980" cy="204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Shoutout time: Shoutout to YOU for watching. Thanks for the support!</a:t>
            </a:r>
          </a:p>
        </p:txBody>
      </p:sp>
      <p:sp>
        <p:nvSpPr>
          <p:cNvPr id="56" name="Shape 56"/>
          <p:cNvSpPr/>
          <p:nvPr/>
        </p:nvSpPr>
        <p:spPr>
          <a:xfrm>
            <a:off x="3859543" y="7323666"/>
            <a:ext cx="5666714" cy="1371601"/>
          </a:xfrm>
          <a:prstGeom prst="roundRect">
            <a:avLst>
              <a:gd name="adj" fmla="val 13889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If it’s BOLD, KNOW it! Check out videos in the description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3: 1754 - 1800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2004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592">
                <a:solidFill>
                  <a:srgbClr val="737373"/>
                </a:solidFill>
              </a:rPr>
              <a:t>Seven Years’ War:</a:t>
            </a:r>
            <a:endParaRPr b="1" sz="2592">
              <a:solidFill>
                <a:srgbClr val="737373"/>
              </a:solidFill>
            </a:endParaRPr>
          </a:p>
          <a:p>
            <a:pPr lvl="1" marL="64008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Fought between the British/colonists and the French/Natives</a:t>
            </a:r>
            <a:endParaRPr sz="2592">
              <a:solidFill>
                <a:srgbClr val="737373"/>
              </a:solidFill>
            </a:endParaRPr>
          </a:p>
          <a:p>
            <a:pPr lvl="1" marL="64008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Britain won, </a:t>
            </a:r>
            <a:r>
              <a:rPr b="1" sz="2592">
                <a:solidFill>
                  <a:srgbClr val="737373"/>
                </a:solidFill>
              </a:rPr>
              <a:t>France is removed</a:t>
            </a:r>
            <a:r>
              <a:rPr sz="2592">
                <a:solidFill>
                  <a:srgbClr val="737373"/>
                </a:solidFill>
              </a:rPr>
              <a:t> from North America</a:t>
            </a:r>
            <a:endParaRPr sz="2592">
              <a:solidFill>
                <a:srgbClr val="737373"/>
              </a:solidFill>
            </a:endParaRPr>
          </a:p>
          <a:p>
            <a:pPr lvl="1" marL="64008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WATERSHED event - Britain ends salutary neglect, begins to tax colonies -&gt; colonial resistance </a:t>
            </a:r>
            <a:endParaRPr sz="2592">
              <a:solidFill>
                <a:srgbClr val="737373"/>
              </a:solidFill>
            </a:endParaRPr>
          </a:p>
          <a:p>
            <a:pPr lvl="2" marL="96012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Be able to identify/explain two new taxes, and the colonists’ response</a:t>
            </a:r>
            <a:endParaRPr sz="2592">
              <a:solidFill>
                <a:srgbClr val="737373"/>
              </a:solidFill>
            </a:endParaRPr>
          </a:p>
          <a:p>
            <a:pPr lvl="3" marL="128016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Stamp Act -&gt; Stamp Act Congress -&gt; Repeal of Stamp Act -&gt; Declaratory Act</a:t>
            </a:r>
            <a:endParaRPr sz="2592">
              <a:solidFill>
                <a:srgbClr val="737373"/>
              </a:solidFill>
            </a:endParaRPr>
          </a:p>
          <a:p>
            <a:pPr lvl="0" marL="32004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592">
                <a:solidFill>
                  <a:srgbClr val="737373"/>
                </a:solidFill>
              </a:rPr>
              <a:t>T-Paine’s </a:t>
            </a:r>
            <a:r>
              <a:rPr b="1" i="1" sz="2592">
                <a:solidFill>
                  <a:srgbClr val="737373"/>
                </a:solidFill>
              </a:rPr>
              <a:t>Common Sense</a:t>
            </a:r>
            <a:r>
              <a:rPr b="1" sz="2592">
                <a:solidFill>
                  <a:srgbClr val="737373"/>
                </a:solidFill>
              </a:rPr>
              <a:t>:</a:t>
            </a:r>
            <a:endParaRPr b="1" sz="2592">
              <a:solidFill>
                <a:srgbClr val="737373"/>
              </a:solidFill>
            </a:endParaRPr>
          </a:p>
          <a:p>
            <a:pPr lvl="1" marL="64008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592">
                <a:solidFill>
                  <a:srgbClr val="737373"/>
                </a:solidFill>
              </a:rPr>
              <a:t>Enlightenment</a:t>
            </a:r>
            <a:r>
              <a:rPr sz="2592">
                <a:solidFill>
                  <a:srgbClr val="737373"/>
                </a:solidFill>
              </a:rPr>
              <a:t> thinker, urged the colonists to break away from Great Britain</a:t>
            </a:r>
          </a:p>
        </p:txBody>
      </p:sp>
      <p:pic>
        <p:nvPicPr>
          <p:cNvPr id="91" name="Monroe Doctrine Carto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7481" y="599016"/>
            <a:ext cx="3077370" cy="3497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445px-Thomas_Paine_rev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7033" y="582083"/>
            <a:ext cx="4214984" cy="5673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3"/>
      <p:bldP build="whole" bldLvl="1" animBg="1" rev="0" advAuto="0" spid="92" grpId="4"/>
      <p:bldP build="p" bldLvl="5" animBg="1" rev="0" advAuto="0" spid="90" grpId="1"/>
      <p:bldP build="whole" bldLvl="1" animBg="1" rev="0" advAuto="0" spid="9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3: 1754 - 1800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42671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455">
                <a:solidFill>
                  <a:srgbClr val="737373"/>
                </a:solidFill>
              </a:rPr>
              <a:t>Declaration of Independence:</a:t>
            </a:r>
            <a:endParaRPr b="1" sz="3455">
              <a:solidFill>
                <a:srgbClr val="737373"/>
              </a:solidFill>
            </a:endParaRPr>
          </a:p>
          <a:p>
            <a:pPr lvl="1" marL="85343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737373"/>
                </a:solidFill>
              </a:rPr>
              <a:t>Written by Jefferson, Adams, and Franklin, inspired by Common Sense and Enlightenment thinkers (Locke)</a:t>
            </a:r>
            <a:endParaRPr sz="3455">
              <a:solidFill>
                <a:srgbClr val="737373"/>
              </a:solidFill>
            </a:endParaRPr>
          </a:p>
          <a:p>
            <a:pPr lvl="1" marL="85343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737373"/>
                </a:solidFill>
              </a:rPr>
              <a:t>List of grievances against KG3</a:t>
            </a:r>
            <a:endParaRPr sz="3455">
              <a:solidFill>
                <a:srgbClr val="737373"/>
              </a:solidFill>
            </a:endParaRPr>
          </a:p>
          <a:p>
            <a:pPr lvl="0" marL="42671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455">
                <a:solidFill>
                  <a:srgbClr val="737373"/>
                </a:solidFill>
              </a:rPr>
              <a:t>Colonial War for Independence:</a:t>
            </a:r>
            <a:endParaRPr b="1" sz="3455">
              <a:solidFill>
                <a:srgbClr val="737373"/>
              </a:solidFill>
            </a:endParaRPr>
          </a:p>
          <a:p>
            <a:pPr lvl="1" marL="85343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737373"/>
                </a:solidFill>
              </a:rPr>
              <a:t>US won in spite of: </a:t>
            </a:r>
            <a:r>
              <a:rPr b="1" sz="3455">
                <a:solidFill>
                  <a:srgbClr val="737373"/>
                </a:solidFill>
              </a:rPr>
              <a:t>loyalist opposition, military and financial advantages by Great Britain</a:t>
            </a:r>
            <a:r>
              <a:rPr sz="3455">
                <a:solidFill>
                  <a:srgbClr val="737373"/>
                </a:solidFill>
              </a:rPr>
              <a:t>; because of - </a:t>
            </a:r>
            <a:r>
              <a:rPr b="1" sz="3455">
                <a:solidFill>
                  <a:srgbClr val="737373"/>
                </a:solidFill>
              </a:rPr>
              <a:t>support from Europe </a:t>
            </a:r>
            <a:r>
              <a:rPr sz="3455">
                <a:solidFill>
                  <a:srgbClr val="737373"/>
                </a:solidFill>
              </a:rPr>
              <a:t>(France)</a:t>
            </a:r>
            <a:r>
              <a:rPr b="1" sz="3455">
                <a:solidFill>
                  <a:srgbClr val="737373"/>
                </a:solidFill>
              </a:rPr>
              <a:t>, ideological commitment </a:t>
            </a:r>
          </a:p>
        </p:txBody>
      </p:sp>
      <p:pic>
        <p:nvPicPr>
          <p:cNvPr id="96" name="449px-Writing_the_Declaration_of_Independence_1776_cph.3g0990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2813" y="480483"/>
            <a:ext cx="4281671" cy="5712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800px-Surrender_of_General_Burgoyn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941" y="1663700"/>
            <a:ext cx="7396059" cy="4899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5" grpId="1"/>
      <p:bldP build="whole" bldLvl="1" animBg="1" rev="0" advAuto="0" spid="96" grpId="2"/>
      <p:bldP build="whole" bldLvl="1" animBg="1" rev="0" advAuto="0" spid="97" grpId="3"/>
      <p:bldP build="whole" bldLvl="1" animBg="1" rev="0" advAuto="0" spid="97" grpId="4"/>
      <p:bldP build="whole" bldLvl="1" animBg="1" rev="0" advAuto="0" spid="96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3: 1754 - 1800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408940" indent="-408940" defTabSz="537463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312">
                <a:solidFill>
                  <a:srgbClr val="737373"/>
                </a:solidFill>
              </a:rPr>
              <a:t>Articles of Confederation:</a:t>
            </a:r>
            <a:endParaRPr sz="3312">
              <a:solidFill>
                <a:srgbClr val="737373"/>
              </a:solidFill>
            </a:endParaRP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737373"/>
                </a:solidFill>
              </a:rPr>
              <a:t>Created a very weak central government:</a:t>
            </a:r>
            <a:endParaRPr sz="3312">
              <a:solidFill>
                <a:srgbClr val="737373"/>
              </a:solidFill>
            </a:endParaRPr>
          </a:p>
          <a:p>
            <a:pPr lvl="2" marL="1226819" indent="-408940" defTabSz="537463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737373"/>
                </a:solidFill>
              </a:rPr>
              <a:t>Could not tax, no national military, 9 out of 13 states to pass laws, all 13 required to amend Articles</a:t>
            </a:r>
            <a:endParaRPr sz="3312">
              <a:solidFill>
                <a:srgbClr val="737373"/>
              </a:solidFill>
            </a:endParaRPr>
          </a:p>
          <a:p>
            <a:pPr lvl="0" marL="408940" indent="-408940" defTabSz="537463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312">
                <a:solidFill>
                  <a:srgbClr val="737373"/>
                </a:solidFill>
              </a:rPr>
              <a:t>Northwest Land Ordinance:</a:t>
            </a:r>
            <a:endParaRPr b="1" sz="3312">
              <a:solidFill>
                <a:srgbClr val="737373"/>
              </a:solidFill>
            </a:endParaRP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737373"/>
                </a:solidFill>
              </a:rPr>
              <a:t>Process for admitting states into the Union (60,000 inhabitants)</a:t>
            </a:r>
            <a:endParaRPr sz="3312">
              <a:solidFill>
                <a:srgbClr val="737373"/>
              </a:solidFill>
            </a:endParaRP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737373"/>
                </a:solidFill>
              </a:rPr>
              <a:t>Outlawed slavery in the </a:t>
            </a:r>
            <a:r>
              <a:rPr b="1" sz="3312">
                <a:solidFill>
                  <a:srgbClr val="737373"/>
                </a:solidFill>
              </a:rPr>
              <a:t>Northwest Territory</a:t>
            </a:r>
            <a:endParaRPr sz="3312">
              <a:solidFill>
                <a:srgbClr val="737373"/>
              </a:solidFill>
            </a:endParaRP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737373"/>
                </a:solidFill>
              </a:rPr>
              <a:t>Established public education</a:t>
            </a:r>
          </a:p>
        </p:txBody>
      </p:sp>
      <p:pic>
        <p:nvPicPr>
          <p:cNvPr id="101" name="Poster_united_states_1783_1803_shephard192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2448" y="57150"/>
            <a:ext cx="3763269" cy="5947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0" grpId="1"/>
      <p:bldP build="whole" bldLvl="1" animBg="1" rev="0" advAuto="0" spid="101" grpId="3"/>
      <p:bldP build="whole" bldLvl="1" animBg="1" rev="0" advAuto="0" spid="10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3: 1754 - 1800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124">
                <a:solidFill>
                  <a:srgbClr val="737373"/>
                </a:solidFill>
              </a:rPr>
              <a:t>Constitution:</a:t>
            </a:r>
            <a:endParaRPr b="1"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Based on </a:t>
            </a:r>
            <a:r>
              <a:rPr b="1" sz="2124">
                <a:solidFill>
                  <a:srgbClr val="737373"/>
                </a:solidFill>
              </a:rPr>
              <a:t>Federalism</a:t>
            </a:r>
            <a:r>
              <a:rPr sz="2124">
                <a:solidFill>
                  <a:srgbClr val="737373"/>
                </a:solidFill>
              </a:rPr>
              <a:t> and </a:t>
            </a:r>
            <a:r>
              <a:rPr b="1" sz="2124">
                <a:solidFill>
                  <a:srgbClr val="737373"/>
                </a:solidFill>
              </a:rPr>
              <a:t>Separation of Powers</a:t>
            </a:r>
            <a:endParaRPr sz="2124">
              <a:solidFill>
                <a:srgbClr val="737373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Prevents one branch/ level of government from abusing its power</a:t>
            </a:r>
            <a:endParaRPr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124">
                <a:solidFill>
                  <a:srgbClr val="737373"/>
                </a:solidFill>
              </a:rPr>
              <a:t>Series of Compromises</a:t>
            </a:r>
            <a:r>
              <a:rPr sz="2124">
                <a:solidFill>
                  <a:srgbClr val="737373"/>
                </a:solidFill>
              </a:rPr>
              <a:t> with </a:t>
            </a:r>
            <a:r>
              <a:rPr b="1" sz="2124">
                <a:solidFill>
                  <a:srgbClr val="737373"/>
                </a:solidFill>
              </a:rPr>
              <a:t>limits on national powers</a:t>
            </a:r>
            <a:endParaRPr sz="2124">
              <a:solidFill>
                <a:srgbClr val="737373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Great Compromise - established a bicameral legislature, one house based on population, one had equal representation per state (Senate)</a:t>
            </a:r>
            <a:endParaRPr sz="2124">
              <a:solidFill>
                <a:srgbClr val="737373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3/5 Compromise - 60% of slaves would count as population towards representation</a:t>
            </a:r>
            <a:endParaRPr sz="2124">
              <a:solidFill>
                <a:srgbClr val="737373"/>
              </a:solidFill>
            </a:endParaRPr>
          </a:p>
          <a:p>
            <a:pPr lvl="2" marL="78676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Slave Trade Compromise - outlawed the international slave trade after 1808</a:t>
            </a:r>
            <a:endParaRPr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The Constitution did not deal with slavery - </a:t>
            </a:r>
            <a:r>
              <a:rPr b="1" sz="2124">
                <a:solidFill>
                  <a:srgbClr val="737373"/>
                </a:solidFill>
              </a:rPr>
              <a:t>postponed a solution to the problems of slavery 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124">
                <a:solidFill>
                  <a:srgbClr val="737373"/>
                </a:solidFill>
              </a:rPr>
              <a:t>Bill of Rights:</a:t>
            </a:r>
            <a:endParaRPr b="1"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Added AFTER the Constitutional Convention</a:t>
            </a:r>
            <a:endParaRPr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124">
                <a:solidFill>
                  <a:srgbClr val="737373"/>
                </a:solidFill>
              </a:rPr>
              <a:t>Guarantees rights</a:t>
            </a:r>
            <a:r>
              <a:rPr sz="2124">
                <a:solidFill>
                  <a:srgbClr val="737373"/>
                </a:solidFill>
              </a:rPr>
              <a:t> - satisfied the Anti-federalists to ratify the Constitution</a:t>
            </a:r>
          </a:p>
        </p:txBody>
      </p:sp>
      <p:pic>
        <p:nvPicPr>
          <p:cNvPr id="105" name="508px-JamesMadis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8818" y="48839"/>
            <a:ext cx="3198721" cy="377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4" grpId="1"/>
      <p:bldP build="whole" bldLvl="1" animBg="1" rev="0" advAuto="0" spid="105" grpId="3"/>
      <p:bldP build="whole" bldLvl="1" animBg="1" rev="0" advAuto="0" spid="10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3: 1754 - 1800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Impact of the</a:t>
            </a:r>
            <a:r>
              <a:rPr b="1" sz="3600">
                <a:solidFill>
                  <a:srgbClr val="737373"/>
                </a:solidFill>
              </a:rPr>
              <a:t> ideals of the Declaration of Independence and American Revolution?</a:t>
            </a:r>
            <a:endParaRPr b="1"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737373"/>
                </a:solidFill>
              </a:rPr>
              <a:t>French Revolution:</a:t>
            </a:r>
            <a:endParaRPr b="1"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Inspired by </a:t>
            </a:r>
            <a:r>
              <a:rPr b="1" sz="3600">
                <a:solidFill>
                  <a:srgbClr val="737373"/>
                </a:solidFill>
              </a:rPr>
              <a:t>Enlightenment</a:t>
            </a:r>
            <a:r>
              <a:rPr sz="3600">
                <a:solidFill>
                  <a:srgbClr val="737373"/>
                </a:solidFill>
              </a:rPr>
              <a:t> ideas as well</a:t>
            </a:r>
            <a:endParaRPr b="1"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Helped lead to divisions between Jefferson and Hamilton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737373"/>
                </a:solidFill>
              </a:rPr>
              <a:t>Haiti and Latin America</a:t>
            </a:r>
            <a:r>
              <a:rPr sz="3600">
                <a:solidFill>
                  <a:srgbClr val="737373"/>
                </a:solidFill>
              </a:rPr>
              <a:t> experienced rebellions as well</a:t>
            </a:r>
          </a:p>
        </p:txBody>
      </p:sp>
      <p:pic>
        <p:nvPicPr>
          <p:cNvPr id="109" name="800px-Octobre_1793,_supplice_de_9_émigré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3765" y="947782"/>
            <a:ext cx="6746838" cy="397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Bolivar_Arturo_Michelen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8819" y="643466"/>
            <a:ext cx="3331648" cy="6663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4"/>
      <p:bldP build="whole" bldLvl="1" animBg="1" rev="0" advAuto="0" spid="110" grpId="3"/>
      <p:bldP build="p" bldLvl="5" animBg="1" rev="0" advAuto="0" spid="108" grpId="1"/>
      <p:bldP build="whole" bldLvl="1" animBg="1" rev="0" advAuto="0" spid="110" grpId="5"/>
      <p:bldP build="whole" bldLvl="1" animBg="1" rev="0" advAuto="0" spid="10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3: 1754 - 1800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737373"/>
                </a:solidFill>
              </a:rPr>
              <a:t>George Washington’s Farewell Address warned against</a:t>
            </a:r>
            <a:r>
              <a:rPr sz="3600">
                <a:solidFill>
                  <a:srgbClr val="737373"/>
                </a:solidFill>
              </a:rPr>
              <a:t>: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737373"/>
                </a:solidFill>
              </a:rPr>
              <a:t>Foreign Alliances</a:t>
            </a:r>
            <a:endParaRPr b="1"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737373"/>
                </a:solidFill>
              </a:rPr>
              <a:t>Political Parties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737373"/>
                </a:solidFill>
              </a:rPr>
              <a:t>Tensions with Britain and France</a:t>
            </a:r>
            <a:r>
              <a:rPr sz="3600">
                <a:solidFill>
                  <a:srgbClr val="737373"/>
                </a:solidFill>
              </a:rPr>
              <a:t> helped lead to political parties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After WWII (Period 8), the US entered into peace time alliances</a:t>
            </a:r>
          </a:p>
        </p:txBody>
      </p:sp>
      <p:grpSp>
        <p:nvGrpSpPr>
          <p:cNvPr id="116" name="Group 116"/>
          <p:cNvGrpSpPr/>
          <p:nvPr/>
        </p:nvGrpSpPr>
        <p:grpSpPr>
          <a:xfrm>
            <a:off x="5469466" y="-10584"/>
            <a:ext cx="6438901" cy="7607301"/>
            <a:chOff x="0" y="0"/>
            <a:chExt cx="6438900" cy="7607300"/>
          </a:xfrm>
        </p:grpSpPr>
        <p:pic>
          <p:nvPicPr>
            <p:cNvPr id="114" name="374px-Gilbert_Stuart_-_George_Washington_-_Google_Art_Project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89100" y="0"/>
              <a:ext cx="4749800" cy="7607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5" name="Shape 115"/>
            <p:cNvSpPr/>
            <p:nvPr/>
          </p:nvSpPr>
          <p:spPr>
            <a:xfrm>
              <a:off x="0" y="984250"/>
              <a:ext cx="4215210" cy="21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" y="0"/>
                  </a:moveTo>
                  <a:cubicBezTo>
                    <a:pt x="241" y="0"/>
                    <a:pt x="0" y="482"/>
                    <a:pt x="0" y="1079"/>
                  </a:cubicBezTo>
                  <a:lnTo>
                    <a:pt x="0" y="20521"/>
                  </a:lnTo>
                  <a:cubicBezTo>
                    <a:pt x="0" y="21118"/>
                    <a:pt x="241" y="21600"/>
                    <a:pt x="539" y="21600"/>
                  </a:cubicBezTo>
                  <a:lnTo>
                    <a:pt x="11684" y="21600"/>
                  </a:lnTo>
                  <a:cubicBezTo>
                    <a:pt x="11982" y="21600"/>
                    <a:pt x="12225" y="21118"/>
                    <a:pt x="12225" y="20521"/>
                  </a:cubicBezTo>
                  <a:lnTo>
                    <a:pt x="12225" y="12033"/>
                  </a:lnTo>
                  <a:lnTo>
                    <a:pt x="21600" y="9876"/>
                  </a:lnTo>
                  <a:lnTo>
                    <a:pt x="12225" y="7714"/>
                  </a:lnTo>
                  <a:lnTo>
                    <a:pt x="12225" y="1079"/>
                  </a:lnTo>
                  <a:cubicBezTo>
                    <a:pt x="12225" y="482"/>
                    <a:pt x="11982" y="0"/>
                    <a:pt x="11684" y="0"/>
                  </a:cubicBezTo>
                  <a:lnTo>
                    <a:pt x="539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solidFill>
                    <a:srgbClr val="DEDED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DEDEDE"/>
                  </a:solidFill>
                </a:rPr>
                <a:t>Thanks for listening to me America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2"/>
      <p:bldP build="p" bldLvl="5" animBg="1" rev="0" advAuto="0" spid="1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3: 1754 - 1800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737373"/>
                </a:solidFill>
              </a:rPr>
              <a:t>“Republican Motherhood”</a:t>
            </a:r>
            <a:endParaRPr b="1"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Encouraged women to raise children and instill </a:t>
            </a:r>
            <a:r>
              <a:rPr b="1" sz="3600">
                <a:solidFill>
                  <a:srgbClr val="737373"/>
                </a:solidFill>
              </a:rPr>
              <a:t>republican values</a:t>
            </a:r>
            <a:r>
              <a:rPr sz="3600">
                <a:solidFill>
                  <a:srgbClr val="737373"/>
                </a:solidFill>
              </a:rPr>
              <a:t> in their families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Women gained more access to education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4 Overview (1800 - 1848)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1041400" y="2359157"/>
            <a:ext cx="10922000" cy="7005704"/>
          </a:xfrm>
          <a:prstGeom prst="rect">
            <a:avLst/>
          </a:prstGeom>
        </p:spPr>
        <p:txBody>
          <a:bodyPr/>
          <a:lstStyle/>
          <a:p>
            <a:pPr lvl="0" marL="297815" indent="-297815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737373"/>
                </a:solidFill>
              </a:rPr>
              <a:t>Test structure:</a:t>
            </a:r>
            <a:endParaRPr sz="2412">
              <a:solidFill>
                <a:srgbClr val="737373"/>
              </a:solidFill>
            </a:endParaRPr>
          </a:p>
          <a:p>
            <a:pPr lvl="1" marL="595630" indent="-297815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737373"/>
                </a:solidFill>
              </a:rPr>
              <a:t>Period 4 is roughly 10% of the exam:</a:t>
            </a:r>
            <a:endParaRPr sz="2412">
              <a:solidFill>
                <a:srgbClr val="737373"/>
              </a:solidFill>
            </a:endParaRPr>
          </a:p>
          <a:p>
            <a:pPr lvl="1" marL="595630" indent="-297815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737373"/>
                </a:solidFill>
              </a:rPr>
              <a:t>Essay topics could include:</a:t>
            </a:r>
            <a:endParaRPr sz="2412">
              <a:solidFill>
                <a:srgbClr val="737373"/>
              </a:solidFill>
            </a:endParaRPr>
          </a:p>
          <a:p>
            <a:pPr lvl="2" marL="893444" indent="-297815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737373"/>
                </a:solidFill>
              </a:rPr>
              <a:t>Reform movements inspired by the 2nd Great Awakening</a:t>
            </a:r>
            <a:endParaRPr sz="2412">
              <a:solidFill>
                <a:srgbClr val="737373"/>
              </a:solidFill>
            </a:endParaRPr>
          </a:p>
          <a:p>
            <a:pPr lvl="2" marL="893444" indent="-297815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737373"/>
                </a:solidFill>
              </a:rPr>
              <a:t>Westward Expansion and impact on slavery</a:t>
            </a:r>
            <a:endParaRPr sz="2412">
              <a:solidFill>
                <a:srgbClr val="737373"/>
              </a:solidFill>
            </a:endParaRPr>
          </a:p>
          <a:p>
            <a:pPr lvl="2" marL="893444" indent="-297815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737373"/>
                </a:solidFill>
              </a:rPr>
              <a:t>Impact of Market Revolution on regions of the US</a:t>
            </a:r>
            <a:endParaRPr sz="2412">
              <a:solidFill>
                <a:srgbClr val="737373"/>
              </a:solidFill>
            </a:endParaRPr>
          </a:p>
          <a:p>
            <a:pPr lvl="0" marL="297815" indent="-297815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737373"/>
                </a:solidFill>
              </a:rPr>
              <a:t>Why was 1800 - 1848 chosen for the dates?</a:t>
            </a:r>
            <a:endParaRPr b="1" sz="2412">
              <a:solidFill>
                <a:srgbClr val="737373"/>
              </a:solidFill>
            </a:endParaRPr>
          </a:p>
          <a:p>
            <a:pPr lvl="1" marL="595630" indent="-297815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737373"/>
                </a:solidFill>
              </a:rPr>
              <a:t>1800 = Jefferson’s election</a:t>
            </a:r>
            <a:endParaRPr sz="2412">
              <a:solidFill>
                <a:srgbClr val="737373"/>
              </a:solidFill>
            </a:endParaRPr>
          </a:p>
          <a:p>
            <a:pPr lvl="1" marL="595630" indent="-297815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737373"/>
                </a:solidFill>
              </a:rPr>
              <a:t>1848 = Seneca Falls Convention - Women’s Rights Convention</a:t>
            </a:r>
            <a:endParaRPr sz="2412">
              <a:solidFill>
                <a:srgbClr val="737373"/>
              </a:solidFill>
            </a:endParaRPr>
          </a:p>
          <a:p>
            <a:pPr lvl="1" marL="595630" indent="-297815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737373"/>
                </a:solidFill>
              </a:rPr>
              <a:t>This time period focuses on the </a:t>
            </a:r>
            <a:r>
              <a:rPr b="1" sz="2412">
                <a:solidFill>
                  <a:srgbClr val="737373"/>
                </a:solidFill>
              </a:rPr>
              <a:t>Market Revolution</a:t>
            </a:r>
            <a:r>
              <a:rPr sz="2412">
                <a:solidFill>
                  <a:srgbClr val="737373"/>
                </a:solidFill>
              </a:rPr>
              <a:t>, the increase in democracy, and several reforms inspired by the </a:t>
            </a:r>
            <a:r>
              <a:rPr b="1" sz="2412">
                <a:solidFill>
                  <a:srgbClr val="737373"/>
                </a:solidFill>
              </a:rPr>
              <a:t>Second Great Awakening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4: 1800 - 1848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28447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04">
                <a:solidFill>
                  <a:srgbClr val="737373"/>
                </a:solidFill>
              </a:rPr>
              <a:t>Federalists and Democratic-Republicans:</a:t>
            </a:r>
            <a:endParaRPr b="1"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First political parties, formed in response to Hamilton’s Financial Plan, French Revolution</a:t>
            </a:r>
            <a:endParaRPr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Federalists tended to be upper-class, advocate a loose interpretation of the Constitution, were pro-British (trade), favored merchants, and liked the BUS</a:t>
            </a:r>
            <a:endParaRPr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Democratic-Republicans tended to be commoners - middle-class, advocate a strict interpretation (pre LA Purchase), were pro-French (Rev. War), favored farmers, and disliked the BUS</a:t>
            </a:r>
            <a:endParaRPr sz="2304">
              <a:solidFill>
                <a:srgbClr val="737373"/>
              </a:solidFill>
            </a:endParaRPr>
          </a:p>
          <a:p>
            <a:pPr lvl="0" marL="28447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04">
                <a:solidFill>
                  <a:srgbClr val="737373"/>
                </a:solidFill>
              </a:rPr>
              <a:t>Democrats and Whigs:</a:t>
            </a:r>
            <a:endParaRPr b="1"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2nd Party System - Whigs were formed in response to “King Andrew I”</a:t>
            </a:r>
            <a:endParaRPr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Democrats tended to be the party of the “Common Man”, favored universal, white male suffrage, Spoils System, wanted to lower tariffs</a:t>
            </a:r>
            <a:endParaRPr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Whigs tended to favor tariffs, a strong Congress, BUS, and internal improvements</a:t>
            </a:r>
          </a:p>
        </p:txBody>
      </p:sp>
      <p:grpSp>
        <p:nvGrpSpPr>
          <p:cNvPr id="130" name="Group 130"/>
          <p:cNvGrpSpPr/>
          <p:nvPr/>
        </p:nvGrpSpPr>
        <p:grpSpPr>
          <a:xfrm>
            <a:off x="6460066" y="148551"/>
            <a:ext cx="5554807" cy="3771901"/>
            <a:chOff x="0" y="0"/>
            <a:chExt cx="5554806" cy="3771900"/>
          </a:xfrm>
        </p:grpSpPr>
        <p:pic>
          <p:nvPicPr>
            <p:cNvPr id="126" name="image7.jpg" descr="File:Alexander Hamilton portrait by John Trumbull 1806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11582" y="0"/>
              <a:ext cx="2943225" cy="3771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9" name="Group 129"/>
            <p:cNvGrpSpPr/>
            <p:nvPr/>
          </p:nvGrpSpPr>
          <p:grpSpPr>
            <a:xfrm>
              <a:off x="0" y="249382"/>
              <a:ext cx="3809423" cy="2209801"/>
              <a:chOff x="0" y="0"/>
              <a:chExt cx="3809422" cy="2209800"/>
            </a:xfrm>
          </p:grpSpPr>
          <p:sp>
            <p:nvSpPr>
              <p:cNvPr id="127" name="Shape 127"/>
              <p:cNvSpPr/>
              <p:nvPr/>
            </p:nvSpPr>
            <p:spPr>
              <a:xfrm>
                <a:off x="0" y="0"/>
                <a:ext cx="3809423" cy="2209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6418" y="0"/>
                    </a:lnTo>
                    <a:lnTo>
                      <a:pt x="16418" y="12600"/>
                    </a:lnTo>
                    <a:lnTo>
                      <a:pt x="21600" y="12112"/>
                    </a:lnTo>
                    <a:lnTo>
                      <a:pt x="16418" y="18000"/>
                    </a:lnTo>
                    <a:lnTo>
                      <a:pt x="16418" y="21600"/>
                    </a:lnTo>
                    <a:lnTo>
                      <a:pt x="0" y="21600"/>
                    </a:lnTo>
                    <a:lnTo>
                      <a:pt x="0" y="12600"/>
                    </a:lnTo>
                    <a:close/>
                  </a:path>
                </a:pathLst>
              </a:custGeom>
              <a:solidFill>
                <a:srgbClr val="838D9B"/>
              </a:solidFill>
              <a:ln w="25400" cap="flat">
                <a:solidFill>
                  <a:srgbClr val="606771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914400">
                  <a:defRPr sz="2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0" y="455396"/>
                <a:ext cx="2895601" cy="12990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lvl="0" defTabSz="914400">
                  <a:defRPr sz="1800">
                    <a:solidFill>
                      <a:srgbClr val="000000"/>
                    </a:solidFill>
                  </a:defRPr>
                </a:pPr>
                <a:r>
                  <a:rPr sz="2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 Love</a:t>
                </a:r>
                <a:endPara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 defTabSz="914400">
                  <a:defRPr sz="1800">
                    <a:solidFill>
                      <a:srgbClr val="000000"/>
                    </a:solidFill>
                  </a:defRPr>
                </a:pPr>
                <a:r>
                  <a:rPr sz="2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trading with Britain!</a:t>
                </a:r>
              </a:p>
            </p:txBody>
          </p:sp>
        </p:grpSp>
      </p:grpSp>
      <p:pic>
        <p:nvPicPr>
          <p:cNvPr id="131" name="402px-Clay-standing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79531" y="694266"/>
            <a:ext cx="3756636" cy="5606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2"/>
      <p:bldP build="whole" bldLvl="1" animBg="1" rev="0" advAuto="0" spid="131" grpId="3"/>
      <p:bldP build="whole" bldLvl="1" animBg="1" rev="0" advAuto="0" spid="131" grpId="4"/>
      <p:bldP build="p" bldLvl="5" animBg="1" rev="0" advAuto="0" spid="1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4: 1800 - 1848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673100" y="2171700"/>
            <a:ext cx="11658601" cy="7267510"/>
          </a:xfrm>
          <a:prstGeom prst="rect">
            <a:avLst/>
          </a:prstGeom>
        </p:spPr>
        <p:txBody>
          <a:bodyPr/>
          <a:lstStyle/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088">
                <a:solidFill>
                  <a:srgbClr val="737373"/>
                </a:solidFill>
              </a:rPr>
              <a:t>Louisiana Purchase: </a:t>
            </a:r>
            <a:r>
              <a:rPr sz="2088">
                <a:solidFill>
                  <a:srgbClr val="737373"/>
                </a:solidFill>
              </a:rPr>
              <a:t>Beginning of</a:t>
            </a:r>
            <a:r>
              <a:rPr b="1" sz="2088">
                <a:solidFill>
                  <a:srgbClr val="737373"/>
                </a:solidFill>
              </a:rPr>
              <a:t> Manifest Destiny </a:t>
            </a:r>
            <a:endParaRPr b="1" sz="2088">
              <a:solidFill>
                <a:srgbClr val="737373"/>
              </a:solidFill>
            </a:endParaRPr>
          </a:p>
          <a:p>
            <a:pPr lvl="1" marL="51561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Doubled the size of the US</a:t>
            </a:r>
            <a:endParaRPr sz="2088">
              <a:solidFill>
                <a:srgbClr val="737373"/>
              </a:solidFill>
            </a:endParaRPr>
          </a:p>
          <a:p>
            <a:pPr lvl="1" marL="51561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Jefferson switched from strict to loose interpretation </a:t>
            </a:r>
            <a:endParaRPr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The Supreme Court in the early 19th Century:</a:t>
            </a:r>
            <a:endParaRPr sz="2088">
              <a:solidFill>
                <a:srgbClr val="737373"/>
              </a:solidFill>
            </a:endParaRPr>
          </a:p>
          <a:p>
            <a:pPr lvl="1" marL="51561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088">
                <a:solidFill>
                  <a:srgbClr val="737373"/>
                </a:solidFill>
              </a:rPr>
              <a:t>Helped assert federal power over state laws</a:t>
            </a:r>
            <a:r>
              <a:rPr sz="2088">
                <a:solidFill>
                  <a:srgbClr val="737373"/>
                </a:solidFill>
              </a:rPr>
              <a:t> and </a:t>
            </a:r>
            <a:r>
              <a:rPr b="1" sz="2088">
                <a:solidFill>
                  <a:srgbClr val="737373"/>
                </a:solidFill>
              </a:rPr>
              <a:t>determined the meaning of the Constitution</a:t>
            </a:r>
            <a:endParaRPr sz="2088">
              <a:solidFill>
                <a:srgbClr val="737373"/>
              </a:solidFill>
            </a:endParaRPr>
          </a:p>
          <a:p>
            <a:pPr lvl="1" marL="51561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Gibbons v. Ogden - Supreme Court ruled that the federal government, NOT states controlled interstate trade</a:t>
            </a:r>
            <a:endParaRPr b="1"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088">
                <a:solidFill>
                  <a:srgbClr val="737373"/>
                </a:solidFill>
              </a:rPr>
              <a:t>Slavery:</a:t>
            </a:r>
            <a:endParaRPr b="1" sz="2088">
              <a:solidFill>
                <a:srgbClr val="737373"/>
              </a:solidFill>
            </a:endParaRPr>
          </a:p>
          <a:p>
            <a:pPr lvl="1" marL="51561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Defended in the South</a:t>
            </a:r>
            <a:r>
              <a:rPr b="1" sz="2088">
                <a:solidFill>
                  <a:srgbClr val="737373"/>
                </a:solidFill>
              </a:rPr>
              <a:t>, seen as a “positive good”</a:t>
            </a:r>
            <a:endParaRPr b="1"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088">
                <a:solidFill>
                  <a:srgbClr val="737373"/>
                </a:solidFill>
              </a:rPr>
              <a:t>Second Great Awakening</a:t>
            </a:r>
            <a:endParaRPr b="1" sz="2088">
              <a:solidFill>
                <a:srgbClr val="737373"/>
              </a:solidFill>
            </a:endParaRPr>
          </a:p>
          <a:p>
            <a:pPr lvl="1" marL="51561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Inspired many to achieve </a:t>
            </a:r>
            <a:r>
              <a:rPr i="1" sz="2088">
                <a:solidFill>
                  <a:srgbClr val="737373"/>
                </a:solidFill>
              </a:rPr>
              <a:t>perfection</a:t>
            </a:r>
            <a:endParaRPr sz="2088">
              <a:solidFill>
                <a:srgbClr val="737373"/>
              </a:solidFill>
            </a:endParaRPr>
          </a:p>
          <a:p>
            <a:pPr lvl="1" marL="51561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Focused on </a:t>
            </a:r>
            <a:r>
              <a:rPr b="1" sz="2088">
                <a:solidFill>
                  <a:srgbClr val="737373"/>
                </a:solidFill>
              </a:rPr>
              <a:t>secular reforms, especially abolitionism</a:t>
            </a:r>
            <a:r>
              <a:rPr sz="2088">
                <a:solidFill>
                  <a:srgbClr val="737373"/>
                </a:solidFill>
              </a:rPr>
              <a:t> and </a:t>
            </a:r>
            <a:r>
              <a:rPr b="1" sz="2088">
                <a:solidFill>
                  <a:srgbClr val="737373"/>
                </a:solidFill>
              </a:rPr>
              <a:t>women’s rights</a:t>
            </a:r>
            <a:r>
              <a:rPr sz="2088">
                <a:solidFill>
                  <a:srgbClr val="737373"/>
                </a:solidFill>
              </a:rPr>
              <a:t> - Seneca Falls</a:t>
            </a:r>
            <a:endParaRPr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088">
                <a:solidFill>
                  <a:srgbClr val="737373"/>
                </a:solidFill>
              </a:rPr>
              <a:t>Xenophobia</a:t>
            </a:r>
            <a:r>
              <a:rPr sz="2088">
                <a:solidFill>
                  <a:srgbClr val="737373"/>
                </a:solidFill>
              </a:rPr>
              <a:t> - fear of foreigners (similar to </a:t>
            </a:r>
            <a:r>
              <a:rPr b="1" sz="2088">
                <a:solidFill>
                  <a:srgbClr val="737373"/>
                </a:solidFill>
              </a:rPr>
              <a:t>nativism</a:t>
            </a:r>
            <a:r>
              <a:rPr sz="2088">
                <a:solidFill>
                  <a:srgbClr val="737373"/>
                </a:solidFill>
              </a:rPr>
              <a:t>)</a:t>
            </a:r>
          </a:p>
        </p:txBody>
      </p:sp>
      <p:pic>
        <p:nvPicPr>
          <p:cNvPr id="135" name="UnitedStatesExpansi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2062" y="4483634"/>
            <a:ext cx="7660676" cy="5180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800px-Plaque_of_Marbury_v._Madison_at_SCOTUS_Building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5758" y="188383"/>
            <a:ext cx="6553284" cy="436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ket-Calhou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42658" y="124883"/>
            <a:ext cx="3818209" cy="5180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  <p:bldP build="whole" bldLvl="1" animBg="1" rev="0" advAuto="0" spid="137" grpId="7"/>
      <p:bldP build="whole" bldLvl="1" animBg="1" rev="0" advAuto="0" spid="135" grpId="2"/>
      <p:bldP build="whole" bldLvl="1" animBg="1" rev="0" advAuto="0" spid="135" grpId="3"/>
      <p:bldP build="whole" bldLvl="1" animBg="1" rev="0" advAuto="0" spid="136" grpId="4"/>
      <p:bldP build="whole" bldLvl="1" animBg="1" rev="0" advAuto="0" spid="137" grpId="5"/>
      <p:bldP build="whole" bldLvl="1" animBg="1" rev="0" advAuto="0" spid="136" grpId="6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1 Overview (1491 - 1607)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1041400" y="2359157"/>
            <a:ext cx="10922000" cy="7005704"/>
          </a:xfrm>
          <a:prstGeom prst="rect">
            <a:avLst/>
          </a:prstGeom>
        </p:spPr>
        <p:txBody>
          <a:bodyPr/>
          <a:lstStyle/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Test structure: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Period 1 is roughly 5% of the exam: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You will NOT see an essay exclusively on this period</a:t>
            </a:r>
            <a:endParaRPr sz="2556">
              <a:solidFill>
                <a:srgbClr val="737373"/>
              </a:solidFill>
            </a:endParaRP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You could see a topic that incorporates this period as part of a broader idea</a:t>
            </a:r>
            <a:endParaRPr sz="2556">
              <a:solidFill>
                <a:srgbClr val="737373"/>
              </a:solidFill>
            </a:endParaRPr>
          </a:p>
          <a:p>
            <a:pPr lvl="3" marL="126237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For example - Experiences of European countries in America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Why was 1491 - 1607 chosen for the dates?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1491 = 1 year prior to European contact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1607 = first permanent English settlement - Jamestown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Much of the focus of this period is on Native life PRIOR to contact, and interactions between Natives, Africans, and Europeans (</a:t>
            </a:r>
            <a:r>
              <a:rPr b="1" sz="2556">
                <a:solidFill>
                  <a:srgbClr val="737373"/>
                </a:solidFill>
              </a:rPr>
              <a:t>Columbian Exchange</a:t>
            </a:r>
            <a:r>
              <a:rPr sz="2556">
                <a:solidFill>
                  <a:srgbClr val="737373"/>
                </a:solidFill>
              </a:rPr>
              <a:t>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4: 1800 - 1848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404495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276">
                <a:solidFill>
                  <a:srgbClr val="737373"/>
                </a:solidFill>
              </a:rPr>
              <a:t>Textile Machinery</a:t>
            </a:r>
            <a:r>
              <a:rPr sz="3276">
                <a:solidFill>
                  <a:srgbClr val="737373"/>
                </a:solidFill>
              </a:rPr>
              <a:t> - spinning Jenny</a:t>
            </a:r>
            <a:endParaRPr sz="3276">
              <a:solidFill>
                <a:srgbClr val="737373"/>
              </a:solidFill>
            </a:endParaRPr>
          </a:p>
          <a:p>
            <a:pPr lvl="0" marL="404495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276">
                <a:solidFill>
                  <a:srgbClr val="737373"/>
                </a:solidFill>
              </a:rPr>
              <a:t>Steam engines</a:t>
            </a:r>
            <a:r>
              <a:rPr sz="3276">
                <a:solidFill>
                  <a:srgbClr val="737373"/>
                </a:solidFill>
              </a:rPr>
              <a:t> - allowed boats to go AGAINST the current</a:t>
            </a:r>
            <a:endParaRPr sz="3276">
              <a:solidFill>
                <a:srgbClr val="737373"/>
              </a:solidFill>
            </a:endParaRPr>
          </a:p>
          <a:p>
            <a:pPr lvl="0" marL="404495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276">
                <a:solidFill>
                  <a:srgbClr val="737373"/>
                </a:solidFill>
              </a:rPr>
              <a:t>Interchangeable Parts</a:t>
            </a:r>
            <a:r>
              <a:rPr sz="3276">
                <a:solidFill>
                  <a:srgbClr val="737373"/>
                </a:solidFill>
              </a:rPr>
              <a:t> - Eli Whitney - increased production of goods</a:t>
            </a:r>
            <a:endParaRPr sz="3276">
              <a:solidFill>
                <a:srgbClr val="737373"/>
              </a:solidFill>
            </a:endParaRPr>
          </a:p>
          <a:p>
            <a:pPr lvl="0" marL="404495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276">
                <a:solidFill>
                  <a:srgbClr val="737373"/>
                </a:solidFill>
              </a:rPr>
              <a:t>Canals</a:t>
            </a:r>
            <a:r>
              <a:rPr sz="3276">
                <a:solidFill>
                  <a:srgbClr val="737373"/>
                </a:solidFill>
              </a:rPr>
              <a:t> - Erie, increase in shipping</a:t>
            </a:r>
            <a:endParaRPr sz="3276">
              <a:solidFill>
                <a:srgbClr val="737373"/>
              </a:solidFill>
            </a:endParaRPr>
          </a:p>
          <a:p>
            <a:pPr lvl="0" marL="404495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276">
                <a:solidFill>
                  <a:srgbClr val="737373"/>
                </a:solidFill>
              </a:rPr>
              <a:t>Railroads</a:t>
            </a:r>
            <a:r>
              <a:rPr sz="3276">
                <a:solidFill>
                  <a:srgbClr val="737373"/>
                </a:solidFill>
              </a:rPr>
              <a:t> - especially in the 1840s, faster shipment of goods and people </a:t>
            </a:r>
            <a:endParaRPr sz="3276">
              <a:solidFill>
                <a:srgbClr val="737373"/>
              </a:solidFill>
            </a:endParaRPr>
          </a:p>
          <a:p>
            <a:pPr lvl="0" marL="404495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276">
                <a:solidFill>
                  <a:srgbClr val="737373"/>
                </a:solidFill>
              </a:rPr>
              <a:t>Telegraph</a:t>
            </a:r>
            <a:r>
              <a:rPr sz="3276">
                <a:solidFill>
                  <a:srgbClr val="737373"/>
                </a:solidFill>
              </a:rPr>
              <a:t> - spread of information more quickly</a:t>
            </a:r>
            <a:endParaRPr sz="3276">
              <a:solidFill>
                <a:srgbClr val="737373"/>
              </a:solidFill>
            </a:endParaRPr>
          </a:p>
          <a:p>
            <a:pPr lvl="0" marL="404495" indent="-404495" defTabSz="531622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276">
                <a:solidFill>
                  <a:srgbClr val="737373"/>
                </a:solidFill>
              </a:rPr>
              <a:t>Agricultural Inventions</a:t>
            </a:r>
            <a:r>
              <a:rPr sz="3276">
                <a:solidFill>
                  <a:srgbClr val="737373"/>
                </a:solidFill>
              </a:rPr>
              <a:t> - steel plow, McCormick reaper</a:t>
            </a:r>
          </a:p>
        </p:txBody>
      </p:sp>
      <p:pic>
        <p:nvPicPr>
          <p:cNvPr id="141" name="Eli_Whitney_by_Samuel_Finley_Breese_Morse_182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4456" y="270959"/>
            <a:ext cx="3714159" cy="479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Lockport_bartlett_color_crop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5650" y="806450"/>
            <a:ext cx="5499100" cy="438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4"/>
      <p:bldP build="whole" bldLvl="1" animBg="1" rev="0" advAuto="0" spid="142" grpId="3"/>
      <p:bldP build="whole" bldLvl="1" animBg="1" rev="0" advAuto="0" spid="142" grpId="5"/>
      <p:bldP build="p" bldLvl="5" animBg="1" rev="0" advAuto="0" spid="140" grpId="1"/>
      <p:bldP build="whole" bldLvl="1" animBg="1" rev="0" advAuto="0" spid="141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4: 1800 - 1848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84">
                <a:solidFill>
                  <a:srgbClr val="737373"/>
                </a:solidFill>
              </a:rPr>
              <a:t>American System:</a:t>
            </a:r>
            <a:endParaRPr b="1"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Henry Clay!’s system, </a:t>
            </a:r>
            <a:r>
              <a:rPr b="1" sz="2484">
                <a:solidFill>
                  <a:srgbClr val="737373"/>
                </a:solidFill>
              </a:rPr>
              <a:t>sought to unify the national economy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3 parts: Bank of US, Tariffs which would fund, internal improvements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84">
                <a:solidFill>
                  <a:srgbClr val="737373"/>
                </a:solidFill>
              </a:rPr>
              <a:t>Connected the North and Midwest more than the South</a:t>
            </a:r>
            <a:endParaRPr b="1"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84">
                <a:solidFill>
                  <a:srgbClr val="737373"/>
                </a:solidFill>
              </a:rPr>
              <a:t>Migrants from Europe:</a:t>
            </a:r>
            <a:endParaRPr b="1"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Irish settled in cities, Germans on the frontier as farmers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Settled in the </a:t>
            </a:r>
            <a:r>
              <a:rPr b="1" sz="2484">
                <a:solidFill>
                  <a:srgbClr val="737373"/>
                </a:solidFill>
              </a:rPr>
              <a:t>East and Midwest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Led to </a:t>
            </a:r>
            <a:r>
              <a:rPr b="1" sz="2484">
                <a:solidFill>
                  <a:srgbClr val="737373"/>
                </a:solidFill>
              </a:rPr>
              <a:t>interdependence between the Northeast and Old Northwest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84">
                <a:solidFill>
                  <a:srgbClr val="737373"/>
                </a:solidFill>
              </a:rPr>
              <a:t>Market Revolution:</a:t>
            </a:r>
            <a:endParaRPr b="1"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Transformation in how goods were produced - more outside the home; an increase in technology and transportation as well</a:t>
            </a:r>
          </a:p>
        </p:txBody>
      </p:sp>
      <p:pic>
        <p:nvPicPr>
          <p:cNvPr id="146" name="402px-Clay-standin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0340" y="5078176"/>
            <a:ext cx="3080894" cy="459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rish_potato_famine_Bridget_O'Donne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93451" y="175683"/>
            <a:ext cx="3421499" cy="4962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3"/>
      <p:bldP build="p" bldLvl="5" animBg="1" rev="0" advAuto="0" spid="145" grpId="1"/>
      <p:bldP build="whole" bldLvl="1" animBg="1" rev="0" advAuto="0" spid="147" grpId="4"/>
      <p:bldP build="whole" bldLvl="1" animBg="1" rev="0" advAuto="0" spid="147" grpId="5"/>
      <p:bldP build="whole" bldLvl="1" animBg="1" rev="0" advAuto="0" spid="14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4: 1800 - 1848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28447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04">
                <a:solidFill>
                  <a:srgbClr val="737373"/>
                </a:solidFill>
              </a:rPr>
              <a:t>National Bank, Tariffs, and Internal Improvements</a:t>
            </a:r>
            <a:endParaRPr b="1"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Major political issues, </a:t>
            </a:r>
            <a:r>
              <a:rPr b="1" sz="2304">
                <a:solidFill>
                  <a:srgbClr val="737373"/>
                </a:solidFill>
              </a:rPr>
              <a:t>regional interests trumped national concerns</a:t>
            </a:r>
            <a:endParaRPr sz="2304">
              <a:solidFill>
                <a:srgbClr val="737373"/>
              </a:solidFill>
            </a:endParaRPr>
          </a:p>
          <a:p>
            <a:pPr lvl="0" marL="28447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04">
                <a:solidFill>
                  <a:srgbClr val="737373"/>
                </a:solidFill>
              </a:rPr>
              <a:t>Federal government attempts to assert authority over states brought resistance</a:t>
            </a:r>
            <a:endParaRPr b="1"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Hartford Convention, Nullification Crisis</a:t>
            </a:r>
            <a:endParaRPr sz="2304">
              <a:solidFill>
                <a:srgbClr val="737373"/>
              </a:solidFill>
            </a:endParaRPr>
          </a:p>
          <a:p>
            <a:pPr lvl="0" marL="28447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04">
                <a:solidFill>
                  <a:srgbClr val="737373"/>
                </a:solidFill>
              </a:rPr>
              <a:t>Missouri Compromise (Compromise of 1820)</a:t>
            </a:r>
            <a:endParaRPr b="1"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Tallmadge Amendment - Never passed; proposed the gradual emancipation of slaves in MO</a:t>
            </a:r>
            <a:endParaRPr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3 parts: MO added as a slave state, ME added as a free state, 36°30’ - above free, below slave</a:t>
            </a:r>
            <a:endParaRPr sz="2304">
              <a:solidFill>
                <a:srgbClr val="737373"/>
              </a:solidFill>
            </a:endParaRPr>
          </a:p>
          <a:p>
            <a:pPr lvl="2" marL="85343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737373"/>
                </a:solidFill>
              </a:rPr>
              <a:t># of free and slave states were equal at 12</a:t>
            </a:r>
            <a:endParaRPr sz="2304">
              <a:solidFill>
                <a:srgbClr val="737373"/>
              </a:solidFill>
            </a:endParaRPr>
          </a:p>
          <a:p>
            <a:pPr lvl="1" marL="568959" indent="-28447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304">
                <a:solidFill>
                  <a:srgbClr val="737373"/>
                </a:solidFill>
              </a:rPr>
              <a:t>Short-term solution</a:t>
            </a:r>
            <a:r>
              <a:rPr sz="2304">
                <a:solidFill>
                  <a:srgbClr val="737373"/>
                </a:solidFill>
              </a:rPr>
              <a:t>, eventually, the Compromise broke down (</a:t>
            </a:r>
            <a:r>
              <a:rPr b="1" sz="2304">
                <a:solidFill>
                  <a:srgbClr val="737373"/>
                </a:solidFill>
              </a:rPr>
              <a:t>Kansas-Nebraska Act, Dred Scott)</a:t>
            </a:r>
          </a:p>
        </p:txBody>
      </p:sp>
      <p:pic>
        <p:nvPicPr>
          <p:cNvPr id="151" name="Sket-Calhou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17121" y="37616"/>
            <a:ext cx="2760679" cy="3745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800px-USA_Territorial_Growth_1820_al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9059" y="-32182"/>
            <a:ext cx="10766682" cy="4966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3"/>
      <p:bldP build="p" bldLvl="5" animBg="1" rev="0" advAuto="0" spid="150" grpId="1"/>
      <p:bldP build="whole" bldLvl="1" animBg="1" rev="0" advAuto="0" spid="151" grpId="2"/>
      <p:bldP build="whole" bldLvl="1" animBg="1" rev="0" advAuto="0" spid="152" grpId="5"/>
      <p:bldP build="whole" bldLvl="1" animBg="1" rev="0" advAuto="0" spid="151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 Overview (1844 - 1877)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1041400" y="2359157"/>
            <a:ext cx="10922000" cy="7005704"/>
          </a:xfrm>
          <a:prstGeom prst="rect">
            <a:avLst/>
          </a:prstGeom>
        </p:spPr>
        <p:txBody>
          <a:bodyPr/>
          <a:lstStyle/>
          <a:p>
            <a:pPr lvl="0" marL="32892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Test structure:</a:t>
            </a:r>
            <a:endParaRPr sz="2664">
              <a:solidFill>
                <a:srgbClr val="737373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Period 5 is roughly 13% of the exam</a:t>
            </a:r>
            <a:endParaRPr sz="2664">
              <a:solidFill>
                <a:srgbClr val="737373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Essay topics could include:</a:t>
            </a:r>
            <a:endParaRPr sz="2664">
              <a:solidFill>
                <a:srgbClr val="737373"/>
              </a:solidFill>
            </a:endParaRPr>
          </a:p>
          <a:p>
            <a:pPr lvl="2" marL="986790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Change and Continuity for African Americans</a:t>
            </a:r>
            <a:endParaRPr sz="2664">
              <a:solidFill>
                <a:srgbClr val="737373"/>
              </a:solidFill>
            </a:endParaRPr>
          </a:p>
          <a:p>
            <a:pPr lvl="2" marL="986790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The Civil War and Reconstruction as turning points</a:t>
            </a:r>
            <a:endParaRPr sz="2664">
              <a:solidFill>
                <a:srgbClr val="737373"/>
              </a:solidFill>
            </a:endParaRPr>
          </a:p>
          <a:p>
            <a:pPr lvl="0" marL="32892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Why was 1844 - 1877 chosen for the dates?</a:t>
            </a:r>
            <a:endParaRPr b="1" sz="2664">
              <a:solidFill>
                <a:srgbClr val="737373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1844 = Election of James K. Polk </a:t>
            </a:r>
            <a:endParaRPr sz="2664">
              <a:solidFill>
                <a:srgbClr val="737373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1877 = End of Reconstruction</a:t>
            </a:r>
            <a:endParaRPr sz="2664">
              <a:solidFill>
                <a:srgbClr val="737373"/>
              </a:solidFill>
            </a:endParaRP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4">
                <a:solidFill>
                  <a:srgbClr val="737373"/>
                </a:solidFill>
              </a:rPr>
              <a:t>This time period analyzes the causes for, and impacts of </a:t>
            </a:r>
            <a:r>
              <a:rPr b="1" sz="2664">
                <a:solidFill>
                  <a:srgbClr val="737373"/>
                </a:solidFill>
              </a:rPr>
              <a:t>Manifest Destiny</a:t>
            </a:r>
            <a:r>
              <a:rPr sz="2664">
                <a:solidFill>
                  <a:srgbClr val="737373"/>
                </a:solidFill>
              </a:rPr>
              <a:t> including tensions, the </a:t>
            </a:r>
            <a:r>
              <a:rPr b="1" sz="2664">
                <a:solidFill>
                  <a:srgbClr val="737373"/>
                </a:solidFill>
              </a:rPr>
              <a:t>Civil War</a:t>
            </a:r>
            <a:r>
              <a:rPr sz="2664">
                <a:solidFill>
                  <a:srgbClr val="737373"/>
                </a:solidFill>
              </a:rPr>
              <a:t>, and ultimately, the end of </a:t>
            </a:r>
            <a:r>
              <a:rPr b="1" sz="2664">
                <a:solidFill>
                  <a:srgbClr val="737373"/>
                </a:solidFill>
              </a:rPr>
              <a:t>Reconstruction</a:t>
            </a:r>
            <a:r>
              <a:rPr sz="2664">
                <a:solidFill>
                  <a:srgbClr val="737373"/>
                </a:solidFill>
              </a:rPr>
              <a:t> in 1877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33375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737373"/>
                </a:solidFill>
              </a:rPr>
              <a:t>Manifest Destiny:</a:t>
            </a:r>
            <a:endParaRPr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Belief that it was the US’ God-given right to expand</a:t>
            </a:r>
            <a:endParaRPr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Built on a belief in </a:t>
            </a:r>
            <a:r>
              <a:rPr b="1" sz="2700">
                <a:solidFill>
                  <a:srgbClr val="737373"/>
                </a:solidFill>
              </a:rPr>
              <a:t>white racial superiority</a:t>
            </a:r>
            <a:r>
              <a:rPr sz="2700">
                <a:solidFill>
                  <a:srgbClr val="737373"/>
                </a:solidFill>
              </a:rPr>
              <a:t> and </a:t>
            </a:r>
            <a:r>
              <a:rPr b="1" sz="2700">
                <a:solidFill>
                  <a:srgbClr val="737373"/>
                </a:solidFill>
              </a:rPr>
              <a:t>American cultural superiority</a:t>
            </a:r>
            <a:endParaRPr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Many </a:t>
            </a:r>
            <a:r>
              <a:rPr b="1" sz="2700">
                <a:solidFill>
                  <a:srgbClr val="737373"/>
                </a:solidFill>
              </a:rPr>
              <a:t>political debates</a:t>
            </a:r>
            <a:r>
              <a:rPr sz="2700">
                <a:solidFill>
                  <a:srgbClr val="737373"/>
                </a:solidFill>
              </a:rPr>
              <a:t> were focused on this issue:</a:t>
            </a:r>
            <a:endParaRPr sz="2700">
              <a:solidFill>
                <a:srgbClr val="737373"/>
              </a:solidFill>
            </a:endParaRPr>
          </a:p>
          <a:p>
            <a:pPr lvl="2" marL="1000125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1844 election - Clay v. Polk</a:t>
            </a:r>
            <a:endParaRPr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737373"/>
                </a:solidFill>
              </a:rPr>
              <a:t>Mexican-American War:</a:t>
            </a:r>
            <a:endParaRPr b="1" sz="2700">
              <a:solidFill>
                <a:srgbClr val="737373"/>
              </a:solidFill>
            </a:endParaRPr>
          </a:p>
          <a:p>
            <a:pPr lvl="2" marL="1000125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US won, gained the Mexican Cession -&gt; led to </a:t>
            </a:r>
            <a:r>
              <a:rPr b="1" sz="2700">
                <a:solidFill>
                  <a:srgbClr val="737373"/>
                </a:solidFill>
              </a:rPr>
              <a:t>controversy</a:t>
            </a:r>
            <a:r>
              <a:rPr sz="2700">
                <a:solidFill>
                  <a:srgbClr val="737373"/>
                </a:solidFill>
              </a:rPr>
              <a:t> over slavery in the territories </a:t>
            </a:r>
            <a:endParaRPr sz="2700">
              <a:solidFill>
                <a:srgbClr val="737373"/>
              </a:solidFill>
            </a:endParaRPr>
          </a:p>
          <a:p>
            <a:pPr lvl="3" marL="133350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Wilmot Proviso - proposed that slavery would be banned in al land gained from Mexican Cession</a:t>
            </a:r>
          </a:p>
        </p:txBody>
      </p:sp>
      <p:pic>
        <p:nvPicPr>
          <p:cNvPr id="159" name="300px-American_progres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3125" y="5068289"/>
            <a:ext cx="6153742" cy="4676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680px-Mexican_Cession_in_Mexican_View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4952" y="345016"/>
            <a:ext cx="7573315" cy="667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3"/>
      <p:bldP build="whole" bldLvl="1" animBg="1" rev="0" advAuto="0" spid="160" grpId="4"/>
      <p:bldP build="whole" bldLvl="1" animBg="1" rev="0" advAuto="0" spid="160" grpId="5"/>
      <p:bldP build="whole" bldLvl="1" animBg="1" rev="0" advAuto="0" spid="159" grpId="2"/>
      <p:bldP build="p" bldLvl="5" animBg="1" rev="0" advAuto="0" spid="15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41783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384">
                <a:solidFill>
                  <a:srgbClr val="737373"/>
                </a:solidFill>
              </a:rPr>
              <a:t>Asia:</a:t>
            </a:r>
            <a:endParaRPr sz="3384">
              <a:solidFill>
                <a:srgbClr val="737373"/>
              </a:solidFill>
            </a:endParaRPr>
          </a:p>
          <a:p>
            <a:pPr lvl="1" marL="83566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US sought to expand trade to other areas</a:t>
            </a:r>
            <a:endParaRPr sz="3384">
              <a:solidFill>
                <a:srgbClr val="737373"/>
              </a:solidFill>
            </a:endParaRPr>
          </a:p>
          <a:p>
            <a:pPr lvl="1" marL="83566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Matthew Perry in Japan</a:t>
            </a:r>
            <a:endParaRPr sz="3384">
              <a:solidFill>
                <a:srgbClr val="737373"/>
              </a:solidFill>
            </a:endParaRPr>
          </a:p>
          <a:p>
            <a:pPr lvl="0" marL="41783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Influx of “Old immigrants” - </a:t>
            </a:r>
            <a:r>
              <a:rPr b="1" sz="3384">
                <a:solidFill>
                  <a:srgbClr val="737373"/>
                </a:solidFill>
              </a:rPr>
              <a:t>prior to the Civil War</a:t>
            </a:r>
            <a:r>
              <a:rPr sz="3384">
                <a:solidFill>
                  <a:srgbClr val="737373"/>
                </a:solidFill>
              </a:rPr>
              <a:t>, led to:</a:t>
            </a:r>
            <a:endParaRPr sz="3384">
              <a:solidFill>
                <a:srgbClr val="737373"/>
              </a:solidFill>
            </a:endParaRPr>
          </a:p>
          <a:p>
            <a:pPr lvl="1" marL="83566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A </a:t>
            </a:r>
            <a:r>
              <a:rPr b="1" sz="3384">
                <a:solidFill>
                  <a:srgbClr val="737373"/>
                </a:solidFill>
              </a:rPr>
              <a:t>nativist movement</a:t>
            </a:r>
            <a:endParaRPr b="1" sz="3384">
              <a:solidFill>
                <a:srgbClr val="737373"/>
              </a:solidFill>
            </a:endParaRPr>
          </a:p>
          <a:p>
            <a:pPr lvl="2" marL="1253489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384">
                <a:solidFill>
                  <a:srgbClr val="737373"/>
                </a:solidFill>
              </a:rPr>
              <a:t>Anti-Catholic</a:t>
            </a:r>
            <a:endParaRPr sz="3384">
              <a:solidFill>
                <a:srgbClr val="737373"/>
              </a:solidFill>
            </a:endParaRPr>
          </a:p>
          <a:p>
            <a:pPr lvl="2" marL="1253489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Hoped </a:t>
            </a:r>
            <a:r>
              <a:rPr b="1" sz="3384">
                <a:solidFill>
                  <a:srgbClr val="737373"/>
                </a:solidFill>
              </a:rPr>
              <a:t>to limit the power</a:t>
            </a:r>
            <a:r>
              <a:rPr sz="3384">
                <a:solidFill>
                  <a:srgbClr val="737373"/>
                </a:solidFill>
              </a:rPr>
              <a:t> of the immigrants</a:t>
            </a:r>
            <a:endParaRPr sz="3384">
              <a:solidFill>
                <a:srgbClr val="737373"/>
              </a:solidFill>
            </a:endParaRPr>
          </a:p>
          <a:p>
            <a:pPr lvl="3" marL="167132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Know-Nothing Party</a:t>
            </a:r>
          </a:p>
        </p:txBody>
      </p:sp>
      <p:pic>
        <p:nvPicPr>
          <p:cNvPr id="164" name="481px-Commodore_Matthew_Calbraith_Per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2792" y="836083"/>
            <a:ext cx="3044292" cy="3791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270px-Fillmore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9966" y="91016"/>
            <a:ext cx="3429001" cy="760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3"/>
      <p:bldP build="whole" bldLvl="1" animBg="1" rev="0" advAuto="0" spid="164" grpId="2"/>
      <p:bldP build="whole" bldLvl="1" animBg="1" rev="0" advAuto="0" spid="165" grpId="5"/>
      <p:bldP build="whole" bldLvl="1" animBg="1" rev="0" advAuto="0" spid="164" grpId="4"/>
      <p:bldP build="p" bldLvl="5" animBg="1" rev="0" advAuto="0" spid="16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24447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1980">
                <a:solidFill>
                  <a:srgbClr val="737373"/>
                </a:solidFill>
              </a:rPr>
              <a:t>New legislation promoting national development</a:t>
            </a:r>
            <a:r>
              <a:rPr sz="1980">
                <a:solidFill>
                  <a:srgbClr val="737373"/>
                </a:solidFill>
              </a:rPr>
              <a:t> 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1980">
                <a:solidFill>
                  <a:srgbClr val="737373"/>
                </a:solidFill>
              </a:rPr>
              <a:t>During and after the Civil War</a:t>
            </a:r>
            <a:endParaRPr b="1"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Homestead Act - 160 acres of land - encouraged westward settlement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Morill Land Grant - sold land and provided $ for colleges </a:t>
            </a:r>
            <a:endParaRPr sz="1980">
              <a:solidFill>
                <a:srgbClr val="737373"/>
              </a:solidFill>
            </a:endParaRPr>
          </a:p>
          <a:p>
            <a:pPr lvl="0" marL="24447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Abolitionists: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1980">
                <a:solidFill>
                  <a:srgbClr val="737373"/>
                </a:solidFill>
              </a:rPr>
              <a:t>Small portion of the North, although were highly visible</a:t>
            </a:r>
            <a:r>
              <a:rPr sz="1980">
                <a:solidFill>
                  <a:srgbClr val="737373"/>
                </a:solidFill>
              </a:rPr>
              <a:t> 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Used many </a:t>
            </a:r>
            <a:r>
              <a:rPr b="1" sz="1980">
                <a:solidFill>
                  <a:srgbClr val="737373"/>
                </a:solidFill>
              </a:rPr>
              <a:t>methods against slavery</a:t>
            </a:r>
            <a:r>
              <a:rPr sz="1980">
                <a:solidFill>
                  <a:srgbClr val="737373"/>
                </a:solidFill>
              </a:rPr>
              <a:t>, including:</a:t>
            </a:r>
            <a:endParaRPr sz="1980">
              <a:solidFill>
                <a:srgbClr val="737373"/>
              </a:solidFill>
            </a:endParaRPr>
          </a:p>
          <a:p>
            <a:pPr lvl="2" marL="73342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1980">
                <a:solidFill>
                  <a:srgbClr val="737373"/>
                </a:solidFill>
              </a:rPr>
              <a:t>Fierce arguments -  </a:t>
            </a:r>
            <a:r>
              <a:rPr sz="1980">
                <a:solidFill>
                  <a:srgbClr val="737373"/>
                </a:solidFill>
              </a:rPr>
              <a:t>William Lloyd Garrison - </a:t>
            </a:r>
            <a:r>
              <a:rPr i="1" sz="1980">
                <a:solidFill>
                  <a:srgbClr val="737373"/>
                </a:solidFill>
              </a:rPr>
              <a:t>The Liberator</a:t>
            </a:r>
            <a:endParaRPr b="1" sz="1980">
              <a:solidFill>
                <a:srgbClr val="737373"/>
              </a:solidFill>
            </a:endParaRPr>
          </a:p>
          <a:p>
            <a:pPr lvl="2" marL="73342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1980">
                <a:solidFill>
                  <a:srgbClr val="737373"/>
                </a:solidFill>
              </a:rPr>
              <a:t>Helping slaves runaway - </a:t>
            </a:r>
            <a:r>
              <a:rPr sz="1980">
                <a:solidFill>
                  <a:srgbClr val="737373"/>
                </a:solidFill>
              </a:rPr>
              <a:t>Underground RR</a:t>
            </a:r>
            <a:endParaRPr b="1" sz="1980">
              <a:solidFill>
                <a:srgbClr val="737373"/>
              </a:solidFill>
            </a:endParaRPr>
          </a:p>
          <a:p>
            <a:pPr lvl="2" marL="73342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1980">
                <a:solidFill>
                  <a:srgbClr val="737373"/>
                </a:solidFill>
              </a:rPr>
              <a:t>Violence</a:t>
            </a:r>
            <a:r>
              <a:rPr sz="1980">
                <a:solidFill>
                  <a:srgbClr val="737373"/>
                </a:solidFill>
              </a:rPr>
              <a:t> - John Brown</a:t>
            </a:r>
            <a:endParaRPr sz="1980">
              <a:solidFill>
                <a:srgbClr val="737373"/>
              </a:solidFill>
            </a:endParaRPr>
          </a:p>
          <a:p>
            <a:pPr lvl="0" marL="24447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How was s</a:t>
            </a:r>
            <a:r>
              <a:rPr b="1" sz="1980">
                <a:solidFill>
                  <a:srgbClr val="737373"/>
                </a:solidFill>
              </a:rPr>
              <a:t>lavery defended in the South</a:t>
            </a:r>
            <a:r>
              <a:rPr sz="1980">
                <a:solidFill>
                  <a:srgbClr val="737373"/>
                </a:solidFill>
              </a:rPr>
              <a:t>?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As a “</a:t>
            </a:r>
            <a:r>
              <a:rPr b="1" sz="1980">
                <a:solidFill>
                  <a:srgbClr val="737373"/>
                </a:solidFill>
              </a:rPr>
              <a:t>Positive Good</a:t>
            </a:r>
            <a:r>
              <a:rPr sz="1980">
                <a:solidFill>
                  <a:srgbClr val="737373"/>
                </a:solidFill>
              </a:rPr>
              <a:t>” - John C. Calhoun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1980">
                <a:solidFill>
                  <a:srgbClr val="737373"/>
                </a:solidFill>
              </a:rPr>
              <a:t>Racist Stereotyping</a:t>
            </a:r>
            <a:r>
              <a:rPr sz="1980">
                <a:solidFill>
                  <a:srgbClr val="737373"/>
                </a:solidFill>
              </a:rPr>
              <a:t> - “Jim Crow” Minstrel Shows</a:t>
            </a:r>
          </a:p>
        </p:txBody>
      </p:sp>
      <p:pic>
        <p:nvPicPr>
          <p:cNvPr id="169" name="Hultstrand6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2600" y="5535083"/>
            <a:ext cx="5842000" cy="42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WilliamLloydGarris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1316" y="1037166"/>
            <a:ext cx="3822701" cy="469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John_Brown_by_Augustus_Washington,_1846-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65173" y="1189566"/>
            <a:ext cx="3391111" cy="469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5"/>
      <p:bldP build="p" bldLvl="5" animBg="1" rev="0" advAuto="0" spid="168" grpId="1"/>
      <p:bldP build="whole" bldLvl="1" animBg="1" rev="0" advAuto="0" spid="169" grpId="2"/>
      <p:bldP build="whole" bldLvl="1" animBg="1" rev="0" advAuto="0" spid="169" grpId="3"/>
      <p:bldP build="whole" bldLvl="1" animBg="1" rev="0" advAuto="0" spid="171" grpId="7"/>
      <p:bldP build="whole" bldLvl="1" animBg="1" rev="0" advAuto="0" spid="170" grpId="4"/>
      <p:bldP build="whole" bldLvl="1" animBg="1" rev="0" advAuto="0" spid="170" grpId="6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0226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48">
                <a:solidFill>
                  <a:srgbClr val="737373"/>
                </a:solidFill>
              </a:rPr>
              <a:t>Proposals to resolve the issue of slavery:</a:t>
            </a:r>
            <a:endParaRPr sz="2448">
              <a:solidFill>
                <a:srgbClr val="737373"/>
              </a:solidFill>
            </a:endParaRP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48">
                <a:solidFill>
                  <a:srgbClr val="737373"/>
                </a:solidFill>
              </a:rPr>
              <a:t>Compromise of 1850:</a:t>
            </a:r>
            <a:endParaRPr b="1"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Created to address the land from the Mexican Cession</a:t>
            </a:r>
            <a:endParaRPr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The country was on the brink of war</a:t>
            </a:r>
            <a:endParaRPr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5 parts:</a:t>
            </a:r>
            <a:endParaRPr sz="2448">
              <a:solidFill>
                <a:srgbClr val="737373"/>
              </a:solidFill>
            </a:endParaRPr>
          </a:p>
          <a:p>
            <a:pPr lvl="3" marL="120904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Popular Sovereignty in Mexican Cession; a new, more strict Fugitive Slave Law; Slave trade in D.C. was abolished; California was admitted to the Union as a free state - tipped the balance in favor of free states; Texas was paid $ to give up claims to bordering states</a:t>
            </a:r>
            <a:endParaRPr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Impacts of Compromise?</a:t>
            </a:r>
            <a:endParaRPr sz="2448">
              <a:solidFill>
                <a:srgbClr val="737373"/>
              </a:solidFill>
            </a:endParaRPr>
          </a:p>
          <a:p>
            <a:pPr lvl="3" marL="120904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North detested the Fugitive Slave Law - helped increase the abolitionist movement and non-enforcement of the law (essentially nullification)</a:t>
            </a:r>
          </a:p>
        </p:txBody>
      </p:sp>
      <p:pic>
        <p:nvPicPr>
          <p:cNvPr id="175" name="748px-Henry_Clay_Senate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9068" y="97012"/>
            <a:ext cx="7026664" cy="5636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3"/>
      <p:bldP build="p" bldLvl="5" animBg="1" rev="0" advAuto="0" spid="174" grpId="1"/>
      <p:bldP build="whole" bldLvl="1" animBg="1" rev="0" advAuto="0" spid="175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77825" indent="-377825" defTabSz="49657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060">
                <a:solidFill>
                  <a:srgbClr val="737373"/>
                </a:solidFill>
              </a:rPr>
              <a:t>Proposals to resolve the issue of slavery:</a:t>
            </a:r>
            <a:endParaRPr sz="3060">
              <a:solidFill>
                <a:srgbClr val="737373"/>
              </a:solidFill>
            </a:endParaRPr>
          </a:p>
          <a:p>
            <a:pPr lvl="1" marL="755650" indent="-377825" defTabSz="49657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060">
                <a:solidFill>
                  <a:srgbClr val="737373"/>
                </a:solidFill>
              </a:rPr>
              <a:t>Kansas-Nebraska Act</a:t>
            </a:r>
            <a:endParaRPr b="1" sz="3060">
              <a:solidFill>
                <a:srgbClr val="737373"/>
              </a:solidFill>
            </a:endParaRPr>
          </a:p>
          <a:p>
            <a:pPr lvl="2" marL="1133475" indent="-377825" defTabSz="49657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737373"/>
                </a:solidFill>
              </a:rPr>
              <a:t>Steven Douglas (D-IL) sought to build a RR through the Nebraska territory</a:t>
            </a:r>
            <a:endParaRPr sz="3060">
              <a:solidFill>
                <a:srgbClr val="737373"/>
              </a:solidFill>
            </a:endParaRPr>
          </a:p>
          <a:p>
            <a:pPr lvl="2" marL="1133475" indent="-377825" defTabSz="49657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737373"/>
                </a:solidFill>
              </a:rPr>
              <a:t>He proposed this act, which would allow for popular sovereignty in Kansas and Nebraska</a:t>
            </a:r>
            <a:endParaRPr sz="3060">
              <a:solidFill>
                <a:srgbClr val="737373"/>
              </a:solidFill>
            </a:endParaRPr>
          </a:p>
          <a:p>
            <a:pPr lvl="2" marL="1133475" indent="-377825" defTabSz="49657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737373"/>
                </a:solidFill>
              </a:rPr>
              <a:t>The expectation was that Kansas would be slave, Nebraska would be free</a:t>
            </a:r>
            <a:endParaRPr sz="3060">
              <a:solidFill>
                <a:srgbClr val="737373"/>
              </a:solidFill>
            </a:endParaRPr>
          </a:p>
          <a:p>
            <a:pPr lvl="2" marL="1133475" indent="-377825" defTabSz="49657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737373"/>
                </a:solidFill>
              </a:rPr>
              <a:t>Overturned the </a:t>
            </a:r>
            <a:r>
              <a:rPr b="1" sz="3060">
                <a:solidFill>
                  <a:srgbClr val="737373"/>
                </a:solidFill>
              </a:rPr>
              <a:t>Missouri Compromise of 1820</a:t>
            </a:r>
            <a:endParaRPr sz="3060">
              <a:solidFill>
                <a:srgbClr val="737373"/>
              </a:solidFill>
            </a:endParaRPr>
          </a:p>
          <a:p>
            <a:pPr lvl="2" marL="1133475" indent="-377825" defTabSz="49657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737373"/>
                </a:solidFill>
              </a:rPr>
              <a:t>Voters turn out in full force in Kansas -&gt; “Bleeding Kansas”</a:t>
            </a:r>
          </a:p>
        </p:txBody>
      </p:sp>
      <p:pic>
        <p:nvPicPr>
          <p:cNvPr id="179" name="image2.jpg" descr="File:Stephen Arnold Dougla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35806" y="77158"/>
            <a:ext cx="2593452" cy="3761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1.jpeg" descr="File:Henry Clay-headsho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2553" y="2758114"/>
            <a:ext cx="3026252" cy="40003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Group 183"/>
          <p:cNvGrpSpPr/>
          <p:nvPr/>
        </p:nvGrpSpPr>
        <p:grpSpPr>
          <a:xfrm>
            <a:off x="3302984" y="2541703"/>
            <a:ext cx="5047150" cy="2271416"/>
            <a:chOff x="0" y="0"/>
            <a:chExt cx="5047148" cy="2271415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5047150" cy="227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40" y="3539"/>
                  </a:moveTo>
                  <a:cubicBezTo>
                    <a:pt x="3740" y="1584"/>
                    <a:pt x="4454" y="0"/>
                    <a:pt x="5333" y="0"/>
                  </a:cubicBezTo>
                  <a:lnTo>
                    <a:pt x="6717" y="0"/>
                  </a:lnTo>
                  <a:lnTo>
                    <a:pt x="20007" y="0"/>
                  </a:lnTo>
                  <a:cubicBezTo>
                    <a:pt x="20887" y="0"/>
                    <a:pt x="21600" y="1584"/>
                    <a:pt x="21600" y="3539"/>
                  </a:cubicBezTo>
                  <a:lnTo>
                    <a:pt x="21600" y="17695"/>
                  </a:lnTo>
                  <a:cubicBezTo>
                    <a:pt x="21600" y="19649"/>
                    <a:pt x="20887" y="21234"/>
                    <a:pt x="20007" y="21234"/>
                  </a:cubicBezTo>
                  <a:lnTo>
                    <a:pt x="5333" y="21234"/>
                  </a:lnTo>
                  <a:cubicBezTo>
                    <a:pt x="4454" y="21234"/>
                    <a:pt x="3740" y="19649"/>
                    <a:pt x="3740" y="17695"/>
                  </a:cubicBezTo>
                  <a:lnTo>
                    <a:pt x="3740" y="17695"/>
                  </a:lnTo>
                  <a:lnTo>
                    <a:pt x="0" y="21600"/>
                  </a:lnTo>
                  <a:lnTo>
                    <a:pt x="3740" y="12386"/>
                  </a:lnTo>
                  <a:close/>
                </a:path>
              </a:pathLst>
            </a:custGeom>
            <a:solidFill>
              <a:srgbClr val="4F81BD"/>
            </a:solidFill>
            <a:ln w="15875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914400">
                <a:defRPr sz="2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983020" y="368328"/>
              <a:ext cx="3955129" cy="149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2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FFFFFF"/>
                  </a:solidFill>
                </a:rPr>
                <a:t>Stephen, why are you overturning my compromise bro?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xi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nodeType="afterEffect" presetClass="exi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nodeType="afterEffect" presetClass="exi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3"/>
      <p:bldP build="p" bldLvl="5" animBg="1" rev="0" advAuto="0" spid="178" grpId="1"/>
      <p:bldP build="whole" bldLvl="1" animBg="1" rev="0" advAuto="0" spid="183" grpId="5"/>
      <p:bldP build="whole" bldLvl="1" animBg="1" rev="0" advAuto="0" spid="179" grpId="2"/>
      <p:bldP build="whole" bldLvl="1" animBg="1" rev="0" advAuto="0" spid="179" grpId="7"/>
      <p:bldP build="whole" bldLvl="1" animBg="1" rev="0" advAuto="0" spid="180" grpId="4"/>
      <p:bldP build="whole" bldLvl="1" animBg="1" rev="0" advAuto="0" spid="180" grpId="6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33375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737373"/>
                </a:solidFill>
              </a:rPr>
              <a:t>Proposals to resolve the issue of slavery:</a:t>
            </a:r>
            <a:endParaRPr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737373"/>
                </a:solidFill>
              </a:rPr>
              <a:t>Dred Scott</a:t>
            </a:r>
            <a:endParaRPr b="1" sz="2700">
              <a:solidFill>
                <a:srgbClr val="737373"/>
              </a:solidFill>
            </a:endParaRPr>
          </a:p>
          <a:p>
            <a:pPr lvl="2" marL="1000125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1857 Supreme Court Case that sought to settle the slavery question in territories</a:t>
            </a:r>
            <a:endParaRPr sz="2700">
              <a:solidFill>
                <a:srgbClr val="737373"/>
              </a:solidFill>
            </a:endParaRPr>
          </a:p>
          <a:p>
            <a:pPr lvl="2" marL="1000125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The court ruled that:</a:t>
            </a:r>
            <a:endParaRPr sz="2700">
              <a:solidFill>
                <a:srgbClr val="737373"/>
              </a:solidFill>
            </a:endParaRPr>
          </a:p>
          <a:p>
            <a:pPr lvl="3" marL="133350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African Americans were not citizens and could not sue in court </a:t>
            </a:r>
            <a:endParaRPr sz="2700">
              <a:solidFill>
                <a:srgbClr val="737373"/>
              </a:solidFill>
            </a:endParaRPr>
          </a:p>
          <a:p>
            <a:pPr lvl="3" marL="133350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Slaves were property, could not be taken without “due process”</a:t>
            </a:r>
            <a:endParaRPr sz="2700">
              <a:solidFill>
                <a:srgbClr val="737373"/>
              </a:solidFill>
            </a:endParaRPr>
          </a:p>
          <a:p>
            <a:pPr lvl="3" marL="133350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The Missouri Compromise was unconstitutional and that Congress could not regulate slavery in the territories</a:t>
            </a:r>
            <a:endParaRPr sz="2700">
              <a:solidFill>
                <a:srgbClr val="737373"/>
              </a:solidFill>
            </a:endParaRPr>
          </a:p>
          <a:p>
            <a:pPr lvl="2" marL="1000125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The North was furious, increased tensions between North and South</a:t>
            </a:r>
          </a:p>
        </p:txBody>
      </p:sp>
      <p:pic>
        <p:nvPicPr>
          <p:cNvPr id="187" name="image9.jpg" descr="File:DredScot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6169" y="14713"/>
            <a:ext cx="2179475" cy="3719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10.jpg" descr="File:Justice Roger B. Taney, Supreme Court, U.S - NARA - 52835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6800" y="14713"/>
            <a:ext cx="4940312" cy="4641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xi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nodeType="afterEffect" presetClass="exi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3"/>
      <p:bldP build="whole" bldLvl="1" animBg="1" rev="0" advAuto="0" spid="188" grpId="5"/>
      <p:bldP build="whole" bldLvl="1" animBg="1" rev="0" advAuto="0" spid="187" grpId="2"/>
      <p:bldP build="p" bldLvl="5" animBg="1" rev="0" advAuto="0" spid="186" grpId="1"/>
      <p:bldP build="whole" bldLvl="1" animBg="1" rev="0" advAuto="0" spid="187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1: 1491 - 1607 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4670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807">
                <a:solidFill>
                  <a:srgbClr val="737373"/>
                </a:solidFill>
              </a:rPr>
              <a:t>Maize</a:t>
            </a:r>
            <a:r>
              <a:rPr sz="2807">
                <a:solidFill>
                  <a:srgbClr val="737373"/>
                </a:solidFill>
              </a:rPr>
              <a:t> - corn, grown by Natives in the </a:t>
            </a:r>
            <a:r>
              <a:rPr b="1" sz="2807">
                <a:solidFill>
                  <a:srgbClr val="737373"/>
                </a:solidFill>
              </a:rPr>
              <a:t>SW US and Mexico</a:t>
            </a:r>
            <a:endParaRPr sz="2807">
              <a:solidFill>
                <a:srgbClr val="737373"/>
              </a:solidFill>
            </a:endParaRPr>
          </a:p>
          <a:p>
            <a:pPr lvl="0" marL="34670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807">
                <a:solidFill>
                  <a:srgbClr val="737373"/>
                </a:solidFill>
              </a:rPr>
              <a:t>Great Plains</a:t>
            </a:r>
            <a:r>
              <a:rPr sz="2807">
                <a:solidFill>
                  <a:srgbClr val="737373"/>
                </a:solidFill>
              </a:rPr>
              <a:t> and </a:t>
            </a:r>
            <a:r>
              <a:rPr b="1" sz="2807">
                <a:solidFill>
                  <a:srgbClr val="737373"/>
                </a:solidFill>
              </a:rPr>
              <a:t>Great Basin</a:t>
            </a:r>
            <a:r>
              <a:rPr sz="2807">
                <a:solidFill>
                  <a:srgbClr val="737373"/>
                </a:solidFill>
              </a:rPr>
              <a:t> - </a:t>
            </a:r>
            <a:r>
              <a:rPr b="1" sz="2807">
                <a:solidFill>
                  <a:srgbClr val="737373"/>
                </a:solidFill>
              </a:rPr>
              <a:t>lack of resources, led to nomadic lifestyles</a:t>
            </a:r>
            <a:endParaRPr b="1" sz="2807">
              <a:solidFill>
                <a:srgbClr val="737373"/>
              </a:solidFill>
            </a:endParaRPr>
          </a:p>
          <a:p>
            <a:pPr lvl="0" marL="34670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807">
                <a:solidFill>
                  <a:srgbClr val="737373"/>
                </a:solidFill>
              </a:rPr>
              <a:t>Columbian Exchange</a:t>
            </a:r>
            <a:r>
              <a:rPr sz="2807">
                <a:solidFill>
                  <a:srgbClr val="737373"/>
                </a:solidFill>
              </a:rPr>
              <a:t> - exchange of goods, ideas, diseases, and people between Europe, Africa, and the Americas</a:t>
            </a:r>
            <a:endParaRPr sz="2807">
              <a:solidFill>
                <a:srgbClr val="737373"/>
              </a:solidFill>
            </a:endParaRPr>
          </a:p>
          <a:p>
            <a:pPr lvl="1" marL="69341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737373"/>
                </a:solidFill>
              </a:rPr>
              <a:t>Impact on Americas - diseases impacted Natives, guns and horses transformed Native life, </a:t>
            </a:r>
            <a:r>
              <a:rPr b="1" sz="2807">
                <a:solidFill>
                  <a:srgbClr val="737373"/>
                </a:solidFill>
              </a:rPr>
              <a:t>racially mixed populations</a:t>
            </a:r>
            <a:r>
              <a:rPr sz="2807">
                <a:solidFill>
                  <a:srgbClr val="737373"/>
                </a:solidFill>
              </a:rPr>
              <a:t> (Mestizos)</a:t>
            </a:r>
            <a:endParaRPr sz="2807">
              <a:solidFill>
                <a:srgbClr val="737373"/>
              </a:solidFill>
            </a:endParaRPr>
          </a:p>
          <a:p>
            <a:pPr lvl="1" marL="69341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737373"/>
                </a:solidFill>
              </a:rPr>
              <a:t>Impact on Europe - potatoes and maize led to large </a:t>
            </a:r>
            <a:r>
              <a:rPr b="1" sz="2807">
                <a:solidFill>
                  <a:srgbClr val="737373"/>
                </a:solidFill>
              </a:rPr>
              <a:t>population growth</a:t>
            </a:r>
            <a:r>
              <a:rPr sz="2807">
                <a:solidFill>
                  <a:srgbClr val="737373"/>
                </a:solidFill>
              </a:rPr>
              <a:t>, increase in </a:t>
            </a:r>
            <a:r>
              <a:rPr b="1" sz="2807">
                <a:solidFill>
                  <a:srgbClr val="737373"/>
                </a:solidFill>
              </a:rPr>
              <a:t>capitalism</a:t>
            </a:r>
            <a:endParaRPr sz="2807">
              <a:solidFill>
                <a:srgbClr val="737373"/>
              </a:solidFill>
            </a:endParaRPr>
          </a:p>
          <a:p>
            <a:pPr lvl="1" marL="69341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737373"/>
                </a:solidFill>
              </a:rPr>
              <a:t>Impact on Africa - Slave trade - Middle Passage (</a:t>
            </a:r>
            <a:r>
              <a:rPr b="1" sz="2807">
                <a:solidFill>
                  <a:srgbClr val="737373"/>
                </a:solidFill>
              </a:rPr>
              <a:t>Spanish and Portuguese in West Africa</a:t>
            </a:r>
            <a:r>
              <a:rPr sz="2807">
                <a:solidFill>
                  <a:srgbClr val="737373"/>
                </a:solidFill>
              </a:rPr>
              <a:t>)</a:t>
            </a:r>
          </a:p>
        </p:txBody>
      </p:sp>
      <p:pic>
        <p:nvPicPr>
          <p:cNvPr id="63" name="Zea_mays_-_Köhler–s_Medizinal-Pflanzen-28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34184" y="4643966"/>
            <a:ext cx="3523483" cy="4800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525px-Nordamerikanische_Kulturareale_en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68650" y="1073150"/>
            <a:ext cx="6667500" cy="76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783px-BakedPotatoWithButter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43302" y="1413933"/>
            <a:ext cx="6016548" cy="4610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6"/>
      <p:bldP build="whole" bldLvl="1" animBg="1" rev="0" advAuto="0" spid="65" grpId="7"/>
      <p:bldP build="whole" bldLvl="1" animBg="1" rev="0" advAuto="0" spid="64" grpId="4"/>
      <p:bldP build="whole" bldLvl="1" animBg="1" rev="0" advAuto="0" spid="64" grpId="5"/>
      <p:bldP build="p" bldLvl="5" animBg="1" rev="0" advAuto="0" spid="62" grpId="1"/>
      <p:bldP build="whole" bldLvl="1" animBg="1" rev="0" advAuto="0" spid="63" grpId="2"/>
      <p:bldP build="whole" bldLvl="1" animBg="1" rev="0" advAuto="0" spid="63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60045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916">
                <a:solidFill>
                  <a:srgbClr val="737373"/>
                </a:solidFill>
              </a:rPr>
              <a:t>The Republican Party:</a:t>
            </a:r>
            <a:endParaRPr sz="2916">
              <a:solidFill>
                <a:srgbClr val="737373"/>
              </a:solidFill>
            </a:endParaRPr>
          </a:p>
          <a:p>
            <a:pPr lvl="1" marL="720090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Started as a </a:t>
            </a:r>
            <a:r>
              <a:rPr b="1" sz="2916">
                <a:solidFill>
                  <a:srgbClr val="737373"/>
                </a:solidFill>
              </a:rPr>
              <a:t>sectional party in the North and Midwest</a:t>
            </a:r>
            <a:endParaRPr sz="2916">
              <a:solidFill>
                <a:srgbClr val="737373"/>
              </a:solidFill>
            </a:endParaRPr>
          </a:p>
          <a:p>
            <a:pPr lvl="1" marL="720090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Made up of many former </a:t>
            </a:r>
            <a:r>
              <a:rPr b="1" sz="2916">
                <a:solidFill>
                  <a:srgbClr val="737373"/>
                </a:solidFill>
              </a:rPr>
              <a:t>Whigs</a:t>
            </a:r>
            <a:endParaRPr b="1" sz="2916">
              <a:solidFill>
                <a:srgbClr val="737373"/>
              </a:solidFill>
            </a:endParaRPr>
          </a:p>
          <a:p>
            <a:pPr lvl="0" marL="360045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916">
                <a:solidFill>
                  <a:srgbClr val="737373"/>
                </a:solidFill>
              </a:rPr>
              <a:t>The Election of 1860:</a:t>
            </a:r>
            <a:endParaRPr b="1" sz="2916">
              <a:solidFill>
                <a:srgbClr val="737373"/>
              </a:solidFill>
            </a:endParaRPr>
          </a:p>
          <a:p>
            <a:pPr lvl="1" marL="720090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916">
                <a:solidFill>
                  <a:srgbClr val="737373"/>
                </a:solidFill>
              </a:rPr>
              <a:t>Lincoln ran on a free-soil platform</a:t>
            </a:r>
            <a:endParaRPr sz="2916">
              <a:solidFill>
                <a:srgbClr val="737373"/>
              </a:solidFill>
            </a:endParaRPr>
          </a:p>
          <a:p>
            <a:pPr lvl="2" marL="1080135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This did not mean slavery would end, rather he opposed the </a:t>
            </a:r>
            <a:r>
              <a:rPr i="1" sz="2916">
                <a:solidFill>
                  <a:srgbClr val="737373"/>
                </a:solidFill>
              </a:rPr>
              <a:t>extension</a:t>
            </a:r>
            <a:r>
              <a:rPr sz="2916">
                <a:solidFill>
                  <a:srgbClr val="737373"/>
                </a:solidFill>
              </a:rPr>
              <a:t> of slavery</a:t>
            </a:r>
            <a:endParaRPr sz="2916">
              <a:solidFill>
                <a:srgbClr val="737373"/>
              </a:solidFill>
            </a:endParaRPr>
          </a:p>
          <a:p>
            <a:pPr lvl="1" marL="720090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Impact of this election?</a:t>
            </a:r>
            <a:endParaRPr sz="2916">
              <a:solidFill>
                <a:srgbClr val="737373"/>
              </a:solidFill>
            </a:endParaRPr>
          </a:p>
          <a:p>
            <a:pPr lvl="2" marL="1080135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Immediate cause of </a:t>
            </a:r>
            <a:r>
              <a:rPr b="1" sz="2916">
                <a:solidFill>
                  <a:srgbClr val="737373"/>
                </a:solidFill>
              </a:rPr>
              <a:t>Southern Secession</a:t>
            </a:r>
            <a:r>
              <a:rPr sz="2916">
                <a:solidFill>
                  <a:srgbClr val="737373"/>
                </a:solidFill>
              </a:rPr>
              <a:t>, and ultimately the </a:t>
            </a:r>
            <a:r>
              <a:rPr b="1" sz="2916">
                <a:solidFill>
                  <a:srgbClr val="737373"/>
                </a:solidFill>
              </a:rPr>
              <a:t>Civil War</a:t>
            </a:r>
          </a:p>
        </p:txBody>
      </p:sp>
      <p:pic>
        <p:nvPicPr>
          <p:cNvPr id="192" name="800px-ElectoralCollege186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6160" y="687916"/>
            <a:ext cx="7559174" cy="4393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1"/>
      <p:bldP build="whole" bldLvl="1" animBg="1" rev="0" advAuto="0" spid="192" grpId="2"/>
      <p:bldP build="whole" bldLvl="1" animBg="1" rev="0" advAuto="0" spid="192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0226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48">
                <a:solidFill>
                  <a:srgbClr val="737373"/>
                </a:solidFill>
              </a:rPr>
              <a:t>The Civil War:</a:t>
            </a:r>
            <a:endParaRPr sz="2448">
              <a:solidFill>
                <a:srgbClr val="737373"/>
              </a:solidFill>
            </a:endParaRP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48">
                <a:solidFill>
                  <a:srgbClr val="737373"/>
                </a:solidFill>
              </a:rPr>
              <a:t>Emancipation Proclamation</a:t>
            </a:r>
            <a:r>
              <a:rPr sz="2448">
                <a:solidFill>
                  <a:srgbClr val="737373"/>
                </a:solidFill>
              </a:rPr>
              <a:t> - freed slaves in areas of rebellion</a:t>
            </a:r>
            <a:endParaRPr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Impacts?</a:t>
            </a:r>
            <a:endParaRPr sz="2448">
              <a:solidFill>
                <a:srgbClr val="737373"/>
              </a:solidFill>
            </a:endParaRPr>
          </a:p>
          <a:p>
            <a:pPr lvl="3" marL="120904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48">
                <a:solidFill>
                  <a:srgbClr val="737373"/>
                </a:solidFill>
              </a:rPr>
              <a:t>Changed the purpose of the war </a:t>
            </a:r>
            <a:endParaRPr sz="2448">
              <a:solidFill>
                <a:srgbClr val="737373"/>
              </a:solidFill>
            </a:endParaRPr>
          </a:p>
          <a:p>
            <a:pPr lvl="3" marL="120904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48">
                <a:solidFill>
                  <a:srgbClr val="737373"/>
                </a:solidFill>
              </a:rPr>
              <a:t>Increase in black soldiers joining the military</a:t>
            </a:r>
            <a:endParaRPr b="1" sz="2448">
              <a:solidFill>
                <a:srgbClr val="737373"/>
              </a:solidFill>
            </a:endParaRPr>
          </a:p>
          <a:p>
            <a:pPr lvl="3" marL="120904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48">
                <a:solidFill>
                  <a:srgbClr val="737373"/>
                </a:solidFill>
              </a:rPr>
              <a:t>Helped keep Europe from aiding the South</a:t>
            </a:r>
            <a:r>
              <a:rPr sz="2448">
                <a:solidFill>
                  <a:srgbClr val="737373"/>
                </a:solidFill>
              </a:rPr>
              <a:t> </a:t>
            </a:r>
            <a:endParaRPr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Could be compared with the Gettysburg Address, or the </a:t>
            </a:r>
            <a:r>
              <a:rPr b="1" sz="2448">
                <a:solidFill>
                  <a:srgbClr val="737373"/>
                </a:solidFill>
              </a:rPr>
              <a:t>13th Amendment</a:t>
            </a:r>
            <a:endParaRPr b="1" sz="2448">
              <a:solidFill>
                <a:srgbClr val="737373"/>
              </a:solidFill>
            </a:endParaRPr>
          </a:p>
          <a:p>
            <a:pPr lvl="0" marL="30226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Why did the North win?</a:t>
            </a:r>
            <a:endParaRPr sz="2448">
              <a:solidFill>
                <a:srgbClr val="737373"/>
              </a:solidFill>
            </a:endParaRP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48">
                <a:solidFill>
                  <a:srgbClr val="737373"/>
                </a:solidFill>
              </a:rPr>
              <a:t>Military Leadership</a:t>
            </a:r>
            <a:r>
              <a:rPr sz="2448">
                <a:solidFill>
                  <a:srgbClr val="737373"/>
                </a:solidFill>
              </a:rPr>
              <a:t> (Grant and Sherman), </a:t>
            </a:r>
            <a:r>
              <a:rPr b="1" sz="2448">
                <a:solidFill>
                  <a:srgbClr val="737373"/>
                </a:solidFill>
              </a:rPr>
              <a:t>Effective Strategies</a:t>
            </a:r>
            <a:r>
              <a:rPr sz="2448">
                <a:solidFill>
                  <a:srgbClr val="737373"/>
                </a:solidFill>
              </a:rPr>
              <a:t> (Anaconda Plan, March to the Sea), </a:t>
            </a:r>
            <a:r>
              <a:rPr b="1" sz="2448">
                <a:solidFill>
                  <a:srgbClr val="737373"/>
                </a:solidFill>
              </a:rPr>
              <a:t>Key Victories</a:t>
            </a:r>
            <a:r>
              <a:rPr sz="2448">
                <a:solidFill>
                  <a:srgbClr val="737373"/>
                </a:solidFill>
              </a:rPr>
              <a:t> (Antietam), More </a:t>
            </a:r>
            <a:r>
              <a:rPr b="1" sz="2448">
                <a:solidFill>
                  <a:srgbClr val="737373"/>
                </a:solidFill>
              </a:rPr>
              <a:t>resources</a:t>
            </a:r>
            <a:r>
              <a:rPr sz="2448">
                <a:solidFill>
                  <a:srgbClr val="737373"/>
                </a:solidFill>
              </a:rPr>
              <a:t> and people</a:t>
            </a:r>
          </a:p>
        </p:txBody>
      </p:sp>
      <p:pic>
        <p:nvPicPr>
          <p:cNvPr id="196" name="800px-Emancipation_proclamati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7558" y="4859866"/>
            <a:ext cx="7723376" cy="4711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Scott-anacond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3100" y="16933"/>
            <a:ext cx="9118600" cy="762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2"/>
      <p:bldP build="whole" bldLvl="1" animBg="1" rev="0" advAuto="0" spid="196" grpId="3"/>
      <p:bldP build="whole" bldLvl="1" animBg="1" rev="0" advAuto="0" spid="197" grpId="4"/>
      <p:bldP build="p" bldLvl="5" animBg="1" rev="0" advAuto="0" spid="195" grpId="1"/>
      <p:bldP build="whole" bldLvl="1" animBg="1" rev="0" advAuto="0" spid="197" grpId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0226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48">
                <a:solidFill>
                  <a:srgbClr val="737373"/>
                </a:solidFill>
              </a:rPr>
              <a:t>13th Amendment:</a:t>
            </a:r>
            <a:endParaRPr sz="2448">
              <a:solidFill>
                <a:srgbClr val="737373"/>
              </a:solidFill>
            </a:endParaRP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1865, abolished slavery</a:t>
            </a:r>
            <a:endParaRPr sz="2448">
              <a:solidFill>
                <a:srgbClr val="737373"/>
              </a:solidFill>
            </a:endParaRP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South tried to get around it with </a:t>
            </a:r>
            <a:r>
              <a:rPr b="1" sz="2448">
                <a:solidFill>
                  <a:srgbClr val="737373"/>
                </a:solidFill>
              </a:rPr>
              <a:t>sharecropping</a:t>
            </a:r>
            <a:r>
              <a:rPr sz="2448">
                <a:solidFill>
                  <a:srgbClr val="737373"/>
                </a:solidFill>
              </a:rPr>
              <a:t>:</a:t>
            </a:r>
            <a:endParaRPr sz="2448">
              <a:solidFill>
                <a:srgbClr val="737373"/>
              </a:solidFill>
            </a:endParaRPr>
          </a:p>
          <a:p>
            <a:pPr lvl="2" marL="621791" indent="-155447" defTabSz="621791">
              <a:lnSpc>
                <a:spcPct val="90000"/>
              </a:lnSpc>
              <a:spcBef>
                <a:spcPts val="300"/>
              </a:spcBef>
              <a:buClr>
                <a:srgbClr val="9CB084"/>
              </a:buClr>
              <a:buSzPct val="75000"/>
              <a:buFont typeface="Wingdings"/>
              <a:buChar char="■"/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53585F"/>
                </a:solidFill>
              </a:rPr>
              <a:t>Freedmen worked on farms and exchanged labor for using land and housing</a:t>
            </a:r>
            <a:endParaRPr sz="2448">
              <a:solidFill>
                <a:srgbClr val="53585F"/>
              </a:solidFill>
            </a:endParaRPr>
          </a:p>
          <a:p>
            <a:pPr lvl="2" marL="621791" indent="-155447" defTabSz="621791">
              <a:lnSpc>
                <a:spcPct val="90000"/>
              </a:lnSpc>
              <a:spcBef>
                <a:spcPts val="300"/>
              </a:spcBef>
              <a:buClr>
                <a:srgbClr val="9CB084"/>
              </a:buClr>
              <a:buSzPct val="75000"/>
              <a:buFont typeface="Wingdings"/>
              <a:buChar char="■"/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53585F"/>
                </a:solidFill>
              </a:rPr>
              <a:t>Half of their crops were typically given to the land owner</a:t>
            </a:r>
            <a:endParaRPr sz="2448">
              <a:solidFill>
                <a:srgbClr val="53585F"/>
              </a:solidFill>
            </a:endParaRPr>
          </a:p>
          <a:p>
            <a:pPr lvl="2" marL="621791" indent="-155447" defTabSz="621791">
              <a:lnSpc>
                <a:spcPct val="90000"/>
              </a:lnSpc>
              <a:spcBef>
                <a:spcPts val="300"/>
              </a:spcBef>
              <a:buClr>
                <a:srgbClr val="9CB084"/>
              </a:buClr>
              <a:buSzPct val="75000"/>
              <a:buFont typeface="Wingdings"/>
              <a:buChar char="■"/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53585F"/>
                </a:solidFill>
              </a:rPr>
              <a:t>Sharecroppers had to borrow $ to get started</a:t>
            </a:r>
            <a:endParaRPr sz="2448">
              <a:solidFill>
                <a:srgbClr val="53585F"/>
              </a:solidFill>
            </a:endParaRPr>
          </a:p>
          <a:p>
            <a:pPr lvl="3" marL="932688" indent="-155447" defTabSz="621791">
              <a:lnSpc>
                <a:spcPct val="90000"/>
              </a:lnSpc>
              <a:spcBef>
                <a:spcPts val="200"/>
              </a:spcBef>
              <a:buClr>
                <a:srgbClr val="6BB1C9"/>
              </a:buClr>
              <a:buSzPct val="75000"/>
              <a:buFont typeface="Wingdings"/>
              <a:buChar char="■"/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53585F"/>
                </a:solidFill>
              </a:rPr>
              <a:t>Local stores gave loans at high rates (crop lien system)</a:t>
            </a:r>
            <a:endParaRPr sz="2448">
              <a:solidFill>
                <a:srgbClr val="53585F"/>
              </a:solidFill>
            </a:endParaRPr>
          </a:p>
          <a:p>
            <a:pPr lvl="0" marL="30226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48">
                <a:solidFill>
                  <a:srgbClr val="53585F"/>
                </a:solidFill>
              </a:rPr>
              <a:t>Radical Republicans - </a:t>
            </a:r>
            <a:r>
              <a:rPr sz="2448">
                <a:solidFill>
                  <a:srgbClr val="53585F"/>
                </a:solidFill>
              </a:rPr>
              <a:t>Thaddeus Stevens, Charles Sumner</a:t>
            </a:r>
            <a:endParaRPr sz="2448">
              <a:solidFill>
                <a:srgbClr val="53585F"/>
              </a:solidFill>
            </a:endParaRP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Sought to increase power in the South and increase rights for African Americans</a:t>
            </a:r>
            <a:endParaRPr sz="2448">
              <a:solidFill>
                <a:srgbClr val="737373"/>
              </a:solidFill>
            </a:endParaRP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They were not successful because:</a:t>
            </a:r>
            <a:endParaRPr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Reconstruction ended in the Compromise of 1877</a:t>
            </a:r>
            <a:endParaRPr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The North’s </a:t>
            </a:r>
            <a:r>
              <a:rPr b="1" sz="2448">
                <a:solidFill>
                  <a:srgbClr val="737373"/>
                </a:solidFill>
              </a:rPr>
              <a:t>waning resolve</a:t>
            </a:r>
            <a:r>
              <a:rPr sz="2448">
                <a:solidFill>
                  <a:srgbClr val="737373"/>
                </a:solidFill>
              </a:rPr>
              <a:t> to assist African Americans </a:t>
            </a:r>
          </a:p>
        </p:txBody>
      </p:sp>
      <p:pic>
        <p:nvPicPr>
          <p:cNvPr id="201" name="522px-AdoptionOf13thAmendmen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2376" y="5323416"/>
            <a:ext cx="3951924" cy="4534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Stevens_thade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8233" y="673100"/>
            <a:ext cx="3854034" cy="4935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5"/>
      <p:bldP build="p" bldLvl="5" animBg="1" rev="0" advAuto="0" spid="200" grpId="1"/>
      <p:bldP build="whole" bldLvl="1" animBg="1" rev="0" advAuto="0" spid="201" grpId="2"/>
      <p:bldP build="whole" bldLvl="1" animBg="1" rev="0" advAuto="0" spid="201" grpId="3"/>
      <p:bldP build="whole" bldLvl="1" animBg="1" rev="0" advAuto="0" spid="202" grpId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33375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737373"/>
                </a:solidFill>
              </a:rPr>
              <a:t>14th Amendment:</a:t>
            </a:r>
            <a:endParaRPr b="1"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Granted citizenship to African Americans and those born in the US</a:t>
            </a:r>
            <a:endParaRPr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Provided equal protection of the laws</a:t>
            </a:r>
            <a:endParaRPr sz="2700">
              <a:solidFill>
                <a:srgbClr val="737373"/>
              </a:solidFill>
            </a:endParaRPr>
          </a:p>
          <a:p>
            <a:pPr lvl="0" marL="333375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737373"/>
                </a:solidFill>
              </a:rPr>
              <a:t>15th Amendment:</a:t>
            </a:r>
            <a:endParaRPr b="1"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Provided suffrage for ALL adult males </a:t>
            </a:r>
            <a:endParaRPr sz="2700">
              <a:solidFill>
                <a:srgbClr val="737373"/>
              </a:solidFill>
            </a:endParaRPr>
          </a:p>
          <a:p>
            <a:pPr lvl="0" marL="333375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Impact of these amendments on </a:t>
            </a:r>
            <a:r>
              <a:rPr b="1" sz="2700">
                <a:solidFill>
                  <a:srgbClr val="737373"/>
                </a:solidFill>
              </a:rPr>
              <a:t>Women’s Rights Groups</a:t>
            </a:r>
            <a:r>
              <a:rPr sz="2700">
                <a:solidFill>
                  <a:srgbClr val="737373"/>
                </a:solidFill>
              </a:rPr>
              <a:t>?</a:t>
            </a:r>
            <a:endParaRPr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They were split</a:t>
            </a:r>
            <a:endParaRPr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Some favored providing suffrage for blacks PRIOR to suffrage for women</a:t>
            </a:r>
            <a:endParaRPr sz="2700">
              <a:solidFill>
                <a:srgbClr val="737373"/>
              </a:solidFill>
            </a:endParaRP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737373"/>
                </a:solidFill>
              </a:rPr>
              <a:t>Others, did not support it unless women were granted suffrage as well </a:t>
            </a:r>
          </a:p>
        </p:txBody>
      </p:sp>
      <p:pic>
        <p:nvPicPr>
          <p:cNvPr id="206" name="The_First_Vot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8008" y="364976"/>
            <a:ext cx="4299409" cy="5235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3"/>
      <p:bldP build="p" bldLvl="5" animBg="1" rev="0" advAuto="0" spid="205" grpId="1"/>
      <p:bldP build="whole" bldLvl="1" animBg="1" rev="0" advAuto="0" spid="206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5: 1844 - 1877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8227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Other impacts of the amendments?</a:t>
            </a:r>
            <a:endParaRPr sz="3096">
              <a:solidFill>
                <a:srgbClr val="737373"/>
              </a:solidFill>
            </a:endParaRPr>
          </a:p>
          <a:p>
            <a:pPr lvl="1" marL="76454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096">
                <a:solidFill>
                  <a:srgbClr val="737373"/>
                </a:solidFill>
              </a:rPr>
              <a:t>Rights were stripped away</a:t>
            </a:r>
            <a:r>
              <a:rPr sz="3096">
                <a:solidFill>
                  <a:srgbClr val="737373"/>
                </a:solidFill>
              </a:rPr>
              <a:t> from African Americans over time through:</a:t>
            </a:r>
            <a:endParaRPr sz="3096">
              <a:solidFill>
                <a:srgbClr val="737373"/>
              </a:solidFill>
            </a:endParaRPr>
          </a:p>
          <a:p>
            <a:pPr lvl="2" marL="114681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096">
                <a:solidFill>
                  <a:srgbClr val="737373"/>
                </a:solidFill>
              </a:rPr>
              <a:t>Segregation</a:t>
            </a:r>
            <a:r>
              <a:rPr sz="3096">
                <a:solidFill>
                  <a:srgbClr val="737373"/>
                </a:solidFill>
              </a:rPr>
              <a:t> - Jim Crow (upheld by Supreme Court cases such as </a:t>
            </a:r>
            <a:r>
              <a:rPr b="1" i="1" sz="3096">
                <a:solidFill>
                  <a:srgbClr val="737373"/>
                </a:solidFill>
              </a:rPr>
              <a:t>Plessy v. Ferguson’s</a:t>
            </a:r>
            <a:r>
              <a:rPr sz="3096">
                <a:solidFill>
                  <a:srgbClr val="737373"/>
                </a:solidFill>
              </a:rPr>
              <a:t> “separate but equal”)</a:t>
            </a:r>
            <a:endParaRPr sz="3096">
              <a:solidFill>
                <a:srgbClr val="737373"/>
              </a:solidFill>
            </a:endParaRPr>
          </a:p>
          <a:p>
            <a:pPr lvl="2" marL="114681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096">
                <a:solidFill>
                  <a:srgbClr val="737373"/>
                </a:solidFill>
              </a:rPr>
              <a:t>Violence</a:t>
            </a:r>
            <a:r>
              <a:rPr sz="3096">
                <a:solidFill>
                  <a:srgbClr val="737373"/>
                </a:solidFill>
              </a:rPr>
              <a:t> - KKK and the White League, lynching</a:t>
            </a:r>
            <a:endParaRPr sz="3096">
              <a:solidFill>
                <a:srgbClr val="737373"/>
              </a:solidFill>
            </a:endParaRPr>
          </a:p>
          <a:p>
            <a:pPr lvl="2" marL="114681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096">
                <a:solidFill>
                  <a:srgbClr val="737373"/>
                </a:solidFill>
              </a:rPr>
              <a:t> Local political tactics</a:t>
            </a:r>
            <a:r>
              <a:rPr sz="3096">
                <a:solidFill>
                  <a:srgbClr val="737373"/>
                </a:solidFill>
              </a:rPr>
              <a:t> - poll taxes, literacy tests, grandfather clauses </a:t>
            </a:r>
            <a:endParaRPr sz="3096">
              <a:solidFill>
                <a:srgbClr val="737373"/>
              </a:solidFill>
            </a:endParaRPr>
          </a:p>
          <a:p>
            <a:pPr lvl="1" marL="76454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In the future (Period 8), these amendments will be used to  </a:t>
            </a:r>
            <a:r>
              <a:rPr b="1" sz="3096">
                <a:solidFill>
                  <a:srgbClr val="737373"/>
                </a:solidFill>
              </a:rPr>
              <a:t>uphold civil rights</a:t>
            </a:r>
          </a:p>
        </p:txBody>
      </p:sp>
      <p:pic>
        <p:nvPicPr>
          <p:cNvPr id="210" name="800px-JimCrowInDurhamN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9648" y="438150"/>
            <a:ext cx="5754486" cy="3877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The_Union_as_It_Wa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818" y="321733"/>
            <a:ext cx="4800449" cy="4915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2"/>
      <p:bldP build="whole" bldLvl="1" animBg="1" rev="0" advAuto="0" spid="211" grpId="4"/>
      <p:bldP build="p" bldLvl="5" animBg="1" rev="0" advAuto="0" spid="209" grpId="1"/>
      <p:bldP build="whole" bldLvl="1" animBg="1" rev="0" advAuto="0" spid="210" grpId="5"/>
      <p:bldP build="whole" bldLvl="1" animBg="1" rev="0" advAuto="0" spid="211" grpId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See You Back Here For Part 2 (Periods 6 - 9)!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Thanks for watching!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If it’s </a:t>
            </a:r>
            <a:r>
              <a:rPr b="1" sz="3000">
                <a:solidFill>
                  <a:srgbClr val="737373"/>
                </a:solidFill>
              </a:rPr>
              <a:t>BOLD</a:t>
            </a:r>
            <a:r>
              <a:rPr sz="3000">
                <a:solidFill>
                  <a:srgbClr val="737373"/>
                </a:solidFill>
              </a:rPr>
              <a:t>, KNOW IT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Check out my Part 2 video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Good luck on the exam, you’ll do great!</a:t>
            </a:r>
          </a:p>
        </p:txBody>
      </p:sp>
      <p:pic>
        <p:nvPicPr>
          <p:cNvPr id="215" name="748px-Henry_Clay_Senate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4539" y="3117400"/>
            <a:ext cx="6255026" cy="501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132417" y="2019961"/>
            <a:ext cx="2918950" cy="2250547"/>
          </a:xfrm>
          <a:prstGeom prst="wedgeEllipseCallout">
            <a:avLst>
              <a:gd name="adj1" fmla="val -66914"/>
              <a:gd name="adj2" fmla="val 10382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Please don’t forget me after APUSH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1: 1491 - 1607 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737373"/>
                </a:solidFill>
              </a:rPr>
              <a:t>Encomienda System</a:t>
            </a:r>
            <a:r>
              <a:rPr sz="3600">
                <a:solidFill>
                  <a:srgbClr val="737373"/>
                </a:solidFill>
              </a:rPr>
              <a:t> - royal grants of land by the Spanish Crown to settlers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Settlers promised to Christianize Natives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Eventually was replaced with African slave labor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737373"/>
                </a:solidFill>
              </a:rPr>
              <a:t>Autonomy</a:t>
            </a:r>
            <a:r>
              <a:rPr sz="3600">
                <a:solidFill>
                  <a:srgbClr val="737373"/>
                </a:solidFill>
              </a:rPr>
              <a:t> - independence, self-rule</a:t>
            </a:r>
            <a:endParaRPr sz="3600">
              <a:solidFill>
                <a:srgbClr val="737373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Africans and Natives sought to preserve their autonomy after contact with Europeans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2 Overview (1607 - 1754)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1041400" y="2359157"/>
            <a:ext cx="10922000" cy="7005704"/>
          </a:xfrm>
          <a:prstGeom prst="rect">
            <a:avLst/>
          </a:prstGeom>
        </p:spPr>
        <p:txBody>
          <a:bodyPr/>
          <a:lstStyle/>
          <a:p>
            <a:pPr lvl="0" marL="351155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Test structure:</a:t>
            </a:r>
            <a:endParaRPr sz="2844">
              <a:solidFill>
                <a:srgbClr val="737373"/>
              </a:solidFill>
            </a:endParaRPr>
          </a:p>
          <a:p>
            <a:pPr lvl="1" marL="702310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Period 2 is roughly 10% of the exam:</a:t>
            </a:r>
            <a:endParaRPr sz="2844">
              <a:solidFill>
                <a:srgbClr val="737373"/>
              </a:solidFill>
            </a:endParaRPr>
          </a:p>
          <a:p>
            <a:pPr lvl="1" marL="702310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Essay topics could include: </a:t>
            </a:r>
            <a:endParaRPr sz="2844">
              <a:solidFill>
                <a:srgbClr val="737373"/>
              </a:solidFill>
            </a:endParaRPr>
          </a:p>
          <a:p>
            <a:pPr lvl="2" marL="1053465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Comparing and Contrasting European powers</a:t>
            </a:r>
            <a:endParaRPr sz="2844">
              <a:solidFill>
                <a:srgbClr val="737373"/>
              </a:solidFill>
            </a:endParaRPr>
          </a:p>
          <a:p>
            <a:pPr lvl="2" marL="1053465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Characteristics of British colonies</a:t>
            </a:r>
            <a:endParaRPr sz="2844">
              <a:solidFill>
                <a:srgbClr val="737373"/>
              </a:solidFill>
            </a:endParaRPr>
          </a:p>
          <a:p>
            <a:pPr lvl="0" marL="351155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Why was 1607 - 1754 chosen for the dates?</a:t>
            </a:r>
            <a:endParaRPr sz="2844">
              <a:solidFill>
                <a:srgbClr val="737373"/>
              </a:solidFill>
            </a:endParaRPr>
          </a:p>
          <a:p>
            <a:pPr lvl="1" marL="702310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1607 = first permanent English settlement - Jamestown</a:t>
            </a:r>
            <a:endParaRPr sz="2844">
              <a:solidFill>
                <a:srgbClr val="737373"/>
              </a:solidFill>
            </a:endParaRPr>
          </a:p>
          <a:p>
            <a:pPr lvl="1" marL="702310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1754 = Beginning of the </a:t>
            </a:r>
            <a:r>
              <a:rPr b="1" sz="2844">
                <a:solidFill>
                  <a:srgbClr val="737373"/>
                </a:solidFill>
              </a:rPr>
              <a:t>Seven Years War</a:t>
            </a:r>
            <a:endParaRPr sz="2844">
              <a:solidFill>
                <a:srgbClr val="737373"/>
              </a:solidFill>
            </a:endParaRPr>
          </a:p>
          <a:p>
            <a:pPr lvl="1" marL="702310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This time period continues to focus on European colonization, with England representing a significant amount of focus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2: 1607 - 1754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84">
                <a:solidFill>
                  <a:srgbClr val="737373"/>
                </a:solidFill>
              </a:rPr>
              <a:t>New England Colonies: 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Established by </a:t>
            </a:r>
            <a:r>
              <a:rPr b="1" sz="2484">
                <a:solidFill>
                  <a:srgbClr val="737373"/>
                </a:solidFill>
              </a:rPr>
              <a:t>Puritans</a:t>
            </a:r>
            <a:r>
              <a:rPr sz="2484">
                <a:solidFill>
                  <a:srgbClr val="737373"/>
                </a:solidFill>
              </a:rPr>
              <a:t> - </a:t>
            </a:r>
            <a:r>
              <a:rPr b="1" sz="2484">
                <a:solidFill>
                  <a:srgbClr val="737373"/>
                </a:solidFill>
              </a:rPr>
              <a:t>like-minded community, mix of agriculture and commerce</a:t>
            </a:r>
            <a:endParaRPr b="1"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84">
                <a:solidFill>
                  <a:srgbClr val="737373"/>
                </a:solidFill>
              </a:rPr>
              <a:t>Middle Colonies:</a:t>
            </a:r>
            <a:endParaRPr b="1"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84">
                <a:solidFill>
                  <a:srgbClr val="737373"/>
                </a:solidFill>
              </a:rPr>
              <a:t>Cereal</a:t>
            </a:r>
            <a:r>
              <a:rPr sz="2484">
                <a:solidFill>
                  <a:srgbClr val="737373"/>
                </a:solidFill>
              </a:rPr>
              <a:t> crops - religiously, demographically, and ethnically diverse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84">
                <a:solidFill>
                  <a:srgbClr val="737373"/>
                </a:solidFill>
              </a:rPr>
              <a:t>Chesapeake Colonies</a:t>
            </a:r>
            <a:r>
              <a:rPr sz="2484">
                <a:solidFill>
                  <a:srgbClr val="737373"/>
                </a:solidFill>
              </a:rPr>
              <a:t>: (Maryland and Virginia)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Grew </a:t>
            </a:r>
            <a:r>
              <a:rPr b="1" sz="2484">
                <a:solidFill>
                  <a:srgbClr val="737373"/>
                </a:solidFill>
              </a:rPr>
              <a:t>tobacco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Relied on </a:t>
            </a:r>
            <a:r>
              <a:rPr b="1" sz="2484">
                <a:solidFill>
                  <a:srgbClr val="737373"/>
                </a:solidFill>
              </a:rPr>
              <a:t>indentured servants</a:t>
            </a:r>
            <a:r>
              <a:rPr sz="2484">
                <a:solidFill>
                  <a:srgbClr val="737373"/>
                </a:solidFill>
              </a:rPr>
              <a:t>, and later African slaves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Southern Colonies and </a:t>
            </a:r>
            <a:r>
              <a:rPr b="1" sz="2484">
                <a:solidFill>
                  <a:srgbClr val="737373"/>
                </a:solidFill>
              </a:rPr>
              <a:t>West Indies</a:t>
            </a:r>
            <a:r>
              <a:rPr sz="2484">
                <a:solidFill>
                  <a:srgbClr val="737373"/>
                </a:solidFill>
              </a:rPr>
              <a:t>: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Grew </a:t>
            </a:r>
            <a:r>
              <a:rPr b="1" sz="2484">
                <a:solidFill>
                  <a:srgbClr val="737373"/>
                </a:solidFill>
              </a:rPr>
              <a:t>staple crops</a:t>
            </a:r>
            <a:r>
              <a:rPr sz="2484">
                <a:solidFill>
                  <a:srgbClr val="737373"/>
                </a:solidFill>
              </a:rPr>
              <a:t> (sugar), heavy use of </a:t>
            </a:r>
            <a:r>
              <a:rPr b="1" sz="2484">
                <a:solidFill>
                  <a:srgbClr val="737373"/>
                </a:solidFill>
              </a:rPr>
              <a:t>slave labor</a:t>
            </a:r>
            <a:endParaRPr b="1"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484">
                <a:solidFill>
                  <a:srgbClr val="737373"/>
                </a:solidFill>
              </a:rPr>
              <a:t>Africans made up a majority of the population in some areas</a:t>
            </a:r>
          </a:p>
        </p:txBody>
      </p:sp>
      <p:pic>
        <p:nvPicPr>
          <p:cNvPr id="75" name="JohnWinthropColorPortrai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4619" y="5539316"/>
            <a:ext cx="3511015" cy="4221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587px-Chute_tobacc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5162" y="40216"/>
            <a:ext cx="4313355" cy="4401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2"/>
      <p:bldP build="p" bldLvl="5" animBg="1" rev="0" advAuto="0" spid="74" grpId="1"/>
      <p:bldP build="whole" bldLvl="1" animBg="1" rev="0" advAuto="0" spid="75" grpId="3"/>
      <p:bldP build="whole" bldLvl="1" animBg="1" rev="0" advAuto="0" spid="76" grpId="4"/>
      <p:bldP build="whole" bldLvl="1" animBg="1" rev="0" advAuto="0" spid="76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2: 1607 - 1754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34670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807">
                <a:solidFill>
                  <a:srgbClr val="737373"/>
                </a:solidFill>
              </a:rPr>
              <a:t>Pueblo Revolt:</a:t>
            </a:r>
            <a:endParaRPr sz="2807">
              <a:solidFill>
                <a:srgbClr val="737373"/>
              </a:solidFill>
            </a:endParaRPr>
          </a:p>
          <a:p>
            <a:pPr lvl="1" marL="69341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737373"/>
                </a:solidFill>
              </a:rPr>
              <a:t>Native American rebellion in SW portion of US</a:t>
            </a:r>
            <a:endParaRPr sz="2807">
              <a:solidFill>
                <a:srgbClr val="737373"/>
              </a:solidFill>
            </a:endParaRPr>
          </a:p>
          <a:p>
            <a:pPr lvl="1" marL="69341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737373"/>
                </a:solidFill>
              </a:rPr>
              <a:t>Spanish sought to end Native practices that were inconsistent with Christianity</a:t>
            </a:r>
            <a:endParaRPr sz="2807">
              <a:solidFill>
                <a:srgbClr val="737373"/>
              </a:solidFill>
            </a:endParaRPr>
          </a:p>
          <a:p>
            <a:pPr lvl="1" marL="69341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737373"/>
                </a:solidFill>
              </a:rPr>
              <a:t>The Pueblos rebelled, expelled Spanish for over 10 years</a:t>
            </a:r>
            <a:endParaRPr sz="2807">
              <a:solidFill>
                <a:srgbClr val="737373"/>
              </a:solidFill>
            </a:endParaRPr>
          </a:p>
          <a:p>
            <a:pPr lvl="1" marL="69341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737373"/>
                </a:solidFill>
              </a:rPr>
              <a:t>Eventually, the Spanish regained control, began to advocate the religious assimilation of Natives</a:t>
            </a:r>
            <a:endParaRPr sz="2807">
              <a:solidFill>
                <a:srgbClr val="737373"/>
              </a:solidFill>
            </a:endParaRPr>
          </a:p>
          <a:p>
            <a:pPr lvl="0" marL="34670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807">
                <a:solidFill>
                  <a:srgbClr val="737373"/>
                </a:solidFill>
              </a:rPr>
              <a:t>Anglicization of the British Colonies</a:t>
            </a:r>
            <a:r>
              <a:rPr sz="2807">
                <a:solidFill>
                  <a:srgbClr val="737373"/>
                </a:solidFill>
              </a:rPr>
              <a:t>:</a:t>
            </a:r>
            <a:endParaRPr sz="2807">
              <a:solidFill>
                <a:srgbClr val="737373"/>
              </a:solidFill>
            </a:endParaRPr>
          </a:p>
          <a:p>
            <a:pPr lvl="1" marL="69341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737373"/>
                </a:solidFill>
              </a:rPr>
              <a:t>Process of colonies “becoming” or taking on British characteristics</a:t>
            </a:r>
            <a:endParaRPr sz="2807">
              <a:solidFill>
                <a:srgbClr val="737373"/>
              </a:solidFill>
            </a:endParaRPr>
          </a:p>
          <a:p>
            <a:pPr lvl="1" marL="693419" indent="-346709" defTabSz="4556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737373"/>
                </a:solidFill>
              </a:rPr>
              <a:t>Seen through: </a:t>
            </a:r>
            <a:r>
              <a:rPr b="1" sz="2807">
                <a:solidFill>
                  <a:srgbClr val="737373"/>
                </a:solidFill>
              </a:rPr>
              <a:t>trans-Atlantic print culture, commercial ties,</a:t>
            </a:r>
            <a:r>
              <a:rPr sz="2807">
                <a:solidFill>
                  <a:srgbClr val="737373"/>
                </a:solidFill>
              </a:rPr>
              <a:t> etc.</a:t>
            </a:r>
          </a:p>
        </p:txBody>
      </p:sp>
      <p:pic>
        <p:nvPicPr>
          <p:cNvPr id="80" name="image3.jpg" descr="File:Ansel Adams - National Archives 79-AA-A0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8733" y="5824960"/>
            <a:ext cx="5943601" cy="4182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xi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9" grpId="1"/>
      <p:bldP build="whole" bldLvl="1" animBg="1" rev="0" advAuto="0" spid="80" grpId="2"/>
      <p:bldP build="whole" bldLvl="1" animBg="1" rev="0" advAuto="0" spid="8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2: 1607 - 1754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673100" y="2171700"/>
            <a:ext cx="11658601" cy="6908800"/>
          </a:xfrm>
          <a:prstGeom prst="rect">
            <a:avLst/>
          </a:prstGeom>
        </p:spPr>
        <p:txBody>
          <a:bodyPr/>
          <a:lstStyle/>
          <a:p>
            <a:pPr lvl="0" marL="41783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384">
                <a:solidFill>
                  <a:srgbClr val="737373"/>
                </a:solidFill>
              </a:rPr>
              <a:t>Enlightenment:</a:t>
            </a:r>
            <a:endParaRPr b="1" sz="3384">
              <a:solidFill>
                <a:srgbClr val="737373"/>
              </a:solidFill>
            </a:endParaRPr>
          </a:p>
          <a:p>
            <a:pPr lvl="1" marL="83566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 Focus on reason and intelligence</a:t>
            </a:r>
            <a:endParaRPr sz="3384">
              <a:solidFill>
                <a:srgbClr val="737373"/>
              </a:solidFill>
            </a:endParaRPr>
          </a:p>
          <a:p>
            <a:pPr lvl="1" marL="83566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Individuals began to question forms of government </a:t>
            </a:r>
            <a:endParaRPr sz="3384">
              <a:solidFill>
                <a:srgbClr val="737373"/>
              </a:solidFill>
            </a:endParaRPr>
          </a:p>
          <a:p>
            <a:pPr lvl="2" marL="1253489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Montesquieu - Separation or Powers, Locke - Consent of the Governed</a:t>
            </a:r>
            <a:endParaRPr sz="3384">
              <a:solidFill>
                <a:srgbClr val="737373"/>
              </a:solidFill>
            </a:endParaRPr>
          </a:p>
          <a:p>
            <a:pPr lvl="0" marL="41783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3384">
                <a:solidFill>
                  <a:srgbClr val="737373"/>
                </a:solidFill>
              </a:rPr>
              <a:t>Mercantilism:</a:t>
            </a:r>
            <a:endParaRPr b="1" sz="3384">
              <a:solidFill>
                <a:srgbClr val="737373"/>
              </a:solidFill>
            </a:endParaRPr>
          </a:p>
          <a:p>
            <a:pPr lvl="1" marL="83566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Goal is to make $ for the mother country</a:t>
            </a:r>
            <a:endParaRPr sz="3384">
              <a:solidFill>
                <a:srgbClr val="737373"/>
              </a:solidFill>
            </a:endParaRPr>
          </a:p>
          <a:p>
            <a:pPr lvl="1" marL="83566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Positive balance of trade that favors the mother country</a:t>
            </a:r>
          </a:p>
        </p:txBody>
      </p:sp>
      <p:pic>
        <p:nvPicPr>
          <p:cNvPr id="84" name="460px-Locke-John-LO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71558" y="40216"/>
            <a:ext cx="3235309" cy="4212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3" grpId="1"/>
      <p:bldP build="whole" bldLvl="1" animBg="1" rev="0" advAuto="0" spid="8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Period 3 Overview (1754 - 1800)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1041400" y="2359157"/>
            <a:ext cx="10922000" cy="7005704"/>
          </a:xfrm>
          <a:prstGeom prst="rect">
            <a:avLst/>
          </a:prstGeom>
        </p:spPr>
        <p:txBody>
          <a:bodyPr/>
          <a:lstStyle/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Test structure: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Period 3 is roughly 12% of the exam: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Essays could be on The </a:t>
            </a:r>
            <a:r>
              <a:rPr b="1" sz="2484">
                <a:solidFill>
                  <a:srgbClr val="737373"/>
                </a:solidFill>
              </a:rPr>
              <a:t>7 Years War</a:t>
            </a:r>
            <a:r>
              <a:rPr sz="2484">
                <a:solidFill>
                  <a:srgbClr val="737373"/>
                </a:solidFill>
              </a:rPr>
              <a:t> as a turning point, the </a:t>
            </a:r>
            <a:r>
              <a:rPr b="1" sz="2484">
                <a:solidFill>
                  <a:srgbClr val="737373"/>
                </a:solidFill>
              </a:rPr>
              <a:t>American Revolution</a:t>
            </a:r>
            <a:r>
              <a:rPr sz="2484">
                <a:solidFill>
                  <a:srgbClr val="737373"/>
                </a:solidFill>
              </a:rPr>
              <a:t>, Comparing and Contrasting the </a:t>
            </a:r>
            <a:r>
              <a:rPr b="1" sz="2484">
                <a:solidFill>
                  <a:srgbClr val="737373"/>
                </a:solidFill>
              </a:rPr>
              <a:t>Articles and Constitution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Why was 1754 - 1800 chosen for the dates?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1754 = Beginning of the </a:t>
            </a:r>
            <a:r>
              <a:rPr b="1" sz="2484">
                <a:solidFill>
                  <a:srgbClr val="737373"/>
                </a:solidFill>
              </a:rPr>
              <a:t>Seven Years War</a:t>
            </a:r>
            <a:endParaRPr b="1"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1800 = Jefferson’s election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This time period focuses on the shift in the relationship between the British and the Colonists, which culminates in the </a:t>
            </a:r>
            <a:r>
              <a:rPr b="1" sz="2484">
                <a:solidFill>
                  <a:srgbClr val="737373"/>
                </a:solidFill>
              </a:rPr>
              <a:t>American Revolution</a:t>
            </a:r>
            <a:endParaRPr sz="2484">
              <a:solidFill>
                <a:srgbClr val="737373"/>
              </a:solidFill>
            </a:endParaRPr>
          </a:p>
          <a:p>
            <a:pPr lvl="1" marL="613409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Additionally, the structure of American government is a focus with the </a:t>
            </a:r>
            <a:r>
              <a:rPr b="1" sz="2484">
                <a:solidFill>
                  <a:srgbClr val="737373"/>
                </a:solidFill>
              </a:rPr>
              <a:t>Articles of Confederation</a:t>
            </a:r>
            <a:r>
              <a:rPr sz="2484">
                <a:solidFill>
                  <a:srgbClr val="737373"/>
                </a:solidFill>
              </a:rPr>
              <a:t> and </a:t>
            </a:r>
            <a:r>
              <a:rPr b="1" sz="2484">
                <a:solidFill>
                  <a:srgbClr val="737373"/>
                </a:solidFill>
              </a:rPr>
              <a:t>Constitution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7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