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 b="def" i="def"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2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pic" sz="half" idx="13"/>
          </p:nvPr>
        </p:nvSpPr>
        <p:spPr>
          <a:xfrm>
            <a:off x="1015999" y="1176019"/>
            <a:ext cx="5261430" cy="7366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3" name="Shape 93"/>
          <p:cNvSpPr/>
          <p:nvPr>
            <p:ph type="pic" sz="half" idx="14"/>
          </p:nvPr>
        </p:nvSpPr>
        <p:spPr>
          <a:xfrm>
            <a:off x="6743700" y="11811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pic" sz="quarter" idx="13"/>
          </p:nvPr>
        </p:nvSpPr>
        <p:spPr>
          <a:xfrm>
            <a:off x="6743700" y="5207000"/>
            <a:ext cx="5257800" cy="34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Shape 102"/>
          <p:cNvSpPr/>
          <p:nvPr>
            <p:ph type="pic" sz="quarter" idx="14"/>
          </p:nvPr>
        </p:nvSpPr>
        <p:spPr>
          <a:xfrm>
            <a:off x="6743700" y="1282700"/>
            <a:ext cx="5257800" cy="342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pic" sz="half" idx="15"/>
          </p:nvPr>
        </p:nvSpPr>
        <p:spPr>
          <a:xfrm>
            <a:off x="1011464" y="1277619"/>
            <a:ext cx="5270501" cy="737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body" sz="quarter" idx="13"/>
          </p:nvPr>
        </p:nvSpPr>
        <p:spPr>
          <a:xfrm>
            <a:off x="1270000" y="6362700"/>
            <a:ext cx="10464800" cy="558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Shape 112"/>
          <p:cNvSpPr/>
          <p:nvPr>
            <p:ph type="body" sz="quarter" idx="14"/>
          </p:nvPr>
        </p:nvSpPr>
        <p:spPr>
          <a:xfrm>
            <a:off x="1270000" y="39116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3" name="Shape 1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hape 1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half" idx="13"/>
          </p:nvPr>
        </p:nvSpPr>
        <p:spPr>
          <a:xfrm>
            <a:off x="1854200" y="1441449"/>
            <a:ext cx="9612313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43700" y="11938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43700" y="2997200"/>
            <a:ext cx="5270201" cy="5397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idx="13"/>
          </p:nvPr>
        </p:nvSpPr>
        <p:spPr>
          <a:xfrm>
            <a:off x="1016000" y="1219200"/>
            <a:ext cx="109855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2286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4572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6858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9144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599" y="9118600"/>
            <a:ext cx="342901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34343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2pPr>
      <a:lvl3pPr marL="12573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3pPr>
      <a:lvl4pPr marL="16764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4pPr>
      <a:lvl5pPr marL="20955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5pPr>
      <a:lvl6pPr marL="25146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6pPr>
      <a:lvl7pPr marL="29337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7pPr>
      <a:lvl8pPr marL="33528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8pPr>
      <a:lvl9pPr marL="37719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Relationship Id="rId3" Type="http://schemas.openxmlformats.org/officeDocument/2006/relationships/image" Target="../media/image3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4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APUSH Review: Supreme Court Cases In The New Curriculum</a:t>
            </a:r>
          </a:p>
        </p:txBody>
      </p:sp>
      <p:sp>
        <p:nvSpPr>
          <p:cNvPr id="138" name="Shape 138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pc="132" sz="3312">
                <a:effectLst>
                  <a:outerShdw sx="100000" sy="100000" kx="0" ky="0" algn="b" rotWithShape="0" blurRad="23368" dist="25140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Everything You Need To Know About Supreme Court Cases In The APUSH Curriculum To Succeed In APUSH</a:t>
            </a:r>
          </a:p>
        </p:txBody>
      </p:sp>
      <p:sp>
        <p:nvSpPr>
          <p:cNvPr id="139" name="Shape 139"/>
          <p:cNvSpPr/>
          <p:nvPr/>
        </p:nvSpPr>
        <p:spPr>
          <a:xfrm>
            <a:off x="3454598" y="2670770"/>
            <a:ext cx="6425804" cy="4412060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Shoutout time: Mr. Armstrong’s class at Cerritos High School,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xfrm>
            <a:off x="367208" y="317500"/>
            <a:ext cx="12482017" cy="1778000"/>
          </a:xfrm>
          <a:prstGeom prst="rect">
            <a:avLst/>
          </a:prstGeom>
        </p:spPr>
        <p:txBody>
          <a:bodyPr/>
          <a:lstStyle/>
          <a:p>
            <a:pPr/>
            <a:r>
              <a:t>WWII and the Supreme Court</a:t>
            </a:r>
          </a:p>
        </p:txBody>
      </p:sp>
      <p:sp>
        <p:nvSpPr>
          <p:cNvPr id="178" name="Shape 178"/>
          <p:cNvSpPr/>
          <p:nvPr>
            <p:ph type="body" idx="1"/>
          </p:nvPr>
        </p:nvSpPr>
        <p:spPr>
          <a:xfrm>
            <a:off x="431800" y="2209800"/>
            <a:ext cx="12352836" cy="7366000"/>
          </a:xfrm>
          <a:prstGeom prst="rect">
            <a:avLst/>
          </a:prstGeom>
        </p:spPr>
        <p:txBody>
          <a:bodyPr/>
          <a:lstStyle/>
          <a:p>
            <a:pPr marL="318515" indent="-318515" defTabSz="443991">
              <a:spcBef>
                <a:spcPts val="2800"/>
              </a:spcBef>
              <a:defRPr sz="3040"/>
            </a:pPr>
            <a:r>
              <a:t>Key Concept 7.3, III, C:</a:t>
            </a:r>
          </a:p>
          <a:p>
            <a:pPr lvl="1" marL="637031" indent="-318515" defTabSz="443991">
              <a:spcBef>
                <a:spcPts val="2800"/>
              </a:spcBef>
              <a:defRPr sz="3040"/>
            </a:pPr>
            <a:r>
              <a:t>“Wartime experiences also generated challenges to civil liberties, such as the internment of Japanese Americans”</a:t>
            </a:r>
          </a:p>
          <a:p>
            <a:pPr marL="318515" indent="-318515" defTabSz="443991">
              <a:spcBef>
                <a:spcPts val="2800"/>
              </a:spcBef>
              <a:defRPr sz="3040"/>
            </a:pPr>
            <a:r>
              <a:t>What court cases support this statement?</a:t>
            </a:r>
          </a:p>
          <a:p>
            <a:pPr lvl="1" marL="637031" indent="-318515" defTabSz="443991">
              <a:spcBef>
                <a:spcPts val="2800"/>
              </a:spcBef>
              <a:defRPr sz="3040"/>
            </a:pPr>
            <a:r>
              <a:t>Korematsu v. US</a:t>
            </a:r>
          </a:p>
          <a:p>
            <a:pPr lvl="2" marL="955547" indent="-318515" defTabSz="443991">
              <a:spcBef>
                <a:spcPts val="2800"/>
              </a:spcBef>
              <a:defRPr sz="3040"/>
            </a:pPr>
            <a:r>
              <a:t>Upheld the legality of FDR’s executive order of Japanese internment</a:t>
            </a:r>
          </a:p>
          <a:p>
            <a:pPr lvl="3" marL="1274063" indent="-318515" defTabSz="443991">
              <a:spcBef>
                <a:spcPts val="2800"/>
              </a:spcBef>
              <a:defRPr sz="3040"/>
            </a:pPr>
            <a:r>
              <a:t>Fear of subversion</a:t>
            </a:r>
          </a:p>
          <a:p>
            <a:pPr lvl="2" marL="955547" indent="-318515" defTabSz="443991">
              <a:spcBef>
                <a:spcPts val="2800"/>
              </a:spcBef>
              <a:defRPr sz="3040"/>
            </a:pPr>
            <a:r>
              <a:t>No evidence of ANY people interred were spying</a:t>
            </a:r>
          </a:p>
          <a:p>
            <a:pPr marL="318515" indent="-318515" defTabSz="443991">
              <a:spcBef>
                <a:spcPts val="2800"/>
              </a:spcBef>
              <a:defRPr sz="3040"/>
            </a:pPr>
            <a:r>
              <a:t>Impact of court case?</a:t>
            </a:r>
          </a:p>
          <a:p>
            <a:pPr lvl="1" marL="637031" indent="-318515" defTabSz="443991">
              <a:spcBef>
                <a:spcPts val="2800"/>
              </a:spcBef>
              <a:defRPr sz="3040"/>
            </a:pPr>
            <a:r>
              <a:t>During times of war, rights decrease</a:t>
            </a:r>
          </a:p>
        </p:txBody>
      </p:sp>
      <p:pic>
        <p:nvPicPr>
          <p:cNvPr id="17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49456" y="1066800"/>
            <a:ext cx="5834494" cy="464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8" grpId="1"/>
      <p:bldP build="whole" bldLvl="1" animBg="1" rev="0" advAuto="0" spid="179" grpId="3"/>
      <p:bldP build="whole" bldLvl="1" animBg="1" rev="0" advAuto="0" spid="179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xfrm>
            <a:off x="367208" y="317500"/>
            <a:ext cx="12482017" cy="1778000"/>
          </a:xfrm>
          <a:prstGeom prst="rect">
            <a:avLst/>
          </a:prstGeom>
        </p:spPr>
        <p:txBody>
          <a:bodyPr/>
          <a:lstStyle/>
          <a:p>
            <a:pPr/>
            <a:r>
              <a:t>***Brown v. Board*** (Specifically Mentioned)</a:t>
            </a:r>
          </a:p>
        </p:txBody>
      </p:sp>
      <p:sp>
        <p:nvSpPr>
          <p:cNvPr id="182" name="Shape 182"/>
          <p:cNvSpPr/>
          <p:nvPr>
            <p:ph type="body" idx="1"/>
          </p:nvPr>
        </p:nvSpPr>
        <p:spPr>
          <a:xfrm>
            <a:off x="431800" y="2209800"/>
            <a:ext cx="12352836" cy="7366000"/>
          </a:xfrm>
          <a:prstGeom prst="rect">
            <a:avLst/>
          </a:prstGeom>
        </p:spPr>
        <p:txBody>
          <a:bodyPr/>
          <a:lstStyle/>
          <a:p>
            <a:pPr marL="310134" indent="-310134" defTabSz="432308">
              <a:spcBef>
                <a:spcPts val="2800"/>
              </a:spcBef>
              <a:defRPr sz="2960"/>
            </a:pPr>
            <a:r>
              <a:t>Key Concept 8.2, I, B:</a:t>
            </a:r>
          </a:p>
          <a:p>
            <a:pPr lvl="1" marL="620268" indent="-310134" defTabSz="432308">
              <a:spcBef>
                <a:spcPts val="2800"/>
              </a:spcBef>
              <a:defRPr sz="2960"/>
            </a:pPr>
            <a:r>
              <a:t>“The three branches of the federal government used measures including desegregation of the armed services, Brown v. Board of Education… to promote greater racial equality”</a:t>
            </a:r>
          </a:p>
          <a:p>
            <a:pPr marL="310134" indent="-310134" defTabSz="432308">
              <a:spcBef>
                <a:spcPts val="2800"/>
              </a:spcBef>
              <a:defRPr sz="2960"/>
            </a:pPr>
            <a:r>
              <a:t>What did Brown v. Board do?</a:t>
            </a:r>
          </a:p>
          <a:p>
            <a:pPr lvl="1" marL="620268" indent="-310134" defTabSz="432308">
              <a:spcBef>
                <a:spcPts val="2800"/>
              </a:spcBef>
              <a:defRPr sz="2960"/>
            </a:pPr>
            <a:r>
              <a:t>Declared school segregation unconstitutional</a:t>
            </a:r>
          </a:p>
          <a:p>
            <a:pPr lvl="1" marL="620268" indent="-310134" defTabSz="432308">
              <a:spcBef>
                <a:spcPts val="2800"/>
              </a:spcBef>
              <a:defRPr sz="2960"/>
            </a:pPr>
            <a:r>
              <a:t>Used the 14th amendment to support this</a:t>
            </a:r>
          </a:p>
          <a:p>
            <a:pPr marL="310134" indent="-310134" defTabSz="432308">
              <a:spcBef>
                <a:spcPts val="2800"/>
              </a:spcBef>
              <a:defRPr sz="2960"/>
            </a:pPr>
            <a:r>
              <a:t>What was the impact?</a:t>
            </a:r>
          </a:p>
          <a:p>
            <a:pPr lvl="1" marL="620268" indent="-310134" defTabSz="432308">
              <a:spcBef>
                <a:spcPts val="2800"/>
              </a:spcBef>
              <a:defRPr sz="2960"/>
            </a:pPr>
            <a:r>
              <a:t>Milestone in the Civil Rights Movement</a:t>
            </a:r>
          </a:p>
          <a:p>
            <a:pPr lvl="1" marL="620268" indent="-310134" defTabSz="432308">
              <a:spcBef>
                <a:spcPts val="2800"/>
              </a:spcBef>
              <a:defRPr sz="2960"/>
            </a:pPr>
            <a:r>
              <a:t>Led to Southern resistance - Southern Manifesto, Little Rock 9, Massive Resistance</a:t>
            </a:r>
          </a:p>
        </p:txBody>
      </p:sp>
      <p:pic>
        <p:nvPicPr>
          <p:cNvPr id="18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8217" y="469900"/>
            <a:ext cx="10160001" cy="670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2" grpId="1"/>
      <p:bldP build="whole" bldLvl="1" animBg="1" rev="0" advAuto="0" spid="183" grpId="2"/>
      <p:bldP build="whole" bldLvl="1" animBg="1" rev="0" advAuto="0" spid="183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xfrm>
            <a:off x="367208" y="317500"/>
            <a:ext cx="12482017" cy="1778000"/>
          </a:xfrm>
          <a:prstGeom prst="rect">
            <a:avLst/>
          </a:prstGeom>
        </p:spPr>
        <p:txBody>
          <a:bodyPr/>
          <a:lstStyle/>
          <a:p>
            <a:pPr/>
            <a:r>
              <a:t>The Supreme Court During the 1960s (Great Society)</a:t>
            </a:r>
          </a:p>
        </p:txBody>
      </p:sp>
      <p:sp>
        <p:nvSpPr>
          <p:cNvPr id="186" name="Shape 186"/>
          <p:cNvSpPr/>
          <p:nvPr>
            <p:ph type="body" idx="1"/>
          </p:nvPr>
        </p:nvSpPr>
        <p:spPr>
          <a:xfrm>
            <a:off x="431800" y="2209800"/>
            <a:ext cx="12352836" cy="7366000"/>
          </a:xfrm>
          <a:prstGeom prst="rect">
            <a:avLst/>
          </a:prstGeom>
        </p:spPr>
        <p:txBody>
          <a:bodyPr/>
          <a:lstStyle/>
          <a:p>
            <a:pPr marL="293370" indent="-293370" defTabSz="408940">
              <a:spcBef>
                <a:spcPts val="2600"/>
              </a:spcBef>
              <a:defRPr sz="2800"/>
            </a:pPr>
            <a:r>
              <a:t>Key Concept 8.2, III, B:</a:t>
            </a:r>
          </a:p>
          <a:p>
            <a:pPr lvl="1" marL="586740" indent="-293370" defTabSz="408940">
              <a:spcBef>
                <a:spcPts val="2600"/>
              </a:spcBef>
              <a:defRPr sz="2800"/>
            </a:pPr>
            <a:r>
              <a:t>“….. A series of Supreme Court decisions expanded civil rights and individual liberties”</a:t>
            </a:r>
          </a:p>
          <a:p>
            <a:pPr marL="293370" indent="-293370" defTabSz="408940">
              <a:spcBef>
                <a:spcPts val="2600"/>
              </a:spcBef>
              <a:defRPr sz="2800"/>
            </a:pPr>
            <a:r>
              <a:t>What court cases support this statement?</a:t>
            </a:r>
          </a:p>
          <a:p>
            <a:pPr lvl="1" marL="586740" indent="-293370" defTabSz="408940">
              <a:spcBef>
                <a:spcPts val="2600"/>
              </a:spcBef>
              <a:defRPr sz="2800"/>
            </a:pPr>
            <a:r>
              <a:t>Miranda v. Arizona:</a:t>
            </a:r>
          </a:p>
          <a:p>
            <a:pPr lvl="2" marL="880109" indent="-293370" defTabSz="408940">
              <a:spcBef>
                <a:spcPts val="2600"/>
              </a:spcBef>
              <a:defRPr sz="2800"/>
            </a:pPr>
            <a:r>
              <a:t>People must have rights read to them at time of arrest (attorney, remain silent - 5th amendment)</a:t>
            </a:r>
          </a:p>
          <a:p>
            <a:pPr lvl="1" marL="586740" indent="-293370" defTabSz="408940">
              <a:spcBef>
                <a:spcPts val="2600"/>
              </a:spcBef>
              <a:defRPr sz="2800"/>
            </a:pPr>
            <a:r>
              <a:t>Escobedo v. Illinois:</a:t>
            </a:r>
          </a:p>
          <a:p>
            <a:pPr lvl="2" marL="880109" indent="-293370" defTabSz="408940">
              <a:spcBef>
                <a:spcPts val="2600"/>
              </a:spcBef>
              <a:defRPr sz="2800"/>
            </a:pPr>
            <a:r>
              <a:t>Right to an attorney at time of arrest</a:t>
            </a:r>
          </a:p>
          <a:p>
            <a:pPr lvl="1" marL="586740" indent="-293370" defTabSz="408940">
              <a:spcBef>
                <a:spcPts val="2600"/>
              </a:spcBef>
              <a:defRPr sz="2800"/>
            </a:pPr>
            <a:r>
              <a:t>Tinker v. Des Moines  </a:t>
            </a:r>
          </a:p>
          <a:p>
            <a:pPr lvl="2" marL="880109" indent="-293370" defTabSz="408940">
              <a:spcBef>
                <a:spcPts val="2600"/>
              </a:spcBef>
              <a:defRPr sz="2800"/>
            </a:pPr>
            <a:r>
              <a:t>Students can wear black armbands as a sign of protest - free speech</a:t>
            </a:r>
          </a:p>
        </p:txBody>
      </p:sp>
      <p:pic>
        <p:nvPicPr>
          <p:cNvPr id="18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1756" y="246538"/>
            <a:ext cx="9412923" cy="4706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3"/>
      <p:bldP build="p" bldLvl="5" animBg="1" rev="0" advAuto="0" spid="186" grpId="1"/>
      <p:bldP build="whole" bldLvl="1" animBg="1" rev="0" advAuto="0" spid="187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 Tips</a:t>
            </a:r>
          </a:p>
        </p:txBody>
      </p:sp>
      <p:sp>
        <p:nvSpPr>
          <p:cNvPr id="190" name="Shape 190"/>
          <p:cNvSpPr/>
          <p:nvPr>
            <p:ph type="body" idx="1"/>
          </p:nvPr>
        </p:nvSpPr>
        <p:spPr>
          <a:xfrm>
            <a:off x="431800" y="2209800"/>
            <a:ext cx="12373472" cy="7265095"/>
          </a:xfrm>
          <a:prstGeom prst="rect">
            <a:avLst/>
          </a:prstGeom>
        </p:spPr>
        <p:txBody>
          <a:bodyPr/>
          <a:lstStyle/>
          <a:p>
            <a:pPr/>
            <a:r>
              <a:t>Multiple-Choice and Short Answer:</a:t>
            </a:r>
          </a:p>
          <a:p>
            <a:pPr lvl="1"/>
            <a:r>
              <a:t>If it is specifically mentioned, know the details of the case</a:t>
            </a:r>
          </a:p>
          <a:p>
            <a:pPr lvl="1"/>
            <a:r>
              <a:t>Be able to provide examples of cases that support the statements made in the curriculum</a:t>
            </a:r>
          </a:p>
          <a:p>
            <a:pPr/>
            <a:r>
              <a:t>DBQ and Essays:</a:t>
            </a:r>
          </a:p>
          <a:p>
            <a:pPr lvl="1"/>
            <a:r>
              <a:t>Likely part of a larger theme - Civil Rights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Thanks For Watching! </a:t>
            </a:r>
          </a:p>
        </p:txBody>
      </p:sp>
      <p:sp>
        <p:nvSpPr>
          <p:cNvPr id="193" name="Shape 193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Best of luck on all your exams</a:t>
            </a:r>
          </a:p>
          <a:p>
            <a:pPr/>
            <a:r>
              <a:t>Check out other review videos in the description</a:t>
            </a:r>
          </a:p>
        </p:txBody>
      </p:sp>
      <p:pic>
        <p:nvPicPr>
          <p:cNvPr id="194" name="APUSH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31215" y="2520761"/>
            <a:ext cx="6282770" cy="47120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xfrm>
            <a:off x="367208" y="317500"/>
            <a:ext cx="12482017" cy="1778000"/>
          </a:xfrm>
          <a:prstGeom prst="rect">
            <a:avLst/>
          </a:prstGeom>
        </p:spPr>
        <p:txBody>
          <a:bodyPr/>
          <a:lstStyle/>
          <a:p>
            <a:pPr/>
            <a:r>
              <a:t>The Court In The Early 19th Century</a:t>
            </a:r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xfrm>
            <a:off x="431800" y="2209800"/>
            <a:ext cx="12352836" cy="7366000"/>
          </a:xfrm>
          <a:prstGeom prst="rect">
            <a:avLst/>
          </a:prstGeom>
        </p:spPr>
        <p:txBody>
          <a:bodyPr/>
          <a:lstStyle/>
          <a:p>
            <a:pPr/>
            <a:r>
              <a:t>Key Concept 4.1, I, B:</a:t>
            </a:r>
          </a:p>
          <a:p>
            <a:pPr lvl="1"/>
            <a:r>
              <a:t>“Supreme Court decisions established the primacy of the judiciary in determining the meaning of the Constitution and asserted that federal laws took precedence over state laws.”</a:t>
            </a:r>
          </a:p>
          <a:p>
            <a:pPr/>
            <a:r>
              <a:t>What court case established the “primacy of the judiciary….”?</a:t>
            </a:r>
          </a:p>
          <a:p>
            <a:pPr lvl="1"/>
            <a:r>
              <a:rPr i="1"/>
              <a:t>Marbury v. Madison</a:t>
            </a:r>
            <a:r>
              <a:t> - established </a:t>
            </a:r>
            <a:r>
              <a:rPr u="sng">
                <a:latin typeface="Baskerville SemiBold"/>
                <a:ea typeface="Baskerville SemiBold"/>
                <a:cs typeface="Baskerville SemiBold"/>
                <a:sym typeface="Baskerville SemiBold"/>
              </a:rPr>
              <a:t>Judicial Review</a:t>
            </a:r>
            <a:endParaRPr u="sng">
              <a:latin typeface="Baskerville SemiBold"/>
              <a:ea typeface="Baskerville SemiBold"/>
              <a:cs typeface="Baskerville SemiBold"/>
              <a:sym typeface="Baskerville SemiBold"/>
            </a:endParaRPr>
          </a:p>
          <a:p>
            <a:pPr lvl="2"/>
            <a:r>
              <a:t>Supreme Court can declare a law unconstitutional </a:t>
            </a:r>
          </a:p>
        </p:txBody>
      </p:sp>
      <p:pic>
        <p:nvPicPr>
          <p:cNvPr id="14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8217" y="69850"/>
            <a:ext cx="10160001" cy="676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2" grpId="1"/>
      <p:bldP build="whole" bldLvl="1" animBg="1" rev="0" advAuto="0" spid="143" grpId="2"/>
      <p:bldP build="whole" bldLvl="1" animBg="1" rev="0" advAuto="0" spid="143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xfrm>
            <a:off x="367208" y="317500"/>
            <a:ext cx="12482017" cy="1778000"/>
          </a:xfrm>
          <a:prstGeom prst="rect">
            <a:avLst/>
          </a:prstGeom>
        </p:spPr>
        <p:txBody>
          <a:bodyPr/>
          <a:lstStyle/>
          <a:p>
            <a:pPr/>
            <a:r>
              <a:t>The Court In The Early 19th Century</a:t>
            </a:r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xfrm>
            <a:off x="431800" y="2209800"/>
            <a:ext cx="12352836" cy="7366000"/>
          </a:xfrm>
          <a:prstGeom prst="rect">
            <a:avLst/>
          </a:prstGeom>
        </p:spPr>
        <p:txBody>
          <a:bodyPr/>
          <a:lstStyle/>
          <a:p>
            <a:pPr marL="381381" indent="-381381" defTabSz="531622">
              <a:spcBef>
                <a:spcPts val="3400"/>
              </a:spcBef>
              <a:defRPr sz="3640"/>
            </a:pPr>
            <a:r>
              <a:t>Key Concept 4.1, I, B:</a:t>
            </a:r>
          </a:p>
          <a:p>
            <a:pPr lvl="1" marL="762762" indent="-381381" defTabSz="531622">
              <a:spcBef>
                <a:spcPts val="3400"/>
              </a:spcBef>
              <a:defRPr sz="3640"/>
            </a:pPr>
            <a:r>
              <a:t>“Supreme Court decisions established the primacy of the judiciary in determining the meaning of the Constitution and asserted that federal laws took precedence over state laws.”</a:t>
            </a:r>
          </a:p>
          <a:p>
            <a:pPr marL="381381" indent="-381381" defTabSz="531622">
              <a:spcBef>
                <a:spcPts val="3400"/>
              </a:spcBef>
              <a:defRPr sz="3640"/>
            </a:pPr>
            <a:r>
              <a:t>What court cases “asserted that federal laws took precedence over state laws”?</a:t>
            </a:r>
          </a:p>
          <a:p>
            <a:pPr lvl="1" marL="762762" indent="-381381" defTabSz="531622">
              <a:spcBef>
                <a:spcPts val="3400"/>
              </a:spcBef>
              <a:defRPr sz="3640"/>
            </a:pPr>
            <a:r>
              <a:t>Gibbons v. Ogden - Congress has sole control over INTERstate trade, not states</a:t>
            </a:r>
          </a:p>
          <a:p>
            <a:pPr lvl="1" marL="762762" indent="-381381" defTabSz="531622">
              <a:spcBef>
                <a:spcPts val="3400"/>
              </a:spcBef>
              <a:defRPr sz="3640"/>
            </a:pPr>
            <a:r>
              <a:t>McCulloch v. Maryland - BUS is constitutional, states CANNOT tax federal agencies</a:t>
            </a:r>
          </a:p>
        </p:txBody>
      </p:sp>
      <p:pic>
        <p:nvPicPr>
          <p:cNvPr id="14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31092" y="69850"/>
            <a:ext cx="4322013" cy="5127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8498" y="69850"/>
            <a:ext cx="4132035" cy="51274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6" grpId="1"/>
      <p:bldP build="whole" bldLvl="1" animBg="1" rev="0" advAuto="0" spid="147" grpId="3"/>
      <p:bldP build="whole" bldLvl="1" animBg="1" rev="0" advAuto="0" spid="147" grpId="4"/>
      <p:bldP build="whole" bldLvl="1" animBg="1" rev="0" advAuto="0" spid="148" grpId="5"/>
      <p:bldP build="whole" bldLvl="1" animBg="1" rev="0" advAuto="0" spid="148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xfrm>
            <a:off x="367208" y="317500"/>
            <a:ext cx="12482017" cy="1778000"/>
          </a:xfrm>
          <a:prstGeom prst="rect">
            <a:avLst/>
          </a:prstGeom>
        </p:spPr>
        <p:txBody>
          <a:bodyPr/>
          <a:lstStyle/>
          <a:p>
            <a:pPr/>
            <a:r>
              <a:t>The Court In The Early 19th Century</a:t>
            </a:r>
          </a:p>
        </p:txBody>
      </p:sp>
      <p:sp>
        <p:nvSpPr>
          <p:cNvPr id="151" name="Shape 151"/>
          <p:cNvSpPr/>
          <p:nvPr>
            <p:ph type="body" idx="1"/>
          </p:nvPr>
        </p:nvSpPr>
        <p:spPr>
          <a:xfrm>
            <a:off x="431800" y="2209800"/>
            <a:ext cx="12352836" cy="7366000"/>
          </a:xfrm>
          <a:prstGeom prst="rect">
            <a:avLst/>
          </a:prstGeom>
        </p:spPr>
        <p:txBody>
          <a:bodyPr/>
          <a:lstStyle/>
          <a:p>
            <a:pPr marL="402335" indent="-402335" defTabSz="560831">
              <a:spcBef>
                <a:spcPts val="3600"/>
              </a:spcBef>
              <a:defRPr sz="3839"/>
            </a:pPr>
            <a:r>
              <a:t>Key Concept 4.2, I, C:</a:t>
            </a:r>
          </a:p>
          <a:p>
            <a:pPr lvl="1" marL="804671" indent="-402335" defTabSz="560831">
              <a:spcBef>
                <a:spcPts val="3600"/>
              </a:spcBef>
              <a:defRPr sz="3839"/>
            </a:pPr>
            <a:r>
              <a:t>“Legislative and judicial systems supported the development of roads, canals, and railroads…….”</a:t>
            </a:r>
          </a:p>
          <a:p>
            <a:pPr marL="402335" indent="-402335" defTabSz="560831">
              <a:spcBef>
                <a:spcPts val="3600"/>
              </a:spcBef>
              <a:defRPr sz="3839"/>
            </a:pPr>
            <a:r>
              <a:t>What court case supports this statement?</a:t>
            </a:r>
          </a:p>
          <a:p>
            <a:pPr lvl="1" marL="804671" indent="-402335" defTabSz="560831">
              <a:spcBef>
                <a:spcPts val="3600"/>
              </a:spcBef>
              <a:defRPr sz="3839"/>
            </a:pPr>
            <a:r>
              <a:t>Charles River Bridge (1837)</a:t>
            </a:r>
          </a:p>
          <a:p>
            <a:pPr lvl="2" marL="1207008" indent="-402335" defTabSz="560831">
              <a:spcBef>
                <a:spcPts val="3600"/>
              </a:spcBef>
              <a:defRPr sz="3839"/>
            </a:pPr>
            <a:r>
              <a:t> Contracts could be altered to benefit the general welfare</a:t>
            </a:r>
          </a:p>
          <a:p>
            <a:pPr lvl="2" marL="1207008" indent="-402335" defTabSz="560831">
              <a:spcBef>
                <a:spcPts val="3600"/>
              </a:spcBef>
              <a:defRPr sz="3839"/>
            </a:pPr>
            <a:r>
              <a:t>Charles River Bridge company lost its monopoly on the Charles River</a:t>
            </a:r>
          </a:p>
        </p:txBody>
      </p:sp>
      <p:pic>
        <p:nvPicPr>
          <p:cNvPr id="15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21600" y="717550"/>
            <a:ext cx="4069061" cy="59001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2"/>
      <p:bldP build="whole" bldLvl="1" animBg="1" rev="0" advAuto="0" spid="152" grpId="3"/>
      <p:bldP build="p" bldLvl="5" animBg="1" rev="0" advAuto="0" spid="1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xfrm>
            <a:off x="367208" y="317500"/>
            <a:ext cx="12482017" cy="1778000"/>
          </a:xfrm>
          <a:prstGeom prst="rect">
            <a:avLst/>
          </a:prstGeom>
        </p:spPr>
        <p:txBody>
          <a:bodyPr/>
          <a:lstStyle/>
          <a:p>
            <a:pPr/>
            <a:r>
              <a:t>**</a:t>
            </a:r>
            <a:r>
              <a:rPr i="1"/>
              <a:t>Dred Scott</a:t>
            </a:r>
            <a:r>
              <a:t>** (Specifically Mentioned)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xfrm>
            <a:off x="431800" y="2209800"/>
            <a:ext cx="12352836" cy="7366000"/>
          </a:xfrm>
          <a:prstGeom prst="rect">
            <a:avLst/>
          </a:prstGeom>
        </p:spPr>
        <p:txBody>
          <a:bodyPr/>
          <a:lstStyle/>
          <a:p>
            <a:pPr marL="352043" indent="-352043" defTabSz="490727">
              <a:spcBef>
                <a:spcPts val="3100"/>
              </a:spcBef>
              <a:defRPr sz="3359"/>
            </a:pPr>
            <a:r>
              <a:t>Key Concept 5.2, II, B:</a:t>
            </a:r>
          </a:p>
          <a:p>
            <a:pPr lvl="1" marL="704087" indent="-352043" defTabSz="490727">
              <a:spcBef>
                <a:spcPts val="3100"/>
              </a:spcBef>
              <a:defRPr sz="3359"/>
            </a:pPr>
            <a:r>
              <a:t>“The courts and national leaders made a variety of attempts to resolve the issue of slavery in the territories…….. Dred Scott decision, but ultimately failed to reduce conflict”</a:t>
            </a:r>
          </a:p>
          <a:p>
            <a:pPr marL="352043" indent="-352043" defTabSz="490727">
              <a:spcBef>
                <a:spcPts val="3100"/>
              </a:spcBef>
              <a:defRPr sz="3359"/>
            </a:pPr>
            <a:r>
              <a:t>What was the impact of the Dred Scott decision?</a:t>
            </a:r>
          </a:p>
          <a:p>
            <a:pPr lvl="1" marL="704087" indent="-352043" defTabSz="490727">
              <a:spcBef>
                <a:spcPts val="3100"/>
              </a:spcBef>
              <a:defRPr sz="3359"/>
            </a:pPr>
            <a:r>
              <a:t>Declared that ALL African Americans were NOT citizens</a:t>
            </a:r>
          </a:p>
          <a:p>
            <a:pPr lvl="1" marL="704087" indent="-352043" defTabSz="490727">
              <a:spcBef>
                <a:spcPts val="3100"/>
              </a:spcBef>
              <a:defRPr sz="3359"/>
            </a:pPr>
            <a:r>
              <a:t>Slaves were deemed property, could not be taken away</a:t>
            </a:r>
          </a:p>
          <a:p>
            <a:pPr lvl="1" marL="704087" indent="-352043" defTabSz="490727">
              <a:spcBef>
                <a:spcPts val="3100"/>
              </a:spcBef>
              <a:defRPr sz="3359"/>
            </a:pPr>
            <a:r>
              <a:t>Congress could NOT legislate slavery in the territories - Missouri Compromise was unconstitutional </a:t>
            </a:r>
          </a:p>
          <a:p>
            <a:pPr marL="352043" indent="-352043" defTabSz="490727">
              <a:spcBef>
                <a:spcPts val="3100"/>
              </a:spcBef>
              <a:defRPr sz="3359"/>
            </a:pPr>
            <a:r>
              <a:t>Split the Democratic Party along sectional lines (N/S)</a:t>
            </a:r>
          </a:p>
        </p:txBody>
      </p:sp>
      <p:pic>
        <p:nvPicPr>
          <p:cNvPr id="156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90000" y="31750"/>
            <a:ext cx="4069061" cy="59001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95600" y="152400"/>
            <a:ext cx="3402043" cy="4824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4"/>
      <p:bldP build="whole" bldLvl="1" animBg="1" rev="0" advAuto="0" spid="157" grpId="5"/>
      <p:bldP build="p" bldLvl="5" animBg="1" rev="0" advAuto="0" spid="155" grpId="1"/>
      <p:bldP build="whole" bldLvl="1" animBg="1" rev="0" advAuto="0" spid="157" grpId="2"/>
      <p:bldP build="whole" bldLvl="1" animBg="1" rev="0" advAuto="0" spid="156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xfrm>
            <a:off x="367208" y="317500"/>
            <a:ext cx="12482017" cy="1778000"/>
          </a:xfrm>
          <a:prstGeom prst="rect">
            <a:avLst/>
          </a:prstGeom>
        </p:spPr>
        <p:txBody>
          <a:bodyPr/>
          <a:lstStyle/>
          <a:p>
            <a:pPr/>
            <a:r>
              <a:t>The Court In The Late 19th Century</a:t>
            </a:r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xfrm>
            <a:off x="431800" y="2209800"/>
            <a:ext cx="12352836" cy="7366000"/>
          </a:xfrm>
          <a:prstGeom prst="rect">
            <a:avLst/>
          </a:prstGeom>
        </p:spPr>
        <p:txBody>
          <a:bodyPr/>
          <a:lstStyle/>
          <a:p>
            <a:pPr/>
            <a:r>
              <a:t>Key Concept 5.3, II, E:</a:t>
            </a:r>
          </a:p>
          <a:p>
            <a:pPr lvl="1"/>
            <a:r>
              <a:t>“Segregation, violence, Supreme Court decisions…… stripped away African American rights…..”</a:t>
            </a:r>
          </a:p>
          <a:p>
            <a:pPr/>
            <a:r>
              <a:t>What court case supports this statement?</a:t>
            </a:r>
          </a:p>
          <a:p>
            <a:pPr lvl="1"/>
            <a:r>
              <a:t>Civil Rights Cases (1883):</a:t>
            </a:r>
          </a:p>
          <a:p>
            <a:pPr lvl="2"/>
            <a:r>
              <a:t>Congress could NOT outlaw racial discrimination by private individuals and/or groups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xfrm>
            <a:off x="367208" y="317500"/>
            <a:ext cx="12482017" cy="1778000"/>
          </a:xfrm>
          <a:prstGeom prst="rect">
            <a:avLst/>
          </a:prstGeom>
        </p:spPr>
        <p:txBody>
          <a:bodyPr/>
          <a:lstStyle/>
          <a:p>
            <a:pPr/>
            <a:r>
              <a:t>***</a:t>
            </a:r>
            <a:r>
              <a:rPr i="1"/>
              <a:t>Plessy v. Ferguson</a:t>
            </a:r>
            <a:r>
              <a:t>*** (Specifically Mentioned)</a:t>
            </a:r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xfrm>
            <a:off x="431800" y="2209800"/>
            <a:ext cx="12352836" cy="7366000"/>
          </a:xfrm>
          <a:prstGeom prst="rect">
            <a:avLst/>
          </a:prstGeom>
        </p:spPr>
        <p:txBody>
          <a:bodyPr/>
          <a:lstStyle/>
          <a:p>
            <a:pPr marL="398145" indent="-398145" defTabSz="554990">
              <a:spcBef>
                <a:spcPts val="3600"/>
              </a:spcBef>
              <a:defRPr sz="3800"/>
            </a:pPr>
            <a:r>
              <a:t>Key Concept 6.3, II, C:</a:t>
            </a:r>
          </a:p>
          <a:p>
            <a:pPr lvl="1" marL="796290" indent="-398145" defTabSz="554990">
              <a:spcBef>
                <a:spcPts val="3600"/>
              </a:spcBef>
              <a:defRPr sz="3800"/>
            </a:pPr>
            <a:r>
              <a:t>“The Supreme Court decision in Plessy v. Ferguson that upheld racial segregation helped to mark the end of most of the political gains African Americans made during Reconstruction.”</a:t>
            </a:r>
          </a:p>
          <a:p>
            <a:pPr marL="398145" indent="-398145" defTabSz="554990">
              <a:spcBef>
                <a:spcPts val="3600"/>
              </a:spcBef>
              <a:defRPr sz="3800"/>
            </a:pPr>
            <a:r>
              <a:t>What was the impact of this court case?</a:t>
            </a:r>
          </a:p>
          <a:p>
            <a:pPr lvl="1" marL="796290" indent="-398145" defTabSz="554990">
              <a:spcBef>
                <a:spcPts val="3600"/>
              </a:spcBef>
              <a:defRPr sz="3800"/>
            </a:pPr>
            <a:r>
              <a:t>“Separate but equal”</a:t>
            </a:r>
          </a:p>
          <a:p>
            <a:pPr lvl="1" marL="796290" indent="-398145" defTabSz="554990">
              <a:spcBef>
                <a:spcPts val="3600"/>
              </a:spcBef>
              <a:defRPr sz="3800"/>
            </a:pPr>
            <a:r>
              <a:t>The South focused on separate - facilities were never equal</a:t>
            </a:r>
          </a:p>
          <a:p>
            <a:pPr lvl="1" marL="796290" indent="-398145" defTabSz="554990">
              <a:spcBef>
                <a:spcPts val="3600"/>
              </a:spcBef>
              <a:defRPr sz="3800"/>
            </a:pPr>
            <a:r>
              <a:t>Later overturned by </a:t>
            </a:r>
            <a:r>
              <a:rPr i="1"/>
              <a:t>Brown v. Board</a:t>
            </a:r>
          </a:p>
        </p:txBody>
      </p:sp>
      <p:pic>
        <p:nvPicPr>
          <p:cNvPr id="16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5701" y="177800"/>
            <a:ext cx="4527099" cy="5067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6717" y="1037651"/>
            <a:ext cx="6525077" cy="33479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5"/>
      <p:bldP build="whole" bldLvl="1" animBg="1" rev="0" advAuto="0" spid="164" grpId="3"/>
      <p:bldP build="whole" bldLvl="1" animBg="1" rev="0" advAuto="0" spid="164" grpId="4"/>
      <p:bldP build="whole" bldLvl="1" animBg="1" rev="0" advAuto="0" spid="165" grpId="2"/>
      <p:bldP build="p" bldLvl="5" animBg="1" rev="0" advAuto="0" spid="16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xfrm>
            <a:off x="367208" y="317500"/>
            <a:ext cx="12482017" cy="1778000"/>
          </a:xfrm>
          <a:prstGeom prst="rect">
            <a:avLst/>
          </a:prstGeom>
        </p:spPr>
        <p:txBody>
          <a:bodyPr/>
          <a:lstStyle/>
          <a:p>
            <a:pPr/>
            <a:r>
              <a:t>The Supreme Court and the WWI</a:t>
            </a:r>
          </a:p>
        </p:txBody>
      </p:sp>
      <p:sp>
        <p:nvSpPr>
          <p:cNvPr id="168" name="Shape 168"/>
          <p:cNvSpPr/>
          <p:nvPr>
            <p:ph type="body" idx="1"/>
          </p:nvPr>
        </p:nvSpPr>
        <p:spPr>
          <a:xfrm>
            <a:off x="431800" y="2209800"/>
            <a:ext cx="12352836" cy="7366000"/>
          </a:xfrm>
          <a:prstGeom prst="rect">
            <a:avLst/>
          </a:prstGeom>
        </p:spPr>
        <p:txBody>
          <a:bodyPr/>
          <a:lstStyle/>
          <a:p>
            <a:pPr marL="372998" indent="-372998" defTabSz="519937">
              <a:spcBef>
                <a:spcPts val="3300"/>
              </a:spcBef>
              <a:defRPr sz="3559"/>
            </a:pPr>
            <a:r>
              <a:t>Key Concept 7.2, I, C:</a:t>
            </a:r>
          </a:p>
          <a:p>
            <a:pPr lvl="1" marL="745997" indent="-372998" defTabSz="519937">
              <a:spcBef>
                <a:spcPts val="3300"/>
              </a:spcBef>
              <a:defRPr sz="3559"/>
            </a:pPr>
            <a:r>
              <a:t>“Official restrictions on freedom of speech grew during WWI.”</a:t>
            </a:r>
          </a:p>
          <a:p>
            <a:pPr marL="372998" indent="-372998" defTabSz="519937">
              <a:spcBef>
                <a:spcPts val="3300"/>
              </a:spcBef>
              <a:defRPr sz="3559"/>
            </a:pPr>
            <a:r>
              <a:t>What court case support this statement?</a:t>
            </a:r>
          </a:p>
          <a:p>
            <a:pPr lvl="1" marL="745997" indent="-372998" defTabSz="519937">
              <a:spcBef>
                <a:spcPts val="3300"/>
              </a:spcBef>
              <a:defRPr sz="3559"/>
            </a:pPr>
            <a:r>
              <a:t>Schenck v. US:</a:t>
            </a:r>
          </a:p>
          <a:p>
            <a:pPr lvl="2" marL="1118997" indent="-372998" defTabSz="519937">
              <a:spcBef>
                <a:spcPts val="3300"/>
              </a:spcBef>
              <a:defRPr sz="3559"/>
            </a:pPr>
            <a:r>
              <a:t>“Clear and present danger”</a:t>
            </a:r>
          </a:p>
          <a:p>
            <a:pPr lvl="2" marL="1118997" indent="-372998" defTabSz="519937">
              <a:spcBef>
                <a:spcPts val="3300"/>
              </a:spcBef>
              <a:defRPr sz="3559"/>
            </a:pPr>
            <a:r>
              <a:t>During times of war and crisis, civil liberties decrease (connect to Lincoln’s suspension of habeas corpus during the Civil War)</a:t>
            </a:r>
          </a:p>
          <a:p>
            <a:pPr lvl="2" marL="1118997" indent="-372998" defTabSz="519937">
              <a:spcBef>
                <a:spcPts val="3300"/>
              </a:spcBef>
              <a:defRPr sz="3559"/>
            </a:pPr>
            <a:r>
              <a:t>Upheld the Espionage Act </a:t>
            </a:r>
          </a:p>
        </p:txBody>
      </p:sp>
      <p:pic>
        <p:nvPicPr>
          <p:cNvPr id="16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60617" y="74750"/>
            <a:ext cx="3896973" cy="5703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2"/>
      <p:bldP build="p" bldLvl="5" animBg="1" rev="0" advAuto="0" spid="168" grpId="1"/>
      <p:bldP build="whole" bldLvl="1" animBg="1" rev="0" advAuto="0" spid="169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xfrm>
            <a:off x="367208" y="317500"/>
            <a:ext cx="12482017" cy="1778000"/>
          </a:xfrm>
          <a:prstGeom prst="rect">
            <a:avLst/>
          </a:prstGeom>
        </p:spPr>
        <p:txBody>
          <a:bodyPr/>
          <a:lstStyle/>
          <a:p>
            <a:pPr/>
            <a:r>
              <a:t>The Supreme Court and the New Deal</a:t>
            </a:r>
          </a:p>
        </p:txBody>
      </p:sp>
      <p:sp>
        <p:nvSpPr>
          <p:cNvPr id="172" name="Shape 172"/>
          <p:cNvSpPr/>
          <p:nvPr>
            <p:ph type="body" idx="1"/>
          </p:nvPr>
        </p:nvSpPr>
        <p:spPr>
          <a:xfrm>
            <a:off x="431800" y="2209800"/>
            <a:ext cx="12352836" cy="7366000"/>
          </a:xfrm>
          <a:prstGeom prst="rect">
            <a:avLst/>
          </a:prstGeom>
        </p:spPr>
        <p:txBody>
          <a:bodyPr/>
          <a:lstStyle/>
          <a:p>
            <a:pPr marL="331089" indent="-331089" defTabSz="461518">
              <a:spcBef>
                <a:spcPts val="3000"/>
              </a:spcBef>
              <a:defRPr sz="3160"/>
            </a:pPr>
            <a:r>
              <a:t>Key Concept 7.1, III, B:</a:t>
            </a:r>
          </a:p>
          <a:p>
            <a:pPr lvl="1" marL="662178" indent="-331089" defTabSz="461518">
              <a:spcBef>
                <a:spcPts val="3000"/>
              </a:spcBef>
              <a:defRPr sz="3160"/>
            </a:pPr>
            <a:r>
              <a:t>“… While conservatives in Congress and the Supreme Court sought to limit the New Deal’s scope.”</a:t>
            </a:r>
          </a:p>
          <a:p>
            <a:pPr marL="331089" indent="-331089" defTabSz="461518">
              <a:spcBef>
                <a:spcPts val="3000"/>
              </a:spcBef>
              <a:defRPr sz="3160"/>
            </a:pPr>
            <a:r>
              <a:t>What court cases support this statement?</a:t>
            </a:r>
          </a:p>
          <a:p>
            <a:pPr lvl="1" marL="662178" indent="-331089" defTabSz="461518">
              <a:spcBef>
                <a:spcPts val="3000"/>
              </a:spcBef>
              <a:defRPr sz="3160"/>
            </a:pPr>
            <a:r>
              <a:t>Butler v. US:</a:t>
            </a:r>
          </a:p>
          <a:p>
            <a:pPr lvl="2" marL="993266" indent="-331089" defTabSz="461518">
              <a:spcBef>
                <a:spcPts val="3000"/>
              </a:spcBef>
              <a:defRPr sz="3160"/>
            </a:pPr>
            <a:r>
              <a:t>Declared the AAA unconstitutional</a:t>
            </a:r>
          </a:p>
          <a:p>
            <a:pPr lvl="1" marL="662178" indent="-331089" defTabSz="461518">
              <a:spcBef>
                <a:spcPts val="3000"/>
              </a:spcBef>
              <a:defRPr sz="3160"/>
            </a:pPr>
            <a:r>
              <a:t>Schechter Poultry v. US:</a:t>
            </a:r>
          </a:p>
          <a:p>
            <a:pPr lvl="2" marL="993266" indent="-331089" defTabSz="461518">
              <a:spcBef>
                <a:spcPts val="3000"/>
              </a:spcBef>
              <a:defRPr sz="3160"/>
            </a:pPr>
            <a:r>
              <a:t>Declared the NIRA unconstitutional</a:t>
            </a:r>
          </a:p>
          <a:p>
            <a:pPr marL="331089" indent="-331089" defTabSz="461518">
              <a:spcBef>
                <a:spcPts val="3000"/>
              </a:spcBef>
              <a:defRPr sz="3160"/>
            </a:pPr>
            <a:r>
              <a:t>As a result, FDR proposed the Court Packing Plan, but the never had the support to create it</a:t>
            </a:r>
          </a:p>
        </p:txBody>
      </p:sp>
      <p:pic>
        <p:nvPicPr>
          <p:cNvPr id="17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84617" y="3581400"/>
            <a:ext cx="3852335" cy="462280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 flipV="1">
            <a:off x="8331199" y="3606799"/>
            <a:ext cx="3759170" cy="4572002"/>
          </a:xfrm>
          <a:prstGeom prst="line">
            <a:avLst/>
          </a:prstGeom>
          <a:ln w="127000">
            <a:solidFill>
              <a:schemeClr val="accent5">
                <a:satOff val="-15115"/>
                <a:lumOff val="-13139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434343"/>
                </a:solidFill>
              </a:defRPr>
            </a:pPr>
          </a:p>
        </p:txBody>
      </p:sp>
      <p:sp>
        <p:nvSpPr>
          <p:cNvPr id="175" name="Shape 175"/>
          <p:cNvSpPr/>
          <p:nvPr/>
        </p:nvSpPr>
        <p:spPr>
          <a:xfrm flipH="1" flipV="1">
            <a:off x="8310001" y="3606799"/>
            <a:ext cx="3801567" cy="4543447"/>
          </a:xfrm>
          <a:prstGeom prst="line">
            <a:avLst/>
          </a:prstGeom>
          <a:ln w="127000">
            <a:solidFill>
              <a:schemeClr val="accent5">
                <a:satOff val="-15115"/>
                <a:lumOff val="-13139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434343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2" grpId="1"/>
      <p:bldP build="whole" bldLvl="1" animBg="1" rev="0" advAuto="0" spid="174" grpId="4"/>
      <p:bldP build="whole" bldLvl="1" animBg="1" rev="0" advAuto="0" spid="173" grpId="2"/>
      <p:bldP build="whole" bldLvl="1" animBg="1" rev="0" advAuto="0" spid="175" grpId="3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