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397000" y="889000"/>
            <a:ext cx="10541000" cy="2628900"/>
          </a:xfrm>
          <a:prstGeom prst="rect">
            <a:avLst/>
          </a:prstGeom>
        </p:spPr>
        <p:txBody>
          <a:bodyPr/>
          <a:lstStyle/>
          <a:p>
            <a:pPr lvl="0" algn="ctr" defTabSz="484886">
              <a:defRPr cap="none" sz="1800">
                <a:solidFill>
                  <a:srgbClr val="000000"/>
                </a:solidFill>
              </a:defRPr>
            </a:pPr>
            <a:r>
              <a:rPr cap="all" sz="5976">
                <a:solidFill>
                  <a:srgbClr val="DEDEDE"/>
                </a:solidFill>
              </a:rPr>
              <a:t>APUSH Review: </a:t>
            </a:r>
            <a:r>
              <a:rPr cap="all" sz="5976">
                <a:solidFill>
                  <a:srgbClr val="DEDEDE"/>
                </a:solidFill>
              </a:rPr>
              <a:t>Give Me Liberty!, Chapter 1, 4th Edition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143000" y="3632200"/>
            <a:ext cx="10541000" cy="1371600"/>
          </a:xfrm>
          <a:prstGeom prst="rect">
            <a:avLst/>
          </a:prstGeom>
        </p:spPr>
        <p:txBody>
          <a:bodyPr/>
          <a:lstStyle>
            <a:lvl1pPr algn="ctr" defTabSz="554990">
              <a:defRPr sz="342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420">
                <a:solidFill>
                  <a:srgbClr val="558AAB"/>
                </a:solidFill>
              </a:rPr>
              <a:t>Please check out the description for additional videos related to this chapter And Other Resources!</a:t>
            </a:r>
          </a:p>
        </p:txBody>
      </p:sp>
      <p:pic>
        <p:nvPicPr>
          <p:cNvPr id="55" name="APUSH-logo-300x2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0514" y="4704485"/>
            <a:ext cx="4963772" cy="3722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Spanish Empire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9072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Justification For Conquest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Natives were expected to adopt European ways (religion), those that resisted were seen as uncivilized “heathens” or savages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Papal Line of Demarcation - Pope Alexander VI - divided the New World between Spain and Portugal</a:t>
            </a:r>
            <a:endParaRPr sz="3024">
              <a:solidFill>
                <a:srgbClr val="737373"/>
              </a:solidFill>
            </a:endParaRPr>
          </a:p>
          <a:p>
            <a:pPr lvl="0" marL="0" indent="0" algn="ctr" defTabSz="49072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Spreading The Faith 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Spain sought to spread Catholicism throughout the Americas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Spain used this as a justification in order to “save” Natives</a:t>
            </a:r>
            <a:endParaRPr b="1" sz="3024">
              <a:solidFill>
                <a:srgbClr val="737373"/>
              </a:solidFill>
            </a:endParaRPr>
          </a:p>
          <a:p>
            <a:pPr lvl="0" marL="0" indent="0" algn="ctr" defTabSz="49072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Piety And Profit</a:t>
            </a:r>
            <a:endParaRPr sz="3024">
              <a:solidFill>
                <a:srgbClr val="737373"/>
              </a:solidFill>
            </a:endParaRPr>
          </a:p>
          <a:p>
            <a:pPr lvl="0" marL="373379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Enslaving Natives and converting them was a way to “save” them from their backwardness</a:t>
            </a:r>
          </a:p>
        </p:txBody>
      </p:sp>
      <p:pic>
        <p:nvPicPr>
          <p:cNvPr id="93" name="800px-Spain_and_Portug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9706" y="5010150"/>
            <a:ext cx="9245388" cy="4749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3"/>
      <p:bldP build="p" bldLvl="5" animBg="1" rev="0" advAuto="0" spid="92" grpId="1"/>
      <p:bldP build="whole" bldLvl="1" animBg="1" rev="0" advAuto="0" spid="9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Spanish Empire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Las Casas’s Complaint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Bartolome de Las Casas - </a:t>
            </a:r>
            <a:r>
              <a:rPr i="1" sz="2556">
                <a:solidFill>
                  <a:srgbClr val="737373"/>
                </a:solidFill>
              </a:rPr>
              <a:t>A Very Brief Account of the Destructiveness of the Indies 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Advocated for better treatment of Natives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Believed Natives were not savages, but rational beings</a:t>
            </a:r>
            <a:endParaRPr sz="2556">
              <a:solidFill>
                <a:srgbClr val="737373"/>
              </a:solidFill>
            </a:endParaRPr>
          </a:p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Reforming The Empire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1542 - New Laws - Indians no longer were enslaved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1550 - Encomienda System was abolished (check out video in the description)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Black Legend - Depicted Spain as brutal and exploitive </a:t>
            </a:r>
            <a:endParaRPr b="1" sz="2556">
              <a:solidFill>
                <a:srgbClr val="737373"/>
              </a:solidFill>
            </a:endParaRPr>
          </a:p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Exploring North America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Juan Ponce de Leon - explored Florida in 1513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Other expeditions reeked havoc on Native societies in North America</a:t>
            </a:r>
          </a:p>
        </p:txBody>
      </p:sp>
      <p:pic>
        <p:nvPicPr>
          <p:cNvPr id="97" name="462px-Bartolomedelascasa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9587" y="1411816"/>
            <a:ext cx="3595447" cy="4661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797px-Illustrations_de_Narratio_regionum_Indicarum_per_Hispanos_quosdam_devastattarum_—_Jean_Théodore_de_Bry_—_1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080" y="1016000"/>
            <a:ext cx="7743870" cy="5829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" grpId="1"/>
      <p:bldP build="whole" bldLvl="1" animBg="1" rev="0" advAuto="0" spid="97" grpId="4"/>
      <p:bldP build="whole" bldLvl="1" animBg="1" rev="0" advAuto="0" spid="98" grpId="3"/>
      <p:bldP build="whole" bldLvl="1" animBg="1" rev="0" advAuto="0" spid="97" grpId="2"/>
      <p:bldP build="whole" bldLvl="1" animBg="1" rev="0" advAuto="0" spid="98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Spanish Empire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26466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Spanish Florida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Spain sought to establish a military base in Florida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St. Augustine - oldest site in US inhabited by Europeans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Spanish missions were established to spread Christianity</a:t>
            </a:r>
            <a:endParaRPr sz="2628">
              <a:solidFill>
                <a:srgbClr val="737373"/>
              </a:solidFill>
            </a:endParaRPr>
          </a:p>
          <a:p>
            <a:pPr lvl="0" marL="0" indent="0" algn="ctr" defTabSz="426466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Spain In The Southwest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Juan de Onate - Conquistador that attacked and subdued Natives in Acoma</a:t>
            </a:r>
            <a:endParaRPr b="1" sz="2628">
              <a:solidFill>
                <a:srgbClr val="737373"/>
              </a:solidFill>
            </a:endParaRPr>
          </a:p>
          <a:p>
            <a:pPr lvl="0" marL="0" indent="0" algn="ctr" defTabSz="426466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628">
                <a:solidFill>
                  <a:srgbClr val="737373"/>
                </a:solidFill>
              </a:rPr>
              <a:t>Pueblo Revolt</a:t>
            </a:r>
            <a:r>
              <a:rPr sz="2628">
                <a:solidFill>
                  <a:srgbClr val="737373"/>
                </a:solidFill>
              </a:rPr>
              <a:t> (Check out video in description)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Spanish friars sought to eliminate Pueblo Indians practices that were inconsistent with Christianity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Pueblos revolted, killing 100s, and expelled the Spanish for 12 years</a:t>
            </a:r>
            <a:endParaRPr sz="2628">
              <a:solidFill>
                <a:srgbClr val="737373"/>
              </a:solidFill>
            </a:endParaRPr>
          </a:p>
          <a:p>
            <a:pPr lvl="0" marL="324485" indent="-324485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737373"/>
                </a:solidFill>
              </a:rPr>
              <a:t>When the Spanish recaptured the area in 1692, they became more tolerant of Native practices </a:t>
            </a:r>
          </a:p>
        </p:txBody>
      </p:sp>
      <p:pic>
        <p:nvPicPr>
          <p:cNvPr id="102" name="558px-Pueblo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84942" y="-16934"/>
            <a:ext cx="5634916" cy="605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2"/>
      <p:bldP build="whole" bldLvl="1" animBg="1" rev="0" advAuto="0" spid="102" grpId="3"/>
      <p:bldP build="p" bldLvl="5" animBg="1" rev="0" advAuto="0" spid="10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558AAB"/>
                </a:solidFill>
              </a:rPr>
              <a:t>The French And Dutch Empires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New Netherland and New France focused more on trade than settlement in large numbers of colonists</a:t>
            </a:r>
            <a:endParaRPr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French Colonization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Initially, only fishermen and fur traders settle in North America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Samuel de Champlain founded Quebec in 1608 (1 year after Jamestown)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There was no representative assembly in New France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80% of settlers were men</a:t>
            </a:r>
            <a:endParaRPr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New France And The Indians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Focus on the fur trade required friendly relations with the Natives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Christian Indians were allowed more autonomy than from other European countries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Metis - children of French and Native ancestry</a:t>
            </a:r>
            <a:endParaRPr b="1"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The Dutch Empire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Henry Hudson explored New York on behalf of the Dutch East India Company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Dutch invented the joint-stock company - prelude to capitalism </a:t>
            </a:r>
          </a:p>
        </p:txBody>
      </p:sp>
      <p:pic>
        <p:nvPicPr>
          <p:cNvPr id="106" name="589px-New-France175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1316" y="57150"/>
            <a:ext cx="9478378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472px-The_Trapper's_Brid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1320" y="-135467"/>
            <a:ext cx="4938280" cy="6277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xi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5"/>
      <p:bldP build="p" bldLvl="5" animBg="1" rev="0" advAuto="0" spid="105" grpId="3"/>
      <p:bldP build="whole" bldLvl="1" animBg="1" rev="0" advAuto="0" spid="106" grpId="1"/>
      <p:bldP build="whole" bldLvl="1" animBg="1" rev="0" advAuto="0" spid="106" grpId="2"/>
      <p:bldP build="whole" bldLvl="1" animBg="1" rev="0" advAuto="0" spid="10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558AAB"/>
                </a:solidFill>
              </a:rPr>
              <a:t>The French And Dutch Empires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61518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Dutch Freedom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Freedom of press and private religious practice was afforded to the Dutch</a:t>
            </a:r>
            <a:endParaRPr sz="2844">
              <a:solidFill>
                <a:srgbClr val="737373"/>
              </a:solidFill>
            </a:endParaRPr>
          </a:p>
          <a:p>
            <a:pPr lvl="0" marL="0" indent="0" algn="ctr" defTabSz="461518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Freedom In New Netherland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Initially the Dutch dominated the Atlantic Slave Trade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Unlike the English, Dutch women were kept separate legal identities when married</a:t>
            </a:r>
            <a:endParaRPr b="1" sz="2844">
              <a:solidFill>
                <a:srgbClr val="737373"/>
              </a:solidFill>
            </a:endParaRPr>
          </a:p>
          <a:p>
            <a:pPr lvl="0" marL="0" indent="0" algn="ctr" defTabSz="461518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The Dutch And Religious Toleration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In private, individuals were allowed to practice their religion, but NOT in public 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Religious dissent was tolerated, so long as it remain private </a:t>
            </a:r>
            <a:endParaRPr sz="2844">
              <a:solidFill>
                <a:srgbClr val="737373"/>
              </a:solidFill>
            </a:endParaRPr>
          </a:p>
          <a:p>
            <a:pPr lvl="0" marL="351155" indent="-351155" defTabSz="461518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737373"/>
                </a:solidFill>
              </a:rPr>
              <a:t>Individuals were NOT executed for holding the “wrong” religious beliefs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 defTabSz="572516">
              <a:defRPr sz="70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558AAB"/>
                </a:solidFill>
              </a:rPr>
              <a:t>The French And Dutch Empires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292100" y="18034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525779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Settling New Netherland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The Dutch encouraged migration by giving free land after 6 years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Many immigrants did NOT settle in New Netherland</a:t>
            </a:r>
            <a:endParaRPr sz="3239">
              <a:solidFill>
                <a:srgbClr val="737373"/>
              </a:solidFill>
            </a:endParaRPr>
          </a:p>
          <a:p>
            <a:pPr lvl="0" marL="0" indent="0" algn="ctr" defTabSz="525779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New Netherland And The Indians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Dutch sought to trade in, not conquer  North America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Settlement in Native territory could not occur until the land was purchased from Natives</a:t>
            </a:r>
            <a:endParaRPr sz="3239">
              <a:solidFill>
                <a:srgbClr val="737373"/>
              </a:solidFill>
            </a:endParaRPr>
          </a:p>
          <a:p>
            <a:pPr lvl="0" marL="40005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Commonalities between the French, Spanish, and Dutch?</a:t>
            </a:r>
            <a:endParaRPr sz="3239">
              <a:solidFill>
                <a:srgbClr val="737373"/>
              </a:solidFill>
            </a:endParaRPr>
          </a:p>
          <a:p>
            <a:pPr lvl="1" marL="800100" indent="-400050" defTabSz="52577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737373"/>
                </a:solidFill>
              </a:rPr>
              <a:t>Christianity, technology, new legal systems and economic enterprises, warfare, and disease</a:t>
            </a:r>
          </a:p>
        </p:txBody>
      </p:sp>
      <p:pic>
        <p:nvPicPr>
          <p:cNvPr id="114" name="468px-Nieuw_Nederlan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5504" y="37316"/>
            <a:ext cx="4140897" cy="5299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2"/>
      <p:bldP build="p" bldLvl="5" animBg="1" rev="0" advAuto="0" spid="1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292100" y="18034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Maize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Great Plains - hunters, lack of resources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Native religion and gender roles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Coverture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Reasons for exploration - 3 Gs, new technology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**Columbian Exchange**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Justification for treatment of Natives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Encomienda System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Pueblo Revolt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Comparing the Spanish, French, and Dutch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See You Back Here For Chapter 2!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Thanks for watching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Subscribe and share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Check out other videos in the description</a:t>
            </a:r>
            <a:endParaRPr sz="30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Good luck in May!</a:t>
            </a:r>
          </a:p>
        </p:txBody>
      </p:sp>
      <p:pic>
        <p:nvPicPr>
          <p:cNvPr id="121" name="220px-JohnWinthropColor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639" y="3194050"/>
            <a:ext cx="4038122" cy="486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041400" y="266700"/>
            <a:ext cx="10922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First Americans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7904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The Settling Of The Americas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Natives were a diverse group of people - hundreds of different languages and different societies/cultures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The came to America from the Bering Straight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Agriculture was based off </a:t>
            </a:r>
            <a:r>
              <a:rPr b="1" sz="2952">
                <a:solidFill>
                  <a:srgbClr val="737373"/>
                </a:solidFill>
              </a:rPr>
              <a:t>maize</a:t>
            </a:r>
            <a:r>
              <a:rPr sz="2952">
                <a:solidFill>
                  <a:srgbClr val="737373"/>
                </a:solidFill>
              </a:rPr>
              <a:t> (corn), squash, and beans</a:t>
            </a:r>
            <a:endParaRPr sz="2952">
              <a:solidFill>
                <a:srgbClr val="737373"/>
              </a:solidFill>
            </a:endParaRPr>
          </a:p>
          <a:p>
            <a:pPr lvl="0" marL="0" indent="0" algn="ctr" defTabSz="47904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Indian Societies Of The Americas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Aztecs - present-day Mexico - Tenochtitlan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Incas - present-day Peru</a:t>
            </a:r>
            <a:endParaRPr sz="2952">
              <a:solidFill>
                <a:srgbClr val="737373"/>
              </a:solidFill>
            </a:endParaRPr>
          </a:p>
          <a:p>
            <a:pPr lvl="0" marL="36448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Natives did NOT have the advanced technology of Europeans - guns, metal tools, etc.</a:t>
            </a:r>
            <a:endParaRPr sz="2952">
              <a:solidFill>
                <a:srgbClr val="737373"/>
              </a:solidFill>
            </a:endParaRPr>
          </a:p>
          <a:p>
            <a:pPr lvl="1" marL="728979" indent="-364489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737373"/>
                </a:solidFill>
              </a:rPr>
              <a:t>Europeans used this as a justification for conquest of Natives</a:t>
            </a:r>
          </a:p>
        </p:txBody>
      </p:sp>
      <p:pic>
        <p:nvPicPr>
          <p:cNvPr id="59" name="Zea_mays_-_Köhler–s_Medizinal-Pflanzen-28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18669" y="95096"/>
            <a:ext cx="3315621" cy="4517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2"/>
      <p:bldP build="p" bldLvl="5" animBg="1" rev="0" advAuto="0" spid="58" grpId="1"/>
      <p:bldP build="whole" bldLvl="1" animBg="1" rev="0" advAuto="0" spid="5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041400" y="266700"/>
            <a:ext cx="10922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First Americans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20624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Mound Builders Of The Mississippi River Valley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Natives traded across much of North America - Cahokia of present-day St. Louis</a:t>
            </a:r>
            <a:endParaRPr sz="2592">
              <a:solidFill>
                <a:srgbClr val="737373"/>
              </a:solidFill>
            </a:endParaRPr>
          </a:p>
          <a:p>
            <a:pPr lvl="0" marL="0" indent="0" algn="ctr" defTabSz="420624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Western Indians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Villages were established in present-day SW US</a:t>
            </a:r>
            <a:endParaRPr sz="2592">
              <a:solidFill>
                <a:srgbClr val="737373"/>
              </a:solidFill>
            </a:endParaRPr>
          </a:p>
          <a:p>
            <a:pPr lvl="1" marL="64008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Irrigation systems for corn, beans, and cotton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Called Pueblos by the Spanish due to buildings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Great Plains Indians - hunters - </a:t>
            </a:r>
            <a:r>
              <a:rPr b="1" sz="2592">
                <a:solidFill>
                  <a:srgbClr val="737373"/>
                </a:solidFill>
              </a:rPr>
              <a:t>lack of natural resources </a:t>
            </a:r>
            <a:endParaRPr b="1" sz="2592">
              <a:solidFill>
                <a:srgbClr val="737373"/>
              </a:solidFill>
            </a:endParaRPr>
          </a:p>
          <a:p>
            <a:pPr lvl="0" marL="0" indent="0" algn="ctr" defTabSz="420624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Indians Of Eastern North America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Mix of agriculture and hunting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Great League of Peace - 5 Iroquois</a:t>
            </a:r>
            <a:endParaRPr sz="2592">
              <a:solidFill>
                <a:srgbClr val="737373"/>
              </a:solidFill>
            </a:endParaRPr>
          </a:p>
          <a:p>
            <a:pPr lvl="0" marL="32004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Native society was incredibly diverse across North America </a:t>
            </a:r>
          </a:p>
        </p:txBody>
      </p:sp>
      <p:pic>
        <p:nvPicPr>
          <p:cNvPr id="63" name="360px-Flag_of_the_Iroquois_Confederac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5850" y="6115050"/>
            <a:ext cx="45720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APUSH NAmap cop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4979" y="19953"/>
            <a:ext cx="986046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4"/>
      <p:bldP build="whole" bldLvl="1" animBg="1" rev="0" advAuto="0" spid="63" grpId="5"/>
      <p:bldP build="p" bldLvl="5" animBg="1" rev="0" advAuto="0" spid="62" grpId="1"/>
      <p:bldP build="whole" bldLvl="1" animBg="1" rev="0" advAuto="0" spid="64" grpId="2"/>
      <p:bldP build="whole" bldLvl="1" animBg="1" rev="0" advAuto="0" spid="6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1041400" y="266700"/>
            <a:ext cx="10922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First Americans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Native American Religion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Animism - spirits were found in nature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Shamans and medicine men held great power</a:t>
            </a:r>
            <a:endParaRPr sz="2556">
              <a:solidFill>
                <a:srgbClr val="737373"/>
              </a:solidFill>
            </a:endParaRPr>
          </a:p>
          <a:p>
            <a:pPr lvl="1" marL="631189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Helped many Europeans believe they needed to convert Natives to Christianity</a:t>
            </a:r>
            <a:endParaRPr sz="2556">
              <a:solidFill>
                <a:srgbClr val="737373"/>
              </a:solidFill>
            </a:endParaRPr>
          </a:p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Land And Property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Native view of land - common resource; European view of land - individual holdings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Gift giving played an instrumental role in Native society</a:t>
            </a:r>
            <a:endParaRPr b="1" sz="2556">
              <a:solidFill>
                <a:srgbClr val="737373"/>
              </a:solidFill>
            </a:endParaRPr>
          </a:p>
          <a:p>
            <a:pPr lvl="0" marL="0" indent="0" algn="ctr" defTabSz="414781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Gender Relations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Many societies were matrilineal - family focused on the mother’s side, not the father’s (European view)</a:t>
            </a:r>
            <a:endParaRPr sz="2556">
              <a:solidFill>
                <a:srgbClr val="737373"/>
              </a:solidFill>
            </a:endParaRPr>
          </a:p>
          <a:p>
            <a:pPr lvl="0" marL="315594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Native women owned tools and dwellings, English married women could not be legally independent</a:t>
            </a:r>
          </a:p>
        </p:txBody>
      </p:sp>
      <p:pic>
        <p:nvPicPr>
          <p:cNvPr id="68" name="Medicine Ma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0656" y="5721136"/>
            <a:ext cx="4755361" cy="3918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2"/>
      <p:bldP build="whole" bldLvl="1" animBg="1" rev="0" advAuto="0" spid="68" grpId="3"/>
      <p:bldP build="p" bldLvl="5" animBg="1" rev="0" advAuto="0" spid="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041400" y="266700"/>
            <a:ext cx="10922000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First Americans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European Views Of The Indians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Initially viewed as either “noble savages” or uncivilized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As time passed, they were more often seen as uncivilized and barbaric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England, France, and Dutch believed Natives did not “use” land, so they could not claim it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Europeans saw Natives as not “free” - private property, religion, gender roles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 defTabSz="496570">
              <a:defRPr sz="61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20">
                <a:solidFill>
                  <a:srgbClr val="558AAB"/>
                </a:solidFill>
              </a:rPr>
              <a:t>Indian Freedom, European Freedom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292100" y="1451107"/>
            <a:ext cx="12420600" cy="8010393"/>
          </a:xfrm>
          <a:prstGeom prst="rect">
            <a:avLst/>
          </a:prstGeom>
        </p:spPr>
        <p:txBody>
          <a:bodyPr/>
          <a:lstStyle/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Indian Freedom 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Natives not having established governments was seen as barbaric by Europeans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Natives resented being used as slaves - run away and resist</a:t>
            </a:r>
            <a:endParaRPr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Christian Liberty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Freedom in Europe often meant embracing Christianity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European countries dictated which form of Christianity to practice - dissenters were often persecuted</a:t>
            </a:r>
            <a:endParaRPr b="1"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Freedom And Authority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European kings claimed the right to rule from God - divine right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Men had complete authority over families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Coverture - women surrendered their legal identities when married - could not own property or sign contracts</a:t>
            </a:r>
            <a:endParaRPr sz="2124">
              <a:solidFill>
                <a:srgbClr val="737373"/>
              </a:solidFill>
            </a:endParaRPr>
          </a:p>
          <a:p>
            <a:pPr lvl="1" marL="0" indent="134873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Liberty and Liberties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Property requirements to vote limited those that could participate in voting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Many liberties we know today did not exist then - freedom of worship, economic, etc. </a:t>
            </a:r>
          </a:p>
        </p:txBody>
      </p:sp>
      <p:pic>
        <p:nvPicPr>
          <p:cNvPr id="75" name="Louis_XIV_of_Fran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4450" y="1090905"/>
            <a:ext cx="4112142" cy="584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" grpId="1"/>
      <p:bldP build="whole" bldLvl="1" animBg="1" rev="0" advAuto="0" spid="75" grpId="3"/>
      <p:bldP build="whole" bldLvl="1" animBg="1" rev="0" advAuto="0" spid="7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Expansion Of Europe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0" indent="0" algn="ctr" defTabSz="33883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Chinese And Portuguese Navigation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Zheng He - 62 ships and 25,000 men explored the coast of Africa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Sought to demonstrate China’s advancements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Caravel, compass, and quadrant improved sailing efficiency</a:t>
            </a:r>
            <a:endParaRPr sz="2088">
              <a:solidFill>
                <a:srgbClr val="737373"/>
              </a:solidFill>
            </a:endParaRPr>
          </a:p>
          <a:p>
            <a:pPr lvl="0" marL="0" indent="0" algn="ctr" defTabSz="33883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Portugal And West Africa 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Established trading posts in West Africa - slave traders</a:t>
            </a:r>
            <a:endParaRPr b="1" sz="2088">
              <a:solidFill>
                <a:srgbClr val="737373"/>
              </a:solidFill>
            </a:endParaRPr>
          </a:p>
          <a:p>
            <a:pPr lvl="0" marL="0" indent="0" algn="ctr" defTabSz="33883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Freedom And Slavery In Africa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African slaves traditionally were criminals and captives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Between 1450 and 1500, 100,000 slaves were transported to Spain and Portugal</a:t>
            </a:r>
            <a:endParaRPr sz="2088">
              <a:solidFill>
                <a:srgbClr val="737373"/>
              </a:solidFill>
            </a:endParaRPr>
          </a:p>
          <a:p>
            <a:pPr lvl="1" marL="51561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1502 - first slaves sent to the Caribbean</a:t>
            </a:r>
            <a:endParaRPr sz="2088">
              <a:solidFill>
                <a:srgbClr val="737373"/>
              </a:solidFill>
            </a:endParaRPr>
          </a:p>
          <a:p>
            <a:pPr lvl="0" marL="0" indent="0" algn="ctr" defTabSz="33883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The Voyages Of Columbus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Columbus did NOT think the world was flat, he just thought it was smaller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Sought to increase trade with Asia and spread Christianity</a:t>
            </a:r>
            <a:endParaRPr sz="2088">
              <a:solidFill>
                <a:srgbClr val="737373"/>
              </a:solidFill>
            </a:endParaRPr>
          </a:p>
          <a:p>
            <a:pPr lvl="0" marL="257809" indent="-257809" defTabSz="33883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737373"/>
                </a:solidFill>
              </a:rPr>
              <a:t>Spain eventually sponsored his exploration in 1492</a:t>
            </a:r>
          </a:p>
        </p:txBody>
      </p:sp>
      <p:pic>
        <p:nvPicPr>
          <p:cNvPr id="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2400" y="6309783"/>
            <a:ext cx="7620000" cy="336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ZhengHeShips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22225" y="1625600"/>
            <a:ext cx="4144475" cy="4669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3"/>
      <p:bldP build="whole" bldLvl="1" animBg="1" rev="0" advAuto="0" spid="80" grpId="2"/>
      <p:bldP build="p" bldLvl="5" animBg="1" rev="0" advAuto="0" spid="78" grpId="1"/>
      <p:bldP build="whole" bldLvl="1" animBg="1" rev="0" advAuto="0" spid="7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Contact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292100" y="1514342"/>
            <a:ext cx="12420600" cy="7947158"/>
          </a:xfrm>
          <a:prstGeom prst="rect">
            <a:avLst/>
          </a:prstGeom>
        </p:spPr>
        <p:txBody>
          <a:bodyPr/>
          <a:lstStyle/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Columbus In The New World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Columbus landed at the Bahamas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Hispaniola - initially became the center of the Spanish Empire</a:t>
            </a:r>
            <a:endParaRPr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Exploration And Conquest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Spain was inspired by wealth, power, and spread of Christianity (3 Gs - gold, glory, and God)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Conquistadores: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Cortes - Aztecs in Tenochtitlan - advanced weapons and disease helped the Spanish conquer the Natives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Pizarro - conquered the Incas in Peru</a:t>
            </a:r>
            <a:endParaRPr b="1" sz="2124">
              <a:solidFill>
                <a:srgbClr val="737373"/>
              </a:solidFill>
            </a:endParaRPr>
          </a:p>
          <a:p>
            <a:pPr lvl="0" marL="0" indent="0" algn="ctr" defTabSz="344677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The Demographic Disaster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b="1" sz="2124">
                <a:solidFill>
                  <a:srgbClr val="737373"/>
                </a:solidFill>
              </a:rPr>
              <a:t>Columbian Exchange</a:t>
            </a:r>
            <a:r>
              <a:rPr sz="2124">
                <a:solidFill>
                  <a:srgbClr val="737373"/>
                </a:solidFill>
              </a:rPr>
              <a:t> - spread of goods, disease, and people across the Atlantic forever changed both hemispheres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Potatoes and Corn from the Americas </a:t>
            </a:r>
            <a:r>
              <a:rPr b="1" sz="2124">
                <a:solidFill>
                  <a:srgbClr val="737373"/>
                </a:solidFill>
              </a:rPr>
              <a:t>increased population in Europe</a:t>
            </a:r>
            <a:endParaRPr sz="2124">
              <a:solidFill>
                <a:srgbClr val="737373"/>
              </a:solidFill>
            </a:endParaRPr>
          </a:p>
          <a:p>
            <a:pPr lvl="1" marL="524509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Horses, guns, and diseases from Europe transformed Native life in the Americas</a:t>
            </a:r>
            <a:endParaRPr sz="2124">
              <a:solidFill>
                <a:srgbClr val="737373"/>
              </a:solidFill>
            </a:endParaRPr>
          </a:p>
          <a:p>
            <a:pPr lvl="0" marL="262254" indent="-262254" defTabSz="344677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737373"/>
                </a:solidFill>
              </a:rPr>
              <a:t>In some areas, as many as 90% of Natives died due to disease</a:t>
            </a:r>
          </a:p>
        </p:txBody>
      </p:sp>
      <p:pic>
        <p:nvPicPr>
          <p:cNvPr id="84" name="800px-Aztec_smallpox_victim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9182" y="381000"/>
            <a:ext cx="5929219" cy="435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475px-Hernan_Fernando_Cort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1213" y="6350"/>
            <a:ext cx="3796904" cy="4788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3"/>
      <p:bldP build="whole" bldLvl="1" animBg="1" rev="0" advAuto="0" spid="84" grpId="4"/>
      <p:bldP build="whole" bldLvl="1" animBg="1" rev="0" advAuto="0" spid="85" grpId="5"/>
      <p:bldP build="p" bldLvl="5" animBg="1" rev="0" advAuto="0" spid="83" grpId="1"/>
      <p:bldP build="whole" bldLvl="1" animBg="1" rev="0" advAuto="0" spid="8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376113" y="266700"/>
            <a:ext cx="12252574" cy="164127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Spanish Empire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292100" y="1790700"/>
            <a:ext cx="12420600" cy="7670800"/>
          </a:xfrm>
          <a:prstGeom prst="rect">
            <a:avLst/>
          </a:prstGeom>
        </p:spPr>
        <p:txBody>
          <a:bodyPr/>
          <a:lstStyle/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Spain sought to acquire gold and silver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Mexico City became its new center in North America</a:t>
            </a:r>
            <a:endParaRPr sz="2484">
              <a:solidFill>
                <a:srgbClr val="737373"/>
              </a:solidFill>
            </a:endParaRPr>
          </a:p>
          <a:p>
            <a:pPr lvl="0" marL="0" indent="0" algn="ctr" defTabSz="403097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Governing Spanish America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King and Catholic Church administered the colonies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Spanish appointees from Spain ruled the colonies</a:t>
            </a:r>
            <a:endParaRPr sz="2484">
              <a:solidFill>
                <a:srgbClr val="737373"/>
              </a:solidFill>
            </a:endParaRPr>
          </a:p>
          <a:p>
            <a:pPr lvl="0" marL="0" indent="0" algn="ctr" defTabSz="403097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Colonists In Spanish America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Natives were enslaved in gold and silver mines and performed other labor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Initial settlers were mostly men - intermarrying with Natives - emergence of mestizos</a:t>
            </a:r>
            <a:endParaRPr b="1" sz="2484">
              <a:solidFill>
                <a:srgbClr val="737373"/>
              </a:solidFill>
            </a:endParaRPr>
          </a:p>
          <a:p>
            <a:pPr lvl="0" marL="0" indent="0" algn="ctr" defTabSz="403097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Colonists And Indians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Spain hoped to eventually assimilate the Natives into Spanish society</a:t>
            </a:r>
            <a:endParaRPr sz="2484">
              <a:solidFill>
                <a:srgbClr val="737373"/>
              </a:solidFill>
            </a:endParaRPr>
          </a:p>
          <a:p>
            <a:pPr lvl="0" marL="306704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Spanish America  eventually morphed into combinations of Native, Spanish, and African culture</a:t>
            </a:r>
          </a:p>
        </p:txBody>
      </p:sp>
      <p:pic>
        <p:nvPicPr>
          <p:cNvPr id="89" name="778px-Mestiso_177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4947" y="1845733"/>
            <a:ext cx="5900687" cy="4550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3"/>
      <p:bldP build="p" bldLvl="5" animBg="1" rev="0" advAuto="0" spid="88" grpId="1"/>
      <p:bldP build="whole" bldLvl="1" animBg="1" rev="0" advAuto="0" spid="89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