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1022247"/>
              <a:satOff val="34289"/>
              <a:lumOff val="-18384"/>
            </a:scheme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96663"/>
              <a:satOff val="-16428"/>
              <a:lumOff val="3004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105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i="1"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3053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20202"/>
                  </a:outerShdw>
                </a:effectLst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104900" y="758938"/>
            <a:ext cx="10795000" cy="5943601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6548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654800" y="2374900"/>
            <a:ext cx="5588000" cy="68072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80200" y="5626100"/>
            <a:ext cx="5588000" cy="3441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half" idx="14"/>
          </p:nvPr>
        </p:nvSpPr>
        <p:spPr>
          <a:xfrm>
            <a:off x="6680200" y="419100"/>
            <a:ext cx="5588000" cy="49149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762000" y="419100"/>
            <a:ext cx="5588000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>
              <a:defRPr>
                <a:effectLst/>
              </a:defRPr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4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406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marR="0" indent="-406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Relationship Id="rId3" Type="http://schemas.openxmlformats.org/officeDocument/2006/relationships/image" Target="../media/image11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Relationship Id="rId3" Type="http://schemas.openxmlformats.org/officeDocument/2006/relationships/image" Target="../media/image14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tif"/><Relationship Id="rId4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6144">
                <a:effectLst>
                  <a:outerShdw sx="100000" sy="100000" kx="0" ky="0" algn="b" rotWithShape="0" blurRad="48768" dist="24384" dir="5400000">
                    <a:srgbClr val="000000"/>
                  </a:outerShdw>
                </a:effectLst>
              </a:defRPr>
            </a:lvl1pPr>
          </a:lstStyle>
          <a:p>
            <a:pPr/>
            <a:r>
              <a:t>APUSH Review: Give Me Liberty!, Chapter 9, 4th Edition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0624">
              <a:defRPr sz="2376">
                <a:effectLst>
                  <a:outerShdw sx="100000" sy="100000" kx="0" ky="0" algn="b" rotWithShape="0" blurRad="36576" dist="18288" dir="5400000">
                    <a:srgbClr val="000000"/>
                  </a:outerShdw>
                </a:effectLst>
                <a:latin typeface="Didot"/>
                <a:ea typeface="Didot"/>
                <a:cs typeface="Didot"/>
                <a:sym typeface="Didot"/>
              </a:defRPr>
            </a:lvl1pPr>
          </a:lstStyle>
          <a:p>
            <a:pPr/>
            <a:r>
              <a:t>Please check out the description for additional videos related to this chapter and other resources!</a:t>
            </a:r>
          </a:p>
        </p:txBody>
      </p:sp>
      <p:sp>
        <p:nvSpPr>
          <p:cNvPr id="121" name="Shape 121"/>
          <p:cNvSpPr/>
          <p:nvPr/>
        </p:nvSpPr>
        <p:spPr>
          <a:xfrm>
            <a:off x="872066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The “Common Man”</a:t>
            </a:r>
          </a:p>
        </p:txBody>
      </p:sp>
      <p:sp>
        <p:nvSpPr>
          <p:cNvPr id="122" name="Shape 122"/>
          <p:cNvSpPr/>
          <p:nvPr/>
        </p:nvSpPr>
        <p:spPr>
          <a:xfrm>
            <a:off x="3776133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Missouri Compromise</a:t>
            </a:r>
          </a:p>
        </p:txBody>
      </p:sp>
      <p:sp>
        <p:nvSpPr>
          <p:cNvPr id="123" name="Shape 123"/>
          <p:cNvSpPr/>
          <p:nvPr/>
        </p:nvSpPr>
        <p:spPr>
          <a:xfrm>
            <a:off x="6680200" y="482600"/>
            <a:ext cx="2556272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“Corrupt” Bargain</a:t>
            </a:r>
          </a:p>
        </p:txBody>
      </p:sp>
      <p:sp>
        <p:nvSpPr>
          <p:cNvPr id="124" name="Shape 124"/>
          <p:cNvSpPr/>
          <p:nvPr/>
        </p:nvSpPr>
        <p:spPr>
          <a:xfrm>
            <a:off x="9694597" y="482600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Election of 1824</a:t>
            </a:r>
          </a:p>
        </p:txBody>
      </p:sp>
      <p:sp>
        <p:nvSpPr>
          <p:cNvPr id="125" name="Shape 125"/>
          <p:cNvSpPr/>
          <p:nvPr/>
        </p:nvSpPr>
        <p:spPr>
          <a:xfrm>
            <a:off x="872066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Nullification Crisis</a:t>
            </a:r>
          </a:p>
        </p:txBody>
      </p:sp>
      <p:sp>
        <p:nvSpPr>
          <p:cNvPr id="126" name="Shape 126"/>
          <p:cNvSpPr/>
          <p:nvPr/>
        </p:nvSpPr>
        <p:spPr>
          <a:xfrm>
            <a:off x="3776133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Bank War</a:t>
            </a:r>
          </a:p>
        </p:txBody>
      </p:sp>
      <p:sp>
        <p:nvSpPr>
          <p:cNvPr id="127" name="Shape 127"/>
          <p:cNvSpPr/>
          <p:nvPr/>
        </p:nvSpPr>
        <p:spPr>
          <a:xfrm>
            <a:off x="6735365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9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Indian Removal Act</a:t>
            </a:r>
          </a:p>
        </p:txBody>
      </p:sp>
      <p:sp>
        <p:nvSpPr>
          <p:cNvPr id="128" name="Shape 128"/>
          <p:cNvSpPr/>
          <p:nvPr/>
        </p:nvSpPr>
        <p:spPr>
          <a:xfrm>
            <a:off x="9694597" y="6468533"/>
            <a:ext cx="2556273" cy="2050654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7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Democrats vs. Whigs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Age Of Jackson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Politics and morality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Temperance — favored by Whigs not Democrats; immigrants tended to supported Democrats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Whigs believed government could increase freedom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During Jackson’s presidency, local governments banned prostitution and alcohol in many areas</a:t>
            </a:r>
          </a:p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South Carolina and Nullification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Tariff of 1828 was known as the Tariff of Abominations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Argued it benefitted the North at the expense of the South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Fear that a strong government that could impose tariffs could one day end slavery</a:t>
            </a:r>
          </a:p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Calhoun’s Political Theory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South Carolina Exposition and Protest - written anonymously by VP Calhoun - drew inspiration from VA and KY Resolutions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Justified nullification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Daniel Webster - Senator from NE, argued in favor of the national government</a:t>
            </a:r>
          </a:p>
        </p:txBody>
      </p:sp>
      <p:pic>
        <p:nvPicPr>
          <p:cNvPr id="1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7002" y="2120130"/>
            <a:ext cx="3690796" cy="4462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6800" y="903333"/>
            <a:ext cx="8585201" cy="715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3"/>
      <p:bldP build="whole" bldLvl="1" animBg="1" rev="0" advAuto="0" spid="168" grpId="4"/>
      <p:bldP build="whole" bldLvl="1" animBg="1" rev="0" advAuto="0" spid="167" grpId="2"/>
      <p:bldP build="whole" bldLvl="1" animBg="1" rev="0" advAuto="0" spid="167" grpId="5"/>
      <p:bldP build="p" bldLvl="5" animBg="1" rev="0" advAuto="0" spid="1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Age Of Jackson</a:t>
            </a:r>
          </a:p>
        </p:txBody>
      </p:sp>
      <p:sp>
        <p:nvSpPr>
          <p:cNvPr id="171" name="Shape 171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03783">
              <a:spcBef>
                <a:spcPts val="2100"/>
              </a:spcBef>
              <a:buSzTx/>
              <a:buNone/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The Nullification Crisis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Calhoun argued for nullification, not disunion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Jackson viewed it as disunion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Tariff of 1832 - lowered tariff rates, still too high for the South’s liking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Tariff of 1833 - compromise tariff, lowered rates by 10% per year for 8 years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Force Bill - allowed the president to collect tariff using the military if necessary </a:t>
            </a:r>
          </a:p>
          <a:p>
            <a:pPr marL="0" indent="0" algn="ctr" defTabSz="303783">
              <a:spcBef>
                <a:spcPts val="2100"/>
              </a:spcBef>
              <a:buSzTx/>
              <a:buNone/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Indian Removal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Many Americans sought to expand west - where Natives were living 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Indian Removal Act - would force Natives to move west of the Mississippi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Jackson viewed Natives as “savages” </a:t>
            </a:r>
          </a:p>
          <a:p>
            <a:pPr marL="0" indent="0" algn="ctr" defTabSz="303783">
              <a:spcBef>
                <a:spcPts val="2100"/>
              </a:spcBef>
              <a:buSzTx/>
              <a:buNone/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The Supreme Court and the Indians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Cherokee Nation v. Georgia - Court ruled Natives were NOT citizens, could not sue in court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Worcester v. Georgia - Court ruled Natives could not be forced to move, Jackson refused to enforce the decision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Trail of Tears - 18,000 Natives forced to move, 1/4 died on the way</a:t>
            </a:r>
          </a:p>
          <a:p>
            <a:pPr marL="211327" indent="-211327" defTabSz="303783">
              <a:spcBef>
                <a:spcPts val="2100"/>
              </a:spcBef>
              <a:defRPr sz="1768">
                <a:effectLst>
                  <a:outerShdw sx="100000" sy="100000" kx="0" ky="0" algn="b" rotWithShape="0" blurRad="26416" dist="13208" dir="5400000">
                    <a:srgbClr val="000000"/>
                  </a:outerShdw>
                </a:effectLst>
              </a:defRPr>
            </a:pPr>
            <a:r>
              <a:t>William Apess - wrote </a:t>
            </a:r>
            <a:r>
              <a:rPr i="1"/>
              <a:t>A Son of the Forrest</a:t>
            </a:r>
            <a:r>
              <a:t> - called for harmony among whites and Natives</a:t>
            </a:r>
          </a:p>
        </p:txBody>
      </p:sp>
      <p:pic>
        <p:nvPicPr>
          <p:cNvPr id="17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84133" y="1309644"/>
            <a:ext cx="3756151" cy="5097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73774" y="773112"/>
            <a:ext cx="8815956" cy="67353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  <p:bldP build="whole" bldLvl="1" animBg="1" rev="0" advAuto="0" spid="173" grpId="3"/>
      <p:bldP build="whole" bldLvl="1" animBg="1" rev="0" advAuto="0" spid="173" grpId="4"/>
      <p:bldP build="whole" bldLvl="1" animBg="1" rev="0" advAuto="0" spid="17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Bank War And After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91414">
              <a:spcBef>
                <a:spcPts val="2800"/>
              </a:spcBef>
              <a:buSzTx/>
              <a:buNone/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Biddle’s Bank (Video in Description)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Jackson, a “hard-money” advocate, distrusted banks, especially the BUS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Nicholas Biddle - president of the BUS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BUS charter of 1832 - passed by Congress to be a referendum on the election of 1832</a:t>
            </a:r>
          </a:p>
          <a:p>
            <a:pPr lvl="1" marL="544576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Jackson vetoed the bill; seen by some as overstepping his power</a:t>
            </a:r>
          </a:p>
          <a:p>
            <a:pPr marL="0" indent="0" algn="ctr" defTabSz="391414">
              <a:spcBef>
                <a:spcPts val="2800"/>
              </a:spcBef>
              <a:buSzTx/>
              <a:buNone/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The Pet Banks and the Economy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Before the BUS expired in 1836, Jackson removed all government funds and placed them in state “pet” banks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Roger B. Taney - Jackson’s Treasury Secretary, later Chief Justice</a:t>
            </a:r>
          </a:p>
          <a:p>
            <a:pPr marL="0" indent="0" algn="ctr" defTabSz="391414">
              <a:spcBef>
                <a:spcPts val="2800"/>
              </a:spcBef>
              <a:buSzTx/>
              <a:buNone/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The Panic of 1837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Specie Circular - government required all land to be purchased in gold and silver</a:t>
            </a:r>
          </a:p>
          <a:p>
            <a:pPr marL="272288" indent="-272288" defTabSz="391414">
              <a:spcBef>
                <a:spcPts val="2800"/>
              </a:spcBef>
              <a:defRPr sz="2278">
                <a:effectLst>
                  <a:outerShdw sx="100000" sy="100000" kx="0" ky="0" algn="b" rotWithShape="0" blurRad="34036" dist="17018" dir="5400000">
                    <a:srgbClr val="000000"/>
                  </a:outerShdw>
                </a:effectLst>
              </a:defRPr>
            </a:pPr>
            <a:r>
              <a:t>Panic of 1837 led to a decrease in wages, high unemployment, and loss of land for many Americans</a:t>
            </a:r>
          </a:p>
        </p:txBody>
      </p:sp>
      <p:pic>
        <p:nvPicPr>
          <p:cNvPr id="17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0043" y="5736338"/>
            <a:ext cx="2794001" cy="367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73486" y="1341029"/>
            <a:ext cx="9857828" cy="6703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8" grpId="4"/>
      <p:bldP build="p" bldLvl="5" animBg="1" rev="0" advAuto="0" spid="176" grpId="1"/>
      <p:bldP build="whole" bldLvl="1" animBg="1" rev="0" advAuto="0" spid="178" grpId="5"/>
      <p:bldP build="whole" bldLvl="1" animBg="1" rev="0" advAuto="0" spid="177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Bank War And After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426466">
              <a:spcBef>
                <a:spcPts val="3000"/>
              </a:spcBef>
              <a:buSzTx/>
              <a:buNone/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Van Buren in Office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Government removed its money from state banks, held it in the Treasury Department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Independent Treasury - federal $ separated from banks</a:t>
            </a:r>
          </a:p>
          <a:p>
            <a:pPr marL="0" indent="0" algn="ctr" defTabSz="426466">
              <a:spcBef>
                <a:spcPts val="3000"/>
              </a:spcBef>
              <a:buSzTx/>
              <a:buNone/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The Election of 1840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William Henry Harrison (Whig) v. MVB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“Tippecanoe and Tyler Too,” “Log Cabins and Hard Cider”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Harrison, a War of 1812 hero like Jackson, won the election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Tyler, a former Democrat chosen to balance the ticket </a:t>
            </a:r>
          </a:p>
          <a:p>
            <a:pPr marL="0" indent="0" algn="ctr" defTabSz="426466">
              <a:spcBef>
                <a:spcPts val="3000"/>
              </a:spcBef>
              <a:buSzTx/>
              <a:buNone/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His Accidency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Harrison dies 30 days into office</a:t>
            </a:r>
          </a:p>
          <a:p>
            <a:pPr marL="296672" indent="-296672" defTabSz="426466">
              <a:spcBef>
                <a:spcPts val="3000"/>
              </a:spcBef>
              <a:defRPr sz="2482">
                <a:effectLst>
                  <a:outerShdw sx="100000" sy="100000" kx="0" ky="0" algn="b" rotWithShape="0" blurRad="37084" dist="18542" dir="5400000">
                    <a:srgbClr val="000000"/>
                  </a:outerShdw>
                </a:effectLst>
              </a:defRPr>
            </a:pPr>
            <a:r>
              <a:t>Tyler becomes president, vetoes Whig legislation, becomes a man without a party</a:t>
            </a:r>
          </a:p>
        </p:txBody>
      </p:sp>
      <p:pic>
        <p:nvPicPr>
          <p:cNvPr id="18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8489" y="961914"/>
            <a:ext cx="8128001" cy="622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4232" y="1467520"/>
            <a:ext cx="10160001" cy="623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5"/>
      <p:bldP build="p" bldLvl="5" animBg="1" rev="0" advAuto="0" spid="181" grpId="1"/>
      <p:bldP build="whole" bldLvl="1" animBg="1" rev="0" advAuto="0" spid="182" grpId="2"/>
      <p:bldP build="whole" bldLvl="1" animBg="1" rev="0" advAuto="0" spid="182" grpId="3"/>
      <p:bldP build="whole" bldLvl="1" animBg="1" rev="0" advAuto="0" spid="183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Quick Recap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42300" y="1944358"/>
            <a:ext cx="12920200" cy="7774313"/>
          </a:xfrm>
          <a:prstGeom prst="rect">
            <a:avLst/>
          </a:prstGeom>
        </p:spPr>
        <p:txBody>
          <a:bodyPr/>
          <a:lstStyle/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Property requirements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Minstrel shows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American System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Debates over tariffs, internal improvements, tariffs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Democrats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Whigs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Jackson’s presidency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Indian Removal Act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Nullification Crisis</a:t>
            </a:r>
          </a:p>
          <a:p>
            <a:pPr marL="304800" indent="-304800" defTabSz="438150">
              <a:spcBef>
                <a:spcPts val="3100"/>
              </a:spcBef>
              <a:defRPr sz="2550">
                <a:effectLst>
                  <a:outerShdw sx="100000" sy="100000" kx="0" ky="0" algn="b" rotWithShape="0" blurRad="38100" dist="19050" dir="5400000">
                    <a:srgbClr val="000000"/>
                  </a:outerShdw>
                </a:effectLst>
              </a:defRPr>
            </a:pPr>
            <a:r>
              <a:t>Bank War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See You Back Here For Chapter 11!</a:t>
            </a:r>
          </a:p>
        </p:txBody>
      </p:sp>
      <p:sp>
        <p:nvSpPr>
          <p:cNvPr id="189" name="Shape 189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Subscribe and share</a:t>
            </a:r>
          </a:p>
          <a:p>
            <a:pPr/>
            <a:r>
              <a:t>Check out other videos in the description</a:t>
            </a:r>
          </a:p>
          <a:p>
            <a:pPr/>
            <a:r>
              <a:t>Good luck in May!</a:t>
            </a:r>
          </a:p>
        </p:txBody>
      </p:sp>
      <p:pic>
        <p:nvPicPr>
          <p:cNvPr id="19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37581" y="3935103"/>
            <a:ext cx="6222438" cy="36867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Triumph Of Democracy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xfrm>
            <a:off x="59037" y="1944358"/>
            <a:ext cx="12886725" cy="7684548"/>
          </a:xfrm>
          <a:prstGeom prst="rect">
            <a:avLst/>
          </a:prstGeom>
        </p:spPr>
        <p:txBody>
          <a:bodyPr/>
          <a:lstStyle/>
          <a:p>
            <a:pPr marL="341375" indent="-341375" defTabSz="490727">
              <a:spcBef>
                <a:spcPts val="3500"/>
              </a:spcBef>
              <a:buSzPct val="28000"/>
              <a:buBlip>
                <a:blip r:embed="rId2"/>
              </a:buBlip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Jackson’s inauguration </a:t>
            </a:r>
          </a:p>
          <a:p>
            <a:pPr marL="341375" indent="-341375" defTabSz="490727">
              <a:spcBef>
                <a:spcPts val="3500"/>
              </a:spcBef>
              <a:buSzPct val="28000"/>
              <a:buBlip>
                <a:blip r:embed="rId2"/>
              </a:buBlip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Seen as the “Common Man”</a:t>
            </a:r>
          </a:p>
          <a:p>
            <a:pPr marL="0" indent="0" algn="ctr" defTabSz="490727">
              <a:spcBef>
                <a:spcPts val="3500"/>
              </a:spcBef>
              <a:buSzTx/>
              <a:buNone/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Property and Democracy</a:t>
            </a:r>
          </a:p>
          <a:p>
            <a:pPr marL="341375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States 14 onward had property requirements for voting</a:t>
            </a:r>
          </a:p>
          <a:p>
            <a:pPr marL="341375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By the Civil War, only one state had property requirements </a:t>
            </a:r>
          </a:p>
          <a:p>
            <a:pPr marL="0" indent="0" algn="ctr" defTabSz="490727">
              <a:spcBef>
                <a:spcPts val="3500"/>
              </a:spcBef>
              <a:buSzTx/>
              <a:buNone/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The Dorr War</a:t>
            </a:r>
          </a:p>
          <a:p>
            <a:pPr marL="341375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Citizens in RI drafted a new state Constitution - chose Thomas Dorr as the new governor</a:t>
            </a:r>
          </a:p>
          <a:p>
            <a:pPr lvl="1" marL="682751" indent="-341375" defTabSz="490727">
              <a:spcBef>
                <a:spcPts val="3500"/>
              </a:spcBef>
              <a:defRPr sz="2856">
                <a:effectLst>
                  <a:outerShdw sx="100000" sy="100000" kx="0" ky="0" algn="b" rotWithShape="0" blurRad="42672" dist="21336" dir="5400000">
                    <a:srgbClr val="000000"/>
                  </a:outerShdw>
                </a:effectLst>
              </a:defRPr>
            </a:pPr>
            <a:r>
              <a:t>Although Dorr was arrested for treason, there was a push to end property requirements for voting</a:t>
            </a:r>
          </a:p>
        </p:txBody>
      </p:sp>
      <p:pic>
        <p:nvPicPr>
          <p:cNvPr id="13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70295" y="1823872"/>
            <a:ext cx="2540001" cy="369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86534" y="4331308"/>
            <a:ext cx="7398089" cy="503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whole" bldLvl="1" animBg="1" rev="0" advAuto="0" spid="133" grpId="3"/>
      <p:bldP build="whole" bldLvl="1" animBg="1" rev="0" advAuto="0" spid="132" grpId="4"/>
      <p:bldP build="p" bldLvl="5" animBg="1" rev="0" advAuto="0" spid="1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Triumph Of Democracy</a:t>
            </a:r>
          </a:p>
        </p:txBody>
      </p:sp>
      <p:sp>
        <p:nvSpPr>
          <p:cNvPr id="136" name="Shape 136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Tocqueville On Democracy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1840 - 90% of white males could vote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Alexis de Tocqueville - French writer that traveled in America in the 1830s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Wrote that America had a unique identity 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Even though the US saw expanding democracy, the Constitution limited the impact of American voters (Supreme Court, Senate, Electoral College)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Individual states set requirements for voting -&gt; lead to issues after the Civil War</a:t>
            </a:r>
          </a:p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The Information Revolution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US had more newspapers read than all of Europe!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New newspapers with specific audiences: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rPr i="1"/>
              <a:t>Freedom’s Journal</a:t>
            </a:r>
            <a:r>
              <a:t> - black newspaper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rPr i="1"/>
              <a:t>The Liberator</a:t>
            </a:r>
            <a:r>
              <a:t> - called for the IMMEDIATE and UNCOMPENSATED end to slavery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rPr i="1"/>
              <a:t>Cherokee Phoenix</a:t>
            </a:r>
            <a:r>
              <a:t> - Native American newspaper</a:t>
            </a:r>
          </a:p>
        </p:txBody>
      </p:sp>
      <p:pic>
        <p:nvPicPr>
          <p:cNvPr id="13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1814" y="5514170"/>
            <a:ext cx="2794001" cy="337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55634" y="1818821"/>
            <a:ext cx="4240159" cy="5212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4"/>
      <p:bldP build="whole" bldLvl="1" animBg="1" rev="0" advAuto="0" spid="138" grpId="5"/>
      <p:bldP build="whole" bldLvl="1" animBg="1" rev="0" advAuto="0" spid="137" grpId="2"/>
      <p:bldP build="whole" bldLvl="1" animBg="1" rev="0" advAuto="0" spid="137" grpId="3"/>
      <p:bldP build="p" bldLvl="5" animBg="1" rev="0" advAuto="0" spid="13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Triumph Of Democracy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32993">
              <a:spcBef>
                <a:spcPts val="2300"/>
              </a:spcBef>
              <a:buSzTx/>
              <a:buNone/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The Limits of Democracy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Although democracy increased for white males and male immigrants, women and blacks faced many obstacles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Justification for limiting democracy to only white males?</a:t>
            </a:r>
          </a:p>
          <a:p>
            <a:pPr lvl="1" marL="463295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Blacks were seen as inferior, women had different roles - “cult of domesticity”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With the 19th amendment and Voting Rights Act of 1965 increased suffrage for women and African Americans</a:t>
            </a:r>
          </a:p>
          <a:p>
            <a:pPr marL="0" indent="0" algn="ctr" defTabSz="332993">
              <a:spcBef>
                <a:spcPts val="2300"/>
              </a:spcBef>
              <a:buSzTx/>
              <a:buNone/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A Racial Democracy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Race, more than social class, divided America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Minstrel Shows:</a:t>
            </a:r>
          </a:p>
          <a:p>
            <a:pPr lvl="1" marL="463295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White actors portrayed African Americans in racist, stereotypical ways (“Jim Crow”)</a:t>
            </a:r>
          </a:p>
          <a:p>
            <a:pPr marL="0" indent="0" algn="ctr" defTabSz="332993">
              <a:spcBef>
                <a:spcPts val="2300"/>
              </a:spcBef>
              <a:buSzTx/>
              <a:buNone/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Race and Class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1821 - NY eliminated property requirements for whites, required $250 in property for blacks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Blacks increasingly became disenfranchised in several states</a:t>
            </a:r>
          </a:p>
          <a:p>
            <a:pPr marL="231647" indent="-231647" defTabSz="332993">
              <a:spcBef>
                <a:spcPts val="2300"/>
              </a:spcBef>
              <a:defRPr sz="1937">
                <a:effectLst>
                  <a:outerShdw sx="100000" sy="100000" kx="0" ky="0" algn="b" rotWithShape="0" blurRad="28956" dist="14478" dir="5400000">
                    <a:srgbClr val="000000"/>
                  </a:outerShdw>
                </a:effectLst>
              </a:defRPr>
            </a:pPr>
            <a:r>
              <a:t>Blacks also lost the ability to serve in the military, sue in court, etc.</a:t>
            </a:r>
          </a:p>
        </p:txBody>
      </p:sp>
      <p:pic>
        <p:nvPicPr>
          <p:cNvPr id="14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90999" y="2263035"/>
            <a:ext cx="2857501" cy="408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  <p:bldP build="whole" bldLvl="1" animBg="1" rev="0" advAuto="0" spid="142" grpId="3"/>
      <p:bldP build="whole" bldLvl="1" animBg="1" rev="0" advAuto="0" spid="14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>
            <a:lvl1pPr defTabSz="531622">
              <a:defRPr sz="5824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lvl1pPr>
          </a:lstStyle>
          <a:p>
            <a:pPr/>
            <a:r>
              <a:t>Nationalism And Its Discontents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59037" y="1273170"/>
            <a:ext cx="12886725" cy="8456159"/>
          </a:xfrm>
          <a:prstGeom prst="rect">
            <a:avLst/>
          </a:prstGeom>
        </p:spPr>
        <p:txBody>
          <a:bodyPr/>
          <a:lstStyle/>
          <a:p>
            <a:pPr marL="0" indent="0" algn="ctr" defTabSz="321310">
              <a:spcBef>
                <a:spcPts val="2300"/>
              </a:spcBef>
              <a:buSzTx/>
              <a:buNone/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The American System (Video in Description)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Original Bank of the US (BUS) expired in 1811, roads were primitive in early 19th century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Politicians like Henry Clay sought to improve the infrastructure (help the South and West) and protect new American industries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American System (3 Parts):</a:t>
            </a:r>
          </a:p>
          <a:p>
            <a:pPr lvl="1" marL="44704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BUS (1816), Infrastructure, and Tariffs (1816)</a:t>
            </a:r>
          </a:p>
          <a:p>
            <a:pPr lvl="1" marL="44704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Debates over funding for infrastructure - James Madison vetoed a bill to provide funding 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Regional concerns often overshadowed national concerns during this time</a:t>
            </a:r>
          </a:p>
          <a:p>
            <a:pPr marL="0" indent="0" algn="ctr" defTabSz="321310">
              <a:spcBef>
                <a:spcPts val="2300"/>
              </a:spcBef>
              <a:buSzTx/>
              <a:buNone/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Banks and Money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2nd BUS, like the 1st, was a private corporation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Provided loans to farmers, businesses, and purchase of land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Many state banks printed $ and the value fluctuated - BUS was intended to limit this</a:t>
            </a:r>
          </a:p>
          <a:p>
            <a:pPr marL="0" indent="0" algn="ctr" defTabSz="321310">
              <a:spcBef>
                <a:spcPts val="2300"/>
              </a:spcBef>
              <a:buSzTx/>
              <a:buNone/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The Panic of 1819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BUS was part of land speculation (buying land in hopes of selling it at a higher price)</a:t>
            </a:r>
          </a:p>
          <a:p>
            <a:pPr marL="223520" indent="-223520" defTabSz="321310">
              <a:spcBef>
                <a:spcPts val="2300"/>
              </a:spcBef>
              <a:defRPr sz="1870">
                <a:effectLst>
                  <a:outerShdw sx="100000" sy="100000" kx="0" ky="0" algn="b" rotWithShape="0" blurRad="27940" dist="13970" dir="5400000">
                    <a:srgbClr val="000000"/>
                  </a:outerShdw>
                </a:effectLst>
              </a:defRPr>
            </a:pPr>
            <a:r>
              <a:t>1819 - Panic - many banks began calling in loans - many farmers could not pay, lost their land</a:t>
            </a: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91814" y="5366436"/>
            <a:ext cx="2794001" cy="323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1397" y="858369"/>
            <a:ext cx="2794001" cy="340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5676899" y="922114"/>
            <a:ext cx="3155976" cy="1698500"/>
          </a:xfrm>
          <a:prstGeom prst="wedgeEllipseCallout">
            <a:avLst>
              <a:gd name="adj1" fmla="val -94973"/>
              <a:gd name="adj2" fmla="val 32820"/>
            </a:avLst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No Improvements For You!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whole" bldLvl="1" animBg="1" rev="0" advAuto="0" spid="147" grpId="3"/>
      <p:bldP build="whole" bldLvl="1" animBg="1" rev="0" advAuto="0" spid="148" grpId="4"/>
      <p:bldP build="whole" bldLvl="1" animBg="1" rev="0" advAuto="0" spid="147" grpId="5"/>
      <p:bldP build="whole" bldLvl="1" animBg="1" rev="0" advAuto="0" spid="148" grpId="6"/>
      <p:bldP build="p" bldLvl="5" animBg="1" rev="0" advAuto="0" spid="14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>
            <a:lvl1pPr defTabSz="531622">
              <a:defRPr sz="5824">
                <a:effectLst>
                  <a:outerShdw sx="100000" sy="100000" kx="0" ky="0" algn="b" rotWithShape="0" blurRad="46228" dist="23114" dir="5400000">
                    <a:srgbClr val="000000"/>
                  </a:outerShdw>
                </a:effectLst>
              </a:defRPr>
            </a:lvl1pPr>
          </a:lstStyle>
          <a:p>
            <a:pPr/>
            <a:r>
              <a:t>Nationalism And Its Discontents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408940">
              <a:spcBef>
                <a:spcPts val="2900"/>
              </a:spcBef>
              <a:buSzTx/>
              <a:buNone/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The Politics of the Panic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Many Americans began to distrust banks, particularly the BUS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rPr i="1"/>
              <a:t>McCulloch v. Maryland</a:t>
            </a:r>
            <a:r>
              <a:t> (1819) - Supreme Court case that established the constitutionality of the BUS; established federal supremacy over states</a:t>
            </a:r>
          </a:p>
          <a:p>
            <a:pPr marL="0" indent="0" algn="ctr" defTabSz="408940">
              <a:spcBef>
                <a:spcPts val="2900"/>
              </a:spcBef>
              <a:buSzTx/>
              <a:buNone/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The Missouri Compromise (See video in description)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Era of Good Feelings - term for Monroe’s presidency - 1 political party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3 Parts - MO added as a slave state, ME added as a free state, 36°30′ - above free, below slave, in LA Purchase Territory</a:t>
            </a:r>
          </a:p>
          <a:p>
            <a:pPr lvl="1" marL="56895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Tallmadge Amendment - never passed, would provide for gradual emancipation of slaves - blocked by the South</a:t>
            </a:r>
          </a:p>
          <a:p>
            <a:pPr marL="0" indent="0" algn="ctr" defTabSz="408940">
              <a:spcBef>
                <a:spcPts val="2900"/>
              </a:spcBef>
              <a:buSzTx/>
              <a:buNone/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The Slavery Question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Jefferson detested the MO Compromise</a:t>
            </a:r>
          </a:p>
          <a:p>
            <a:pPr marL="284479" indent="-284479" defTabSz="408940">
              <a:spcBef>
                <a:spcPts val="2900"/>
              </a:spcBef>
              <a:defRPr sz="2380">
                <a:effectLst>
                  <a:outerShdw sx="100000" sy="100000" kx="0" ky="0" algn="b" rotWithShape="0" blurRad="35560" dist="17780" dir="5400000">
                    <a:srgbClr val="000000"/>
                  </a:outerShdw>
                </a:effectLst>
              </a:defRPr>
            </a:pPr>
            <a:r>
              <a:t>Northerns wanted to keep slavery out of MO - limit the power of the South</a:t>
            </a:r>
          </a:p>
        </p:txBody>
      </p:sp>
      <p:pic>
        <p:nvPicPr>
          <p:cNvPr id="15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59084"/>
            <a:ext cx="10160001" cy="4686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2"/>
      <p:bldP build="whole" bldLvl="1" animBg="1" rev="0" advAuto="0" spid="152" grpId="3"/>
      <p:bldP build="p" bldLvl="5" animBg="1" rev="0" advAuto="0" spid="1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Nation, Section, And Party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56362">
              <a:spcBef>
                <a:spcPts val="2500"/>
              </a:spcBef>
              <a:buSzTx/>
              <a:buNone/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The US and the Latin American Wars of Independence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Monroe administration recognized new Latin American countries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Arguments used by Latin America was similar to the D.O.I.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Indians and free blacks were able to vote in many countries</a:t>
            </a:r>
          </a:p>
          <a:p>
            <a:pPr marL="0" indent="0" algn="ctr" defTabSz="356362">
              <a:spcBef>
                <a:spcPts val="2500"/>
              </a:spcBef>
              <a:buSzTx/>
              <a:buNone/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The Monroe Doctrine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3 Parts:</a:t>
            </a:r>
          </a:p>
          <a:p>
            <a:pPr lvl="1" marL="495808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Europe could not colonize any new areas of Latin America</a:t>
            </a:r>
          </a:p>
          <a:p>
            <a:pPr lvl="1" marL="495808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US would stay out of European affairs</a:t>
            </a:r>
          </a:p>
          <a:p>
            <a:pPr lvl="1" marL="495808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Europe could not interfere with new nations</a:t>
            </a:r>
          </a:p>
          <a:p>
            <a:pPr marL="0" indent="0" algn="ctr" defTabSz="356362">
              <a:spcBef>
                <a:spcPts val="2500"/>
              </a:spcBef>
              <a:buSzTx/>
              <a:buNone/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The Election of 1824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“Corrupt Bargain” - see video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No candidate received an electoral majority - thrown to House of Reps</a:t>
            </a:r>
          </a:p>
          <a:p>
            <a:pPr marL="247904" indent="-247904" defTabSz="356362">
              <a:spcBef>
                <a:spcPts val="2500"/>
              </a:spcBef>
              <a:defRPr sz="2074">
                <a:effectLst>
                  <a:outerShdw sx="100000" sy="100000" kx="0" ky="0" algn="b" rotWithShape="0" blurRad="30988" dist="15494" dir="5400000">
                    <a:srgbClr val="000000"/>
                  </a:outerShdw>
                </a:effectLst>
              </a:defRPr>
            </a:pPr>
            <a:r>
              <a:t>Henry Clay threw support behind JQA, even though Jackson had most popular votes</a:t>
            </a:r>
          </a:p>
        </p:txBody>
      </p:sp>
      <p:pic>
        <p:nvPicPr>
          <p:cNvPr id="15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3327" y="2370781"/>
            <a:ext cx="5118101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5" grpId="1"/>
      <p:bldP build="whole" bldLvl="1" animBg="1" rev="0" advAuto="0" spid="15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Nation, Section, And Party</a:t>
            </a:r>
          </a:p>
        </p:txBody>
      </p:sp>
      <p:sp>
        <p:nvSpPr>
          <p:cNvPr id="159" name="Shape 159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44677">
              <a:spcBef>
                <a:spcPts val="2400"/>
              </a:spcBef>
              <a:buSzTx/>
              <a:buNone/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The Nationalism of John Quincy Adams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JQA supported the American System - Henry Clay was Secretary of State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As Secretary of State, JQA helped US purchase FL (Adams-Onis treaty of 1819)</a:t>
            </a:r>
          </a:p>
          <a:p>
            <a:pPr marL="0" indent="0" algn="ctr" defTabSz="344677">
              <a:spcBef>
                <a:spcPts val="2400"/>
              </a:spcBef>
              <a:buSzTx/>
              <a:buNone/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“Liberty is Power”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Sought to promote agriculture, commerce, and manufacturing - took a loose interpretation of the Constitution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Increased tariff rates in 1828</a:t>
            </a:r>
          </a:p>
          <a:p>
            <a:pPr marL="0" indent="0" algn="ctr" defTabSz="344677">
              <a:spcBef>
                <a:spcPts val="2400"/>
              </a:spcBef>
              <a:buSzTx/>
              <a:buNone/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Martin Van Buren and the Democratic Party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Senator from NY, helped create a party “machine”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Saw parties not as divisive, but as a way to unite individuals and increase involvement in government</a:t>
            </a:r>
          </a:p>
          <a:p>
            <a:pPr marL="0" indent="0" algn="ctr" defTabSz="344677">
              <a:spcBef>
                <a:spcPts val="2400"/>
              </a:spcBef>
              <a:buSzTx/>
              <a:buNone/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The Election of 1828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Democratic Party created local and state parties - newspapers aided their cause</a:t>
            </a:r>
          </a:p>
          <a:p>
            <a:pPr marL="239775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Election of 1828 - Adams v. Jackson</a:t>
            </a:r>
          </a:p>
          <a:p>
            <a:pPr lvl="1" marL="479551" indent="-239775" defTabSz="344677">
              <a:spcBef>
                <a:spcPts val="2400"/>
              </a:spcBef>
              <a:defRPr sz="2006">
                <a:effectLst>
                  <a:outerShdw sx="100000" sy="100000" kx="0" ky="0" algn="b" rotWithShape="0" blurRad="29971" dist="14985" dir="5400000">
                    <a:srgbClr val="000000"/>
                  </a:outerShdw>
                </a:effectLst>
              </a:defRPr>
            </a:pPr>
            <a:r>
              <a:t>Mudslinging - Jackson wins, higher voter turnout</a:t>
            </a:r>
          </a:p>
        </p:txBody>
      </p:sp>
      <p:pic>
        <p:nvPicPr>
          <p:cNvPr id="16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565" y="55082"/>
            <a:ext cx="7327901" cy="7531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  <p:bldP build="whole" bldLvl="1" animBg="1" rev="0" advAuto="0" spid="160" grpId="3"/>
      <p:bldP build="whole" bldLvl="1" animBg="1" rev="0" advAuto="0" spid="16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xfrm>
            <a:off x="762000" y="-31121"/>
            <a:ext cx="11480800" cy="1683478"/>
          </a:xfrm>
          <a:prstGeom prst="rect">
            <a:avLst/>
          </a:prstGeom>
        </p:spPr>
        <p:txBody>
          <a:bodyPr/>
          <a:lstStyle/>
          <a:p>
            <a:pPr/>
            <a:r>
              <a:t>The Age Of Jackson</a:t>
            </a:r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59037" y="1273170"/>
            <a:ext cx="12886725" cy="8355736"/>
          </a:xfrm>
          <a:prstGeom prst="rect">
            <a:avLst/>
          </a:prstGeom>
        </p:spPr>
        <p:txBody>
          <a:bodyPr/>
          <a:lstStyle/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The Party System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Parties rewarded supporters with jobs (“Spoils System,” “Rotation in Office”)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Newspapers played a LARGE role in politics</a:t>
            </a:r>
          </a:p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Democrats and Whigs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Issues that divided the parties - banks, tariffs, internal improvements (essentially the American System)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Democrats - favored a hands-off approach by the government, supported by farmers, city workers, laborers, etc.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Whigs - advocated the American System, supported by businesses and banks, farmers that benefitted from internal improvements</a:t>
            </a:r>
          </a:p>
          <a:p>
            <a:pPr marL="0" indent="0" algn="ctr" defTabSz="373887">
              <a:spcBef>
                <a:spcPts val="2600"/>
              </a:spcBef>
              <a:buSzTx/>
              <a:buNone/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Public and Private Freedom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Democrats feared a strong central government</a:t>
            </a:r>
          </a:p>
          <a:p>
            <a:pPr marL="260095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Under Jackson, the following occurred:</a:t>
            </a:r>
          </a:p>
          <a:p>
            <a:pPr lvl="1" marL="520191" indent="-260095" defTabSz="373887">
              <a:spcBef>
                <a:spcPts val="2600"/>
              </a:spcBef>
              <a:defRPr sz="2176">
                <a:effectLst>
                  <a:outerShdw sx="100000" sy="100000" kx="0" ky="0" algn="b" rotWithShape="0" blurRad="32512" dist="16256" dir="5400000">
                    <a:srgbClr val="000000"/>
                  </a:outerShdw>
                </a:effectLst>
              </a:defRPr>
            </a:pPr>
            <a:r>
              <a:t>Lowered tariffs, end of the BUS, decreased aid for internal improvements, no national debt!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