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12" y="-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76630638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62000" y="2463800"/>
            <a:ext cx="11480800" cy="2540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62000" y="5156200"/>
            <a:ext cx="11480800" cy="863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62000" y="3517900"/>
            <a:ext cx="11480800" cy="271780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Give Me Liberty!: Chapter 2, 4th Edition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Beginnings of English America, 1607 - 1660</a:t>
            </a:r>
          </a:p>
        </p:txBody>
      </p:sp>
      <p:sp>
        <p:nvSpPr>
          <p:cNvPr id="34" name="Shape 34"/>
          <p:cNvSpPr/>
          <p:nvPr/>
        </p:nvSpPr>
        <p:spPr>
          <a:xfrm>
            <a:off x="2368875" y="6581017"/>
            <a:ext cx="8267050" cy="1964636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rPr>
              <a:t>Check out the description for a copy of this PowerPoint, Fill-In-The-Blank Notes, </a:t>
            </a:r>
            <a:r>
              <a: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rPr>
              <a:t>and </a:t>
            </a:r>
            <a:r>
              <a:rPr lang="en-US" sz="300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rPr>
              <a:t>Other Resources</a:t>
            </a:r>
            <a:r>
              <a:rPr sz="3000" smtClean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rPr>
              <a:t>!</a:t>
            </a:r>
            <a:endParaRPr sz="3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8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New England Way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72982" y="1245144"/>
            <a:ext cx="12858837" cy="8453996"/>
          </a:xfrm>
          <a:prstGeom prst="rect">
            <a:avLst/>
          </a:prstGeom>
        </p:spPr>
        <p:txBody>
          <a:bodyPr/>
          <a:lstStyle/>
          <a:p>
            <a:pPr marL="0" lvl="0" indent="0" algn="ctr" defTabSz="350520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The Great Migration</a:t>
            </a:r>
          </a:p>
          <a:p>
            <a:pPr marL="243840" lvl="0" indent="-243840" defTabSz="350520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21,000 Puritans immigrated between 1629 and 1642</a:t>
            </a:r>
          </a:p>
          <a:p>
            <a:pPr marL="487680" lvl="1" indent="-243840" defTabSz="350520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Many came in families (again, unlike the French and Spanish)</a:t>
            </a:r>
          </a:p>
          <a:p>
            <a:pPr marL="487680" lvl="1" indent="-243840" defTabSz="350520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Reasons for immigration - religious freedom, economic opportunities</a:t>
            </a:r>
          </a:p>
          <a:p>
            <a:pPr marL="0" lvl="0" indent="0" algn="ctr" defTabSz="350520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The Puritan Family</a:t>
            </a:r>
          </a:p>
          <a:p>
            <a:pPr marL="243840" lvl="0" indent="-243840" defTabSz="350520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Male-dominated society, married women had few rights</a:t>
            </a:r>
          </a:p>
          <a:p>
            <a:pPr marL="243840" lvl="0" indent="-243840" defTabSz="350520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People lived longer than the Chesapeake - more children, grandparents, </a:t>
            </a:r>
            <a:r>
              <a:rPr sz="2040" b="1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close-knit communities</a:t>
            </a:r>
            <a:endParaRPr sz="2040">
              <a:solidFill>
                <a:srgbClr val="EBEBEB"/>
              </a:solidFill>
              <a:effectLst>
                <a:outerShdw blurRad="30480" dist="15240" dir="5400000" rotWithShape="0">
                  <a:srgbClr val="000000"/>
                </a:outerShdw>
              </a:effectLst>
            </a:endParaRPr>
          </a:p>
          <a:p>
            <a:pPr marL="0" lvl="0" indent="0" algn="ctr" defTabSz="350520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Government And Society In Massachusetts</a:t>
            </a:r>
          </a:p>
          <a:p>
            <a:pPr marL="243840" lvl="0" indent="-243840" defTabSz="350520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Towns dominated society - for every 50 families, a school would be created </a:t>
            </a:r>
          </a:p>
          <a:p>
            <a:pPr marL="487680" lvl="1" indent="-243840" defTabSz="350520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Teach the bible, (Harvard was established as a ministry college) </a:t>
            </a:r>
          </a:p>
          <a:p>
            <a:pPr marL="243840" lvl="0" indent="-243840" defTabSz="350520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Men in Massachusetts elected their own governors (Virginia - appointed by the crown, Maryland was based on the proprietor)</a:t>
            </a:r>
          </a:p>
          <a:p>
            <a:pPr marL="243840" lvl="0" indent="-243840" defTabSz="350520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Full church membership required being a “visibile saint” - having a conversion experience</a:t>
            </a:r>
          </a:p>
          <a:p>
            <a:pPr marL="243840" lvl="0" indent="-243840" defTabSz="350520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40">
                <a:solidFill>
                  <a:srgbClr val="EBEBEB"/>
                </a:solidFill>
                <a:effectLst>
                  <a:outerShdw blurRad="30480" dist="15240" dir="5400000" rotWithShape="0">
                    <a:srgbClr val="000000"/>
                  </a:outerShdw>
                </a:effectLst>
              </a:rPr>
              <a:t>Voting was limited to males that were full church members</a:t>
            </a:r>
          </a:p>
        </p:txBody>
      </p:sp>
      <p:pic>
        <p:nvPicPr>
          <p:cNvPr id="75" name="A_Westerly_View_of_the_Colledges_in_Cambridge_New_England_by_Paul_Rever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399" y="71966"/>
            <a:ext cx="8890001" cy="6223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7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1" build="p" bldLvl="5" animBg="1" advAuto="0"/>
      <p:bldP spid="75" grpId="2" animBg="1" advAuto="0"/>
      <p:bldP spid="75" grpId="3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New England Way</a:t>
            </a:r>
          </a:p>
        </p:txBody>
      </p:sp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72982" y="1742164"/>
            <a:ext cx="12858837" cy="7956976"/>
          </a:xfrm>
          <a:prstGeom prst="rect">
            <a:avLst/>
          </a:prstGeom>
        </p:spPr>
        <p:txBody>
          <a:bodyPr/>
          <a:lstStyle/>
          <a:p>
            <a:pPr marL="0" lvl="0" indent="0" algn="ctr"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Church And State In Puritan Massachusetts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of Liberties: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Listed rights of colonists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Allowed for slavery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Ministers could not hold office, although church and state were closely related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Again, Puritans did NOT believe in religious toleration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New Englanders Divided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72982" y="1334837"/>
            <a:ext cx="12858837" cy="8364303"/>
          </a:xfrm>
          <a:prstGeom prst="rect">
            <a:avLst/>
          </a:prstGeom>
        </p:spPr>
        <p:txBody>
          <a:bodyPr/>
          <a:lstStyle/>
          <a:p>
            <a:pPr marL="251968" lvl="0" indent="-251968" defTabSz="362204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Reasons for banishment - criticizing the church, violating norms, etc.</a:t>
            </a:r>
          </a:p>
          <a:p>
            <a:pPr marL="0" lv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Roger Williams</a:t>
            </a:r>
          </a:p>
          <a:p>
            <a:pPr marL="251968" lvl="0" indent="-251968" defTabSz="362204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Wanted to break away from the Church of England (Anglican Church)</a:t>
            </a:r>
          </a:p>
          <a:p>
            <a:pPr marL="251968" lvl="0" indent="-251968" defTabSz="362204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Believed in complete religious toleration; challenged idea that the Puritans were God’s chosen group</a:t>
            </a:r>
          </a:p>
          <a:p>
            <a:pPr marL="0" lv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Rhode Island And Connecticut</a:t>
            </a:r>
          </a:p>
          <a:p>
            <a:pPr marL="251968" lvl="0" indent="-251968" defTabSz="362204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Roger Williams helped establish Rhode Island - established religious freedom</a:t>
            </a:r>
          </a:p>
          <a:p>
            <a:pPr marL="503936" lvl="1" indent="-251968" defTabSz="362204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No established church and no religious requirements for voting</a:t>
            </a:r>
          </a:p>
          <a:p>
            <a:pPr marL="251968" lvl="0" indent="-251968" defTabSz="362204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More frequent elections meant it was more democratic than Massachusetts</a:t>
            </a:r>
          </a:p>
          <a:p>
            <a:pPr marL="251968" lvl="0" indent="-251968" defTabSz="362204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Fundamental Orders of Connecticut - based off of Massachusetts, except men could vote without being church members</a:t>
            </a:r>
          </a:p>
          <a:p>
            <a:pPr marL="0" lvl="0" indent="0" algn="ctr" defTabSz="362204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The Trial Of Anne Hutchinson</a:t>
            </a:r>
          </a:p>
          <a:p>
            <a:pPr marL="251968" lvl="0" indent="-251968" defTabSz="362204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Challenged many norms - led religious discussions at her home, challenged authority of ministers</a:t>
            </a:r>
          </a:p>
          <a:p>
            <a:pPr marL="251968" lvl="0" indent="-251968" defTabSz="362204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08">
                <a:solidFill>
                  <a:srgbClr val="EBEBEB"/>
                </a:solidFill>
                <a:effectLst>
                  <a:outerShdw blurRad="31496" dist="15748" dir="5400000" rotWithShape="0">
                    <a:srgbClr val="000000"/>
                  </a:outerShdw>
                </a:effectLst>
              </a:rPr>
              <a:t>She was put on trial and banished to Rhode Island, and later NYC</a:t>
            </a:r>
          </a:p>
        </p:txBody>
      </p:sp>
      <p:pic>
        <p:nvPicPr>
          <p:cNvPr id="82" name="Roger_Williams_statue_by_Franklin_Simmons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86333" y="4622800"/>
            <a:ext cx="3810001" cy="508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Anne_Hutchinson_on_Tria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61217" y="1394883"/>
            <a:ext cx="4882366" cy="6376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8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bldLvl="5" animBg="1" advAuto="0"/>
      <p:bldP spid="82" grpId="2" animBg="1" advAuto="0"/>
      <p:bldP spid="82" grpId="3" animBg="1" advAuto="0"/>
      <p:bldP spid="83" grpId="4" animBg="1" advAuto="0"/>
      <p:bldP spid="83" grpId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New Englanders Divided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72982" y="1390797"/>
            <a:ext cx="12858837" cy="8308343"/>
          </a:xfrm>
          <a:prstGeom prst="rect">
            <a:avLst/>
          </a:prstGeom>
        </p:spPr>
        <p:txBody>
          <a:bodyPr/>
          <a:lstStyle/>
          <a:p>
            <a:pPr marL="0" lvl="0" indent="0" algn="ctr" defTabSz="408940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Puritans And Indians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Many New Englanders believed uncultivated land could be theirs, some like Roger Williams, paid Natives for their land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Many Puritans viewed Natives as savages due to their religion</a:t>
            </a:r>
          </a:p>
          <a:p>
            <a:pPr marL="0" lvl="0" indent="0" algn="ctr" defTabSz="408940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The Pequot War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Began over the death of a fur trader by Pequots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New England soldiers defeated the Pequots - many were killed or forced into slavery</a:t>
            </a:r>
          </a:p>
          <a:p>
            <a:pPr marL="568959" lvl="1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After their victory, colonists encroached further onto Native land</a:t>
            </a:r>
          </a:p>
          <a:p>
            <a:pPr marL="0" lvl="0" indent="0" algn="ctr" defTabSz="408940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The New England Economy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Immigrants came not only for religious motives, but economic motives as well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The New England economy was mixed, but exported fish and lumber 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There were few indentured servants and slaves</a:t>
            </a:r>
          </a:p>
        </p:txBody>
      </p:sp>
      <p:pic>
        <p:nvPicPr>
          <p:cNvPr id="87" name="800px-Pequot_war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4380" y="-16934"/>
            <a:ext cx="5783487" cy="41641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La_Balein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57400" y="1593850"/>
            <a:ext cx="8890000" cy="6565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build="p" bldLvl="5" animBg="1" advAuto="0"/>
      <p:bldP spid="87" grpId="2" animBg="1" advAuto="0"/>
      <p:bldP spid="87" grpId="4" animBg="1" advAuto="0"/>
      <p:bldP spid="88" grpId="3" animBg="1" advAuto="0"/>
      <p:bldP spid="88" grpId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New Englanders Divided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2982" y="1390797"/>
            <a:ext cx="12858837" cy="8308343"/>
          </a:xfrm>
          <a:prstGeom prst="rect">
            <a:avLst/>
          </a:prstGeom>
        </p:spPr>
        <p:txBody>
          <a:bodyPr/>
          <a:lstStyle/>
          <a:p>
            <a:pPr marL="0" lvl="0" indent="0" algn="ctr" defTabSz="473201">
              <a:spcBef>
                <a:spcPts val="34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754">
                <a:solidFill>
                  <a:srgbClr val="EBEBEB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rPr>
              <a:t>The Merchant Elite</a:t>
            </a:r>
          </a:p>
          <a:p>
            <a:pPr marL="329184" lvl="0" indent="-329184" defTabSz="473201">
              <a:spcBef>
                <a:spcPts val="3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54">
                <a:solidFill>
                  <a:srgbClr val="EBEBEB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rPr>
              <a:t>Trade became a central part of the New England colonies (trade sugar and tobacco with Europe and Africa)</a:t>
            </a:r>
          </a:p>
          <a:p>
            <a:pPr marL="329184" lvl="0" indent="-329184" defTabSz="473201">
              <a:spcBef>
                <a:spcPts val="3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54">
                <a:solidFill>
                  <a:srgbClr val="EBEBEB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rPr>
              <a:t>Massachusetts government promoted economic development (roads, bridges, etc.)</a:t>
            </a:r>
          </a:p>
          <a:p>
            <a:pPr marL="0" lvl="0" indent="0" algn="ctr" defTabSz="473201">
              <a:spcBef>
                <a:spcPts val="34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754">
                <a:solidFill>
                  <a:srgbClr val="EBEBEB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rPr>
              <a:t>The Half-Way Covenant</a:t>
            </a:r>
          </a:p>
          <a:p>
            <a:pPr marL="329184" lvl="0" indent="-329184" defTabSz="473201">
              <a:spcBef>
                <a:spcPts val="3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54">
                <a:solidFill>
                  <a:srgbClr val="EBEBEB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rPr>
              <a:t>Fewer individuals were full church members in Massachusetts</a:t>
            </a:r>
          </a:p>
          <a:p>
            <a:pPr marL="329184" lvl="0" indent="-329184" defTabSz="473201">
              <a:spcBef>
                <a:spcPts val="3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54">
                <a:solidFill>
                  <a:srgbClr val="EBEBEB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rPr>
              <a:t>Grandchildren of those who came over during the Great Migration could receive half-way membership</a:t>
            </a:r>
          </a:p>
          <a:p>
            <a:pPr marL="329184" lvl="0" indent="-329184" defTabSz="473201">
              <a:spcBef>
                <a:spcPts val="3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54">
                <a:solidFill>
                  <a:srgbClr val="EBEBEB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rPr>
              <a:t>The purpose was to increase church membership</a:t>
            </a:r>
          </a:p>
          <a:p>
            <a:pPr marL="329184" lvl="0" indent="-329184" defTabSz="473201">
              <a:spcBef>
                <a:spcPts val="34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754">
                <a:solidFill>
                  <a:srgbClr val="EBEBEB"/>
                </a:solidFill>
                <a:effectLst>
                  <a:outerShdw blurRad="41148" dist="20574" dir="5400000" rotWithShape="0">
                    <a:srgbClr val="000000"/>
                  </a:outerShdw>
                </a:effectLst>
              </a:rPr>
              <a:t>Jeremiads - sermons that gave warning of disaster if people did not return to their religious ways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1" build="p" bldLvl="5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270205" y="-228260"/>
            <a:ext cx="1246439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Religion, Politics, And Freedom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72982" y="1390797"/>
            <a:ext cx="12858837" cy="8308343"/>
          </a:xfrm>
          <a:prstGeom prst="rect">
            <a:avLst/>
          </a:prstGeom>
        </p:spPr>
        <p:txBody>
          <a:bodyPr/>
          <a:lstStyle/>
          <a:p>
            <a:pPr marL="0" lvl="0" indent="0" algn="ctr" defTabSz="35636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The Rights Of Englishmen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Magna Carta (1215) - granted certain liberties by the king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Due process of law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Colonists viewed themselves as Englishmen</a:t>
            </a:r>
          </a:p>
          <a:p>
            <a:pPr marL="0" lvl="0" indent="0" algn="ctr" defTabSz="35636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The English Civil War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Conflict between Parliament and monarchs over practices resembling Catholicism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Parliament was victorious, Charles I was beheaded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Oliver Cromwell ruled England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1660 - Charles II assumed the throne </a:t>
            </a:r>
          </a:p>
          <a:p>
            <a:pPr marL="0" lvl="0" indent="0" algn="ctr" defTabSz="35636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England’s Debate Over Freedom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New religious groups wanted religious toleration 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The Levellers - democratic group that proposed a constitution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Ideas would travel to America……</a:t>
            </a:r>
          </a:p>
        </p:txBody>
      </p:sp>
      <p:pic>
        <p:nvPicPr>
          <p:cNvPr id="95" name="Jay-Z_@_Shawn_'Jay-Z'_Carter_Foundation_Carnival_(crop_2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23700" y="157670"/>
            <a:ext cx="3396148" cy="4528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Contemporary_German_print_depicting_Charles_Is_beheadin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9333" y="59266"/>
            <a:ext cx="7213601" cy="6350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9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build="p" bldLvl="5" animBg="1" advAuto="0"/>
      <p:bldP spid="95" grpId="2" animBg="1" advAuto="0"/>
      <p:bldP spid="95" grpId="5" animBg="1" advAuto="0"/>
      <p:bldP spid="96" grpId="3" animBg="1" advAuto="0"/>
      <p:bldP spid="96" grpId="4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270205" y="-228260"/>
            <a:ext cx="1246439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Religion, Politics, And Freedom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2982" y="1390797"/>
            <a:ext cx="12858837" cy="8308343"/>
          </a:xfrm>
          <a:prstGeom prst="rect">
            <a:avLst/>
          </a:prstGeom>
        </p:spPr>
        <p:txBody>
          <a:bodyPr/>
          <a:lstStyle/>
          <a:p>
            <a:pPr marL="0" lvl="0" indent="0" algn="ctr" defTabSz="327152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English Liberty</a:t>
            </a:r>
          </a:p>
          <a:p>
            <a:pPr marL="227584" lvl="0" indent="-227584" defTabSz="327152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Englishmen had more rights and freedoms than other European countries</a:t>
            </a:r>
          </a:p>
          <a:p>
            <a:pPr marL="227584" lvl="0" indent="-227584" defTabSz="327152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Many Englishmen saw English colonization better than French or Spanish, which were seen as tyrannical</a:t>
            </a:r>
          </a:p>
          <a:p>
            <a:pPr marL="0" lvl="0" indent="0" algn="ctr" defTabSz="327152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The Civil War And English America</a:t>
            </a:r>
          </a:p>
          <a:p>
            <a:pPr marL="227584" lvl="0" indent="-227584" defTabSz="327152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Quakers - pacifists, paid Natives for land, believed each person had an inner light</a:t>
            </a:r>
          </a:p>
          <a:p>
            <a:pPr marL="455168" lvl="1" indent="-227584" defTabSz="327152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Not welcomed in Massachusetts</a:t>
            </a:r>
          </a:p>
          <a:p>
            <a:pPr marL="0" lvl="0" indent="0" algn="ctr" defTabSz="327152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The Crisis In Maryland</a:t>
            </a:r>
          </a:p>
          <a:p>
            <a:pPr marL="227584" lvl="0" indent="-227584" defTabSz="327152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Protestants sought to gain power in Maryland</a:t>
            </a:r>
          </a:p>
          <a:p>
            <a:pPr marL="227584" lvl="0" indent="-227584" defTabSz="327152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Maryland Act of Toleration - guaranteed religious freedom to all CHRISTIANS</a:t>
            </a:r>
          </a:p>
          <a:p>
            <a:pPr marL="455168" lvl="1" indent="-227584" defTabSz="327152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Did not extend to other religions</a:t>
            </a:r>
          </a:p>
          <a:p>
            <a:pPr marL="0" lvl="0" indent="0" algn="ctr" defTabSz="327152">
              <a:spcBef>
                <a:spcPts val="23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Cromwell And The Empire</a:t>
            </a:r>
          </a:p>
          <a:p>
            <a:pPr marL="227584" lvl="0" indent="-227584" defTabSz="327152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Cromwell led England between 1649 and 1658</a:t>
            </a:r>
          </a:p>
          <a:p>
            <a:pPr marL="455168" lvl="1" indent="-227584" defTabSz="327152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Expanded England’s power in Ireland and Caribbean </a:t>
            </a:r>
          </a:p>
          <a:p>
            <a:pPr marL="455168" lvl="1" indent="-227584" defTabSz="327152">
              <a:spcBef>
                <a:spcPts val="23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904">
                <a:solidFill>
                  <a:srgbClr val="EBEBEB"/>
                </a:solidFill>
                <a:effectLst>
                  <a:outerShdw blurRad="28448" dist="14224" dir="5400000" rotWithShape="0">
                    <a:srgbClr val="000000"/>
                  </a:outerShdw>
                </a:effectLst>
              </a:rPr>
              <a:t>Navigation Acts were passed in 1651 (next chapter - VERY important)</a:t>
            </a:r>
          </a:p>
        </p:txBody>
      </p:sp>
      <p:pic>
        <p:nvPicPr>
          <p:cNvPr id="100" name="520px-William_Penn_at_22_1666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6622" y="4588933"/>
            <a:ext cx="3421112" cy="39474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800px-Large_Broadside_on_the_Maryland_Toleration_Ac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3866" y="2171700"/>
            <a:ext cx="10160001" cy="388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1" build="p" bldLvl="5" animBg="1" advAuto="0"/>
      <p:bldP spid="100" grpId="2" animBg="1" advAuto="0"/>
      <p:bldP spid="101" grpId="3" animBg="1" advAuto="0"/>
      <p:bldP spid="101" grpId="4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xfrm>
            <a:off x="270205" y="-228260"/>
            <a:ext cx="1246439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Quick Recap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idx="1"/>
          </p:nvPr>
        </p:nvSpPr>
        <p:spPr>
          <a:xfrm>
            <a:off x="72982" y="1390797"/>
            <a:ext cx="12858837" cy="8308343"/>
          </a:xfrm>
          <a:prstGeom prst="rect">
            <a:avLst/>
          </a:prstGeom>
        </p:spPr>
        <p:txBody>
          <a:bodyPr/>
          <a:lstStyle/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Church of England (Anglican Church)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Defeat of Spanish Armada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England sent men, women, AND children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Chesapeake - indentured servants and tobacco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House of Burgesses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Maryland and Catholicism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“City Upon A Hill”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New England life and towns compared to Chesapeake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Roger Williams and Anne Hutchinson - dissenters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Pequot War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Quakers</a:t>
            </a:r>
          </a:p>
          <a:p>
            <a:pPr marL="272288" lvl="0" indent="-272288" defTabSz="391414">
              <a:spcBef>
                <a:spcPts val="2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278">
                <a:solidFill>
                  <a:srgbClr val="EBEBEB"/>
                </a:solidFill>
                <a:effectLst>
                  <a:outerShdw blurRad="34036" dist="17018" dir="5400000" rotWithShape="0">
                    <a:srgbClr val="000000"/>
                  </a:outerShdw>
                </a:effectLst>
              </a:rPr>
              <a:t>Maryland Act of Toleration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1" build="p" bldLvl="5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See You Back Here For Chapter 3!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Thanks for watching!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Subscribe and share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Check out other videos in the description (and link to M.C. ?’s)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Good luck in May!</a:t>
            </a:r>
          </a:p>
        </p:txBody>
      </p:sp>
      <p:pic>
        <p:nvPicPr>
          <p:cNvPr id="108" name="424px-Nathaniel_Baco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77559" y="2569837"/>
            <a:ext cx="4542482" cy="6417326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/>
        </p:nvSpPr>
        <p:spPr>
          <a:xfrm>
            <a:off x="9247319" y="2530276"/>
            <a:ext cx="3733801" cy="21463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40" y="0"/>
                </a:moveTo>
                <a:cubicBezTo>
                  <a:pt x="6960" y="0"/>
                  <a:pt x="6651" y="538"/>
                  <a:pt x="6651" y="1198"/>
                </a:cubicBezTo>
                <a:lnTo>
                  <a:pt x="6651" y="18848"/>
                </a:lnTo>
                <a:lnTo>
                  <a:pt x="0" y="20086"/>
                </a:lnTo>
                <a:lnTo>
                  <a:pt x="6966" y="21380"/>
                </a:lnTo>
                <a:cubicBezTo>
                  <a:pt x="7075" y="21507"/>
                  <a:pt x="7199" y="21600"/>
                  <a:pt x="7340" y="21600"/>
                </a:cubicBezTo>
                <a:lnTo>
                  <a:pt x="20914" y="21600"/>
                </a:lnTo>
                <a:cubicBezTo>
                  <a:pt x="21293" y="21600"/>
                  <a:pt x="21600" y="21062"/>
                  <a:pt x="21600" y="20402"/>
                </a:cubicBezTo>
                <a:lnTo>
                  <a:pt x="21600" y="1198"/>
                </a:lnTo>
                <a:cubicBezTo>
                  <a:pt x="21600" y="538"/>
                  <a:pt x="21293" y="0"/>
                  <a:pt x="20914" y="0"/>
                </a:cubicBezTo>
                <a:lnTo>
                  <a:pt x="7340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80000"/>
                    </a:srgbClr>
                  </a:outerShdw>
                </a:effectLst>
              </a:rPr>
              <a:t>Find out what my beef is in chapter 3!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762000" y="-149813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England And The New World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72982" y="1742164"/>
            <a:ext cx="12858837" cy="7956976"/>
          </a:xfrm>
          <a:prstGeom prst="rect">
            <a:avLst/>
          </a:prstGeom>
        </p:spPr>
        <p:txBody>
          <a:bodyPr/>
          <a:lstStyle/>
          <a:p>
            <a:pPr marL="357631" lvl="0" indent="-357631" defTabSz="514095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Church of England - established by Henry VIII after splitting from the Catholic Church</a:t>
            </a:r>
          </a:p>
          <a:p>
            <a:pPr marL="0" lvl="0" indent="0" algn="ctr" defTabSz="514095">
              <a:spcBef>
                <a:spcPts val="3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England And Ireland</a:t>
            </a:r>
          </a:p>
          <a:p>
            <a:pPr marL="357631" lvl="0" indent="-357631" defTabSz="514095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England conquered and subdued Ireland through military action and killing of civilians </a:t>
            </a:r>
          </a:p>
          <a:p>
            <a:pPr marL="715263" lvl="1" indent="-357631" defTabSz="514095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They would take a similar approach with the Natives in North America</a:t>
            </a:r>
          </a:p>
          <a:p>
            <a:pPr marL="0" lvl="0" indent="0" algn="ctr" defTabSz="514095">
              <a:spcBef>
                <a:spcPts val="3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England And North America</a:t>
            </a:r>
          </a:p>
          <a:p>
            <a:pPr marL="357631" lvl="0" indent="-357631" defTabSz="514095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England settled in North America later than the Spanish and Portuguese</a:t>
            </a:r>
          </a:p>
          <a:p>
            <a:pPr marL="357631" lvl="0" indent="-357631" defTabSz="514095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Roanoke - “Lost Island”, 1586</a:t>
            </a:r>
          </a:p>
        </p:txBody>
      </p:sp>
      <p:pic>
        <p:nvPicPr>
          <p:cNvPr id="38" name="Workshop_of_Hans_Holbein_the_Younger_-_Portrait_of_Henry_VIII_-_Google_Art_Projec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79936" y="4769434"/>
            <a:ext cx="2743146" cy="4826649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Croatoa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233" y="2681816"/>
            <a:ext cx="8184646" cy="5149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 build="p" bldLvl="5" animBg="1" advAuto="0"/>
      <p:bldP spid="38" grpId="2" animBg="1" advAuto="0"/>
      <p:bldP spid="38" grpId="3" animBg="1" advAuto="0"/>
      <p:bldP spid="39" grpId="4" animBg="1" advAuto="0"/>
      <p:bldP spid="39" grpId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62000" y="-202111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England And The New World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2982" y="1742164"/>
            <a:ext cx="12858837" cy="7956976"/>
          </a:xfrm>
          <a:prstGeom prst="rect">
            <a:avLst/>
          </a:prstGeom>
        </p:spPr>
        <p:txBody>
          <a:bodyPr/>
          <a:lstStyle/>
          <a:p>
            <a:pPr marL="0" lvl="0" indent="0" algn="ctr" defTabSz="514095">
              <a:spcBef>
                <a:spcPts val="3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Spreading Protestantism</a:t>
            </a:r>
          </a:p>
          <a:p>
            <a:pPr marL="357631" lvl="0" indent="-357631" defTabSz="514095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1588 - England defeated the Spanish Armada, emerged as a naval power</a:t>
            </a:r>
          </a:p>
          <a:p>
            <a:pPr marL="357631" lvl="0" indent="-357631" defTabSz="514095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England sought to bring Protestantism, not Catholicism to the New World</a:t>
            </a:r>
          </a:p>
          <a:p>
            <a:pPr marL="0" lvl="0" indent="0" algn="ctr" defTabSz="514095">
              <a:spcBef>
                <a:spcPts val="3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The Social Crisis</a:t>
            </a:r>
          </a:p>
          <a:p>
            <a:pPr marL="357631" lvl="0" indent="-357631" defTabSz="514095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America appealed to overpopulated England - economic difficulties </a:t>
            </a:r>
          </a:p>
          <a:p>
            <a:pPr marL="357631" lvl="0" indent="-357631" defTabSz="514095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“Enclosure” movement - landowners “enclosed” or fenced off their land - led to many people losing farmland </a:t>
            </a:r>
          </a:p>
          <a:p>
            <a:pPr marL="357631" lvl="0" indent="-357631" defTabSz="514095">
              <a:spcBef>
                <a:spcPts val="3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992">
                <a:solidFill>
                  <a:srgbClr val="EBEBEB"/>
                </a:solidFill>
                <a:effectLst>
                  <a:outerShdw blurRad="44704" dist="22352" dir="5400000" rotWithShape="0">
                    <a:srgbClr val="000000"/>
                  </a:outerShdw>
                </a:effectLst>
              </a:rPr>
              <a:t>The New World appealed to many poorer people in England - possibility of owning land</a:t>
            </a:r>
          </a:p>
        </p:txBody>
      </p:sp>
      <p:pic>
        <p:nvPicPr>
          <p:cNvPr id="43" name="329px-Routes_of_the_Spanish_Armada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6983" y="1327150"/>
            <a:ext cx="4550834" cy="82855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 build="p" bldLvl="5" animBg="1" advAuto="0"/>
      <p:bldP spid="43" grpId="2" animBg="1" advAuto="0"/>
      <p:bldP spid="43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Coming Of The English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72982" y="1742164"/>
            <a:ext cx="12858837" cy="7956976"/>
          </a:xfrm>
          <a:prstGeom prst="rect">
            <a:avLst/>
          </a:prstGeom>
        </p:spPr>
        <p:txBody>
          <a:bodyPr/>
          <a:lstStyle/>
          <a:p>
            <a:pPr marL="0" lvl="0" indent="0" algn="ctr" defTabSz="408940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English Emigrants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**Unlike Spain and France, </a:t>
            </a:r>
            <a:r>
              <a:rPr sz="2380" b="1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England sent men, women, AND children to the Americas</a:t>
            </a: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**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**Chesapeake - Virginia and Maryland, focused on tobacco and indentured servants early on**</a:t>
            </a:r>
          </a:p>
          <a:p>
            <a:pPr marL="0" lvl="0" indent="0" algn="ctr" defTabSz="408940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Indentured Servants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Indentured servants - worked 5-7 years in exchange for passage to the Americas</a:t>
            </a:r>
          </a:p>
          <a:p>
            <a:pPr marL="568959" lvl="1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Roughly half lived to see freedom at the end of their contract</a:t>
            </a:r>
          </a:p>
          <a:p>
            <a:pPr marL="0" lvl="0" indent="0" algn="ctr" defTabSz="408940">
              <a:spcBef>
                <a:spcPts val="29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Land And Liberty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Owning land was associated with liberty - often allowed men to vote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With large amounts of land came the need for labor - indentured servants, and later slaves</a:t>
            </a:r>
          </a:p>
          <a:p>
            <a:pPr marL="284479" lvl="0" indent="-284479" defTabSz="408940">
              <a:spcBef>
                <a:spcPts val="29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380">
                <a:solidFill>
                  <a:srgbClr val="EBEBEB"/>
                </a:solidFill>
                <a:effectLst>
                  <a:outerShdw blurRad="35560" dist="17780" dir="5400000" rotWithShape="0">
                    <a:srgbClr val="000000"/>
                  </a:outerShdw>
                </a:effectLst>
              </a:rPr>
              <a:t>Proprietor - royal grant of land to an individual (William Penn, Calvert in MD)</a:t>
            </a:r>
          </a:p>
        </p:txBody>
      </p:sp>
      <p:pic>
        <p:nvPicPr>
          <p:cNvPr id="47" name="587px-Chute_tobacco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1010" y="4239683"/>
            <a:ext cx="5442780" cy="555404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ndenturecertificate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9733" y="150283"/>
            <a:ext cx="4064001" cy="5016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build="p" bldLvl="5" animBg="1" advAuto="0"/>
      <p:bldP spid="47" grpId="2" animBg="1" advAuto="0"/>
      <p:bldP spid="47" grpId="3" animBg="1" advAuto="0"/>
      <p:bldP spid="48" grpId="4" animBg="1" advAuto="0"/>
      <p:bldP spid="48" grpId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Coming Of The English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72982" y="1354086"/>
            <a:ext cx="12858837" cy="8345054"/>
          </a:xfrm>
          <a:prstGeom prst="rect">
            <a:avLst/>
          </a:prstGeom>
        </p:spPr>
        <p:txBody>
          <a:bodyPr/>
          <a:lstStyle/>
          <a:p>
            <a:pPr marL="0" lv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Englishmen And Indians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**Unlike the Spanish and French, the English did not seek to intermarry with Natives; they sought to displace them**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Land was gained from Natives through treaties after military defeat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The English displaced Natives more than any other European country</a:t>
            </a:r>
          </a:p>
          <a:p>
            <a:pPr marL="0" lv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The Transformation Of Indian Life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European goods transformed Native life - iron, metal, guns, etc.</a:t>
            </a:r>
          </a:p>
          <a:p>
            <a:pPr marL="520191" lvl="1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Men hunted more beaver for the fur trade </a:t>
            </a:r>
          </a:p>
          <a:p>
            <a:pPr marL="520191" lvl="1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Alcohol disrupted Native life</a:t>
            </a:r>
          </a:p>
          <a:p>
            <a:pPr marL="0" lv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Changes In The Land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European expansion into Native land transformed Native lifestyle</a:t>
            </a:r>
          </a:p>
          <a:p>
            <a:pPr marL="520191" lvl="1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Cornfields were affected by cattle and pigs</a:t>
            </a:r>
          </a:p>
          <a:p>
            <a:pPr marL="520191" lvl="1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Forests were cut down for lumber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Settling The Chesapeake 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72982" y="1287808"/>
            <a:ext cx="12858837" cy="8411332"/>
          </a:xfrm>
          <a:prstGeom prst="rect">
            <a:avLst/>
          </a:prstGeom>
        </p:spPr>
        <p:txBody>
          <a:bodyPr/>
          <a:lstStyle/>
          <a:p>
            <a:pPr marL="0" lvl="0" indent="0" algn="ctr" defTabSz="35636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The Jamestown Colony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England initially sought to gain silver and gold, quickly turned to agriculture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“Starving Time” in Jamestown - winter of 1609-1610, most colonists died 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John Smith - “He that will not work, shall not eat”</a:t>
            </a:r>
          </a:p>
          <a:p>
            <a:pPr marL="0" lvl="0" indent="0" algn="ctr" defTabSz="35636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From Company To Society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Headright System - allowed for 50 acres of land for every passage of a person to America - benefitted the wealthy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1619: 2 unique events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Creation of the House of Burgesses - 1st representative government in colonial America - limited to landowners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1st ship containing Africans arrived</a:t>
            </a:r>
          </a:p>
          <a:p>
            <a:pPr marL="0" lvl="0" indent="0" algn="ctr" defTabSz="35636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Powhatan And Pocahontas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The English in Jamestown initially tried to convert Natives to Christianity 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John Rolfe married Pocahontas (again, a rarity in English colonies)</a:t>
            </a:r>
          </a:p>
        </p:txBody>
      </p:sp>
      <p:pic>
        <p:nvPicPr>
          <p:cNvPr id="55" name="773px-Detroit_Photographic_Company_(0845)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30137" y="3257549"/>
            <a:ext cx="8406680" cy="65143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Houghton_STC_22790_-_Generall_Historie_of_Virginia,_New_England,_and_the_Summer_Isles,_John_Smith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6417" y="3562349"/>
            <a:ext cx="3960284" cy="62756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1" build="p" bldLvl="5" animBg="1" advAuto="0"/>
      <p:bldP spid="55" grpId="2" animBg="1" advAuto="0"/>
      <p:bldP spid="55" grpId="4" animBg="1" advAuto="0"/>
      <p:bldP spid="56" grpId="3" animBg="1" advAuto="0"/>
      <p:bldP spid="56" grpId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Settling The Chesapeake </a:t>
            </a:r>
          </a:p>
        </p:txBody>
      </p:sp>
      <p:sp>
        <p:nvSpPr>
          <p:cNvPr id="59" name="Shape 59"/>
          <p:cNvSpPr>
            <a:spLocks noGrp="1"/>
          </p:cNvSpPr>
          <p:nvPr>
            <p:ph type="body" idx="1"/>
          </p:nvPr>
        </p:nvSpPr>
        <p:spPr>
          <a:xfrm>
            <a:off x="72982" y="1311290"/>
            <a:ext cx="12858837" cy="8387850"/>
          </a:xfrm>
          <a:prstGeom prst="rect">
            <a:avLst/>
          </a:prstGeom>
        </p:spPr>
        <p:txBody>
          <a:bodyPr/>
          <a:lstStyle/>
          <a:p>
            <a:pPr marL="0" lv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The Uprising Of 1622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Powhatan’s brother attacked settlers in VA, killing 1/4 of them in 1622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Virginia sought to rid “the savages to gain the free range of the country”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After their defeat, Natives were forced to move further west (a trend that would continue)</a:t>
            </a:r>
          </a:p>
          <a:p>
            <a:pPr marL="0" lv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A Tobacco Colony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Tobacco brought wealth to planters and the English (customs duties)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Tobacco exhausted land -&gt; led to expansion -&gt; conflicts with Natives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Few towns allowed plantation owners to dominate politics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***In the 17th century, most immigrants were indentured servants to the Chesapeake***</a:t>
            </a:r>
          </a:p>
          <a:p>
            <a:pPr marL="0" lvl="0" indent="0" algn="ctr" defTabSz="373887">
              <a:spcBef>
                <a:spcPts val="26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Women And The Family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Men highly outnumbered women in the Chesapeake in the 17th century</a:t>
            </a:r>
          </a:p>
          <a:p>
            <a:pPr marL="260095" lvl="0" indent="-260095" defTabSz="373887">
              <a:spcBef>
                <a:spcPts val="26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176">
                <a:solidFill>
                  <a:srgbClr val="EBEBEB"/>
                </a:solidFill>
                <a:effectLst>
                  <a:outerShdw blurRad="32512" dist="16256" dir="5400000" rotWithShape="0">
                    <a:srgbClr val="000000"/>
                  </a:outerShdw>
                </a:effectLst>
              </a:rPr>
              <a:t>Married women were entitled to some land in the event of her husband’s death, but married women enjoyed few rights in the English colonies</a:t>
            </a:r>
          </a:p>
        </p:txBody>
      </p:sp>
      <p:pic>
        <p:nvPicPr>
          <p:cNvPr id="60" name="Pocahontas_Rolfe_crop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0421" y="14816"/>
            <a:ext cx="3978979" cy="4815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398px-Christian_Bale_-_00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9805" y="243416"/>
            <a:ext cx="4532562" cy="68216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1" build="p" bldLvl="5" animBg="1" advAuto="0"/>
      <p:bldP spid="60" grpId="2" animBg="1" advAuto="0"/>
      <p:bldP spid="60" grpId="4" animBg="1" advAuto="0"/>
      <p:bldP spid="61" grpId="3" animBg="1" advAuto="0"/>
      <p:bldP spid="61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Settling The Chesapeake 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72982" y="1742164"/>
            <a:ext cx="12858837" cy="7956976"/>
          </a:xfrm>
          <a:prstGeom prst="rect">
            <a:avLst/>
          </a:prstGeom>
        </p:spPr>
        <p:txBody>
          <a:bodyPr/>
          <a:lstStyle/>
          <a:p>
            <a:pPr marL="0" lvl="0" indent="0" algn="ctr" defTabSz="537463"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128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The Maryland Experiment</a:t>
            </a:r>
          </a:p>
          <a:p>
            <a:pPr marL="373888" lvl="0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Maryland also thrived on tobacco</a:t>
            </a:r>
          </a:p>
          <a:p>
            <a:pPr marL="373888" lvl="0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1632 - proprietor colony to Cecilius Calvert - full power over the land</a:t>
            </a:r>
          </a:p>
          <a:p>
            <a:pPr marL="0" lvl="0" indent="0" algn="ctr" defTabSz="537463">
              <a:spcBef>
                <a:spcPts val="38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3128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Religion In Maryland</a:t>
            </a:r>
          </a:p>
          <a:p>
            <a:pPr marL="373888" lvl="0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Calvert hoped Maryland would be a safe haven for Catholics</a:t>
            </a:r>
          </a:p>
          <a:p>
            <a:pPr marL="373888" lvl="0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Catholics were outnumbered by Protestants (more on this later)</a:t>
            </a:r>
          </a:p>
          <a:p>
            <a:pPr marL="373888" lvl="0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The death rate in the Chesapeake was astronomical</a:t>
            </a:r>
          </a:p>
          <a:p>
            <a:pPr marL="747776" lvl="1" indent="-373888" defTabSz="537463">
              <a:spcBef>
                <a:spcPts val="38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3128">
                <a:solidFill>
                  <a:srgbClr val="EBEBEB"/>
                </a:solidFill>
                <a:effectLst>
                  <a:outerShdw blurRad="46736" dist="23368" dir="5400000" rotWithShape="0">
                    <a:srgbClr val="000000"/>
                  </a:outerShdw>
                </a:effectLst>
              </a:rPr>
              <a:t>50% died by 20!</a:t>
            </a:r>
          </a:p>
        </p:txBody>
      </p:sp>
      <p:pic>
        <p:nvPicPr>
          <p:cNvPr id="65" name="Calvertcecil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4201" y="-12700"/>
            <a:ext cx="3436398" cy="5206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1" build="p" bldLvl="5" animBg="1" advAuto="0"/>
      <p:bldP spid="65" grpId="2" animBg="1" advAuto="0"/>
      <p:bldP spid="65" grpId="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xfrm>
            <a:off x="762000" y="-228260"/>
            <a:ext cx="11480800" cy="2146301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The New England Way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72982" y="1232709"/>
            <a:ext cx="12858837" cy="8466431"/>
          </a:xfrm>
          <a:prstGeom prst="rect">
            <a:avLst/>
          </a:prstGeom>
        </p:spPr>
        <p:txBody>
          <a:bodyPr/>
          <a:lstStyle/>
          <a:p>
            <a:pPr marL="0" lvl="0" indent="0" algn="ctr" defTabSz="35636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The Rise Of Puritanism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Puritans wanted to purify the Anglican church of Catholic rituals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They did NOT want to break away (Separatists)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Believed in predestination (John Calvin)</a:t>
            </a:r>
          </a:p>
          <a:p>
            <a:pPr marL="0" lvl="0" indent="0" algn="ctr" defTabSz="35636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Moral Liberty 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“City Upon A Hill” - John Winthrop, wanted to be a model society for all to look up to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They did NOT extend religious freedom to others (</a:t>
            </a:r>
            <a:r>
              <a:rPr sz="2074" b="1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  <a:latin typeface="+mn-lt"/>
                <a:ea typeface="+mn-ea"/>
                <a:cs typeface="+mn-cs"/>
                <a:sym typeface="Helvetica Neue"/>
              </a:rPr>
              <a:t>“community of like-minded individuals”</a:t>
            </a: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)</a:t>
            </a:r>
          </a:p>
          <a:p>
            <a:pPr marL="495808" lvl="1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Roger Williams and Anne Hutchinson - banished from Massachusetts Bay 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Liberty meant the ability to establish churches and govern and not have their beliefs challenged</a:t>
            </a:r>
          </a:p>
          <a:p>
            <a:pPr marL="0" lvl="0" indent="0" algn="ctr" defTabSz="356362">
              <a:spcBef>
                <a:spcPts val="2500"/>
              </a:spcBef>
              <a:buSzTx/>
              <a:buNone/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The Pilgrims At Plymouth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Mayflower Compact - established a system of laws established by elected representatives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Natives played an instrumental role in the survival of the pilgrims (agriculture, fishing)</a:t>
            </a:r>
          </a:p>
          <a:p>
            <a:pPr marL="247904" lvl="0" indent="-247904" defTabSz="356362">
              <a:spcBef>
                <a:spcPts val="2500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2074">
                <a:solidFill>
                  <a:srgbClr val="EBEBEB"/>
                </a:solidFill>
                <a:effectLst>
                  <a:outerShdw blurRad="30988" dist="15494" dir="5400000" rotWithShape="0">
                    <a:srgbClr val="000000"/>
                  </a:outerShdw>
                </a:effectLst>
              </a:rPr>
              <a:t>Voting was NOT limited to church members</a:t>
            </a:r>
          </a:p>
        </p:txBody>
      </p:sp>
      <p:pic>
        <p:nvPicPr>
          <p:cNvPr id="69" name="John_Calvin_by_Holbein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68535" y="13750"/>
            <a:ext cx="3518313" cy="450314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220px-JohnWinthropColorPortrai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78466" y="10583"/>
            <a:ext cx="3840495" cy="4626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The_Mayflower_Compact_1620_cph.3g07155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2399" y="685799"/>
            <a:ext cx="10160001" cy="7162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 build="p" bldLvl="5" animBg="1" advAuto="0"/>
      <p:bldP spid="69" grpId="2" animBg="1" advAuto="0"/>
      <p:bldP spid="69" grpId="5" animBg="1" advAuto="0"/>
      <p:bldP spid="70" grpId="3" animBg="1" advAuto="0"/>
      <p:bldP spid="70" grpId="6" animBg="1" advAuto="0"/>
      <p:bldP spid="71" grpId="4" animBg="1" advAuto="0"/>
      <p:bldP spid="71" grpId="7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1739</Words>
  <Application>Microsoft Macintosh PowerPoint</Application>
  <PresentationFormat>Custom</PresentationFormat>
  <Paragraphs>195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New_Template2</vt:lpstr>
      <vt:lpstr>Give Me Liberty!: Chapter 2, 4th Edition</vt:lpstr>
      <vt:lpstr>England And The New World</vt:lpstr>
      <vt:lpstr>England And The New World</vt:lpstr>
      <vt:lpstr>The Coming Of The English</vt:lpstr>
      <vt:lpstr>The Coming Of The English</vt:lpstr>
      <vt:lpstr>Settling The Chesapeake </vt:lpstr>
      <vt:lpstr>Settling The Chesapeake </vt:lpstr>
      <vt:lpstr>Settling The Chesapeake </vt:lpstr>
      <vt:lpstr>The New England Way</vt:lpstr>
      <vt:lpstr>The New England Way</vt:lpstr>
      <vt:lpstr>The New England Way</vt:lpstr>
      <vt:lpstr>New Englanders Divided</vt:lpstr>
      <vt:lpstr>New Englanders Divided</vt:lpstr>
      <vt:lpstr>New Englanders Divided</vt:lpstr>
      <vt:lpstr>Religion, Politics, And Freedom</vt:lpstr>
      <vt:lpstr>Religion, Politics, And Freedom</vt:lpstr>
      <vt:lpstr>Quick Recap</vt:lpstr>
      <vt:lpstr>See You Back Here For Chapter 3!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Give Me Liberty!: Chapter 2, 4th Edition</dc:title>
  <cp:lastModifiedBy>Adam Norris</cp:lastModifiedBy>
  <cp:revision>1</cp:revision>
  <dcterms:modified xsi:type="dcterms:W3CDTF">2015-08-20T21:51:33Z</dcterms:modified>
</cp:coreProperties>
</file>