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lvl1pPr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1pPr>
    <a:lvl2pPr indent="2286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2pPr>
    <a:lvl3pPr indent="4572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3pPr>
    <a:lvl4pPr indent="6858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4pPr>
    <a:lvl5pPr indent="9144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5pPr>
    <a:lvl6pPr indent="11430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6pPr>
    <a:lvl7pPr indent="13716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7pPr>
    <a:lvl8pPr indent="16002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8pPr>
    <a:lvl9pPr indent="1828800" algn="ctr" defTabSz="584200">
      <a:defRPr sz="4000">
        <a:solidFill>
          <a:srgbClr val="858585"/>
        </a:solidFill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rgbClr val="0097EB">
              <a:alpha val="62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rgbClr val="0097EB">
              <a:alpha val="62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97EB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533FF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A1C9C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A1C9C">
              <a:alpha val="8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6FBC00">
              <a:alpha val="6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rgbClr val="E3266D">
                  <a:alpha val="6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97EB">
                  <a:alpha val="62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One</a:t>
            </a:r>
            <a:endParaRPr sz="4000">
              <a:solidFill>
                <a:srgbClr val="858585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Two</a:t>
            </a:r>
            <a:endParaRPr sz="4000">
              <a:solidFill>
                <a:srgbClr val="858585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Three</a:t>
            </a:r>
            <a:endParaRPr sz="4000">
              <a:solidFill>
                <a:srgbClr val="858585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Four</a:t>
            </a:r>
            <a:endParaRPr sz="4000">
              <a:solidFill>
                <a:srgbClr val="858585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One</a:t>
            </a:r>
            <a:endParaRPr sz="4000">
              <a:solidFill>
                <a:srgbClr val="858585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Two</a:t>
            </a:r>
            <a:endParaRPr sz="4000">
              <a:solidFill>
                <a:srgbClr val="858585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Three</a:t>
            </a:r>
            <a:endParaRPr sz="4000">
              <a:solidFill>
                <a:srgbClr val="858585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Four</a:t>
            </a:r>
            <a:endParaRPr sz="4000">
              <a:solidFill>
                <a:srgbClr val="858585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00">
                <a:solidFill>
                  <a:srgbClr val="45A7D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One</a:t>
            </a:r>
            <a:endParaRPr sz="4000">
              <a:solidFill>
                <a:srgbClr val="858585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Two</a:t>
            </a:r>
            <a:endParaRPr sz="4000">
              <a:solidFill>
                <a:srgbClr val="858585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Three</a:t>
            </a:r>
            <a:endParaRPr sz="4000">
              <a:solidFill>
                <a:srgbClr val="858585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Four</a:t>
            </a:r>
            <a:endParaRPr sz="4000">
              <a:solidFill>
                <a:srgbClr val="858585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One</a:t>
            </a:r>
            <a:endParaRPr sz="4600">
              <a:solidFill>
                <a:srgbClr val="858585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Two</a:t>
            </a:r>
            <a:endParaRPr sz="4600">
              <a:solidFill>
                <a:srgbClr val="858585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Three</a:t>
            </a:r>
            <a:endParaRPr sz="4600">
              <a:solidFill>
                <a:srgbClr val="858585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Four</a:t>
            </a:r>
            <a:endParaRPr sz="4600">
              <a:solidFill>
                <a:srgbClr val="858585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Body Level One</a:t>
            </a:r>
            <a:endParaRPr sz="3600">
              <a:solidFill>
                <a:srgbClr val="858585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Body Level Two</a:t>
            </a:r>
            <a:endParaRPr sz="3600">
              <a:solidFill>
                <a:srgbClr val="858585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Body Level Three</a:t>
            </a:r>
            <a:endParaRPr sz="3600">
              <a:solidFill>
                <a:srgbClr val="858585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Body Level Four</a:t>
            </a:r>
            <a:endParaRPr sz="3600">
              <a:solidFill>
                <a:srgbClr val="858585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One</a:t>
            </a:r>
            <a:endParaRPr sz="4600">
              <a:solidFill>
                <a:srgbClr val="858585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Two</a:t>
            </a:r>
            <a:endParaRPr sz="4600">
              <a:solidFill>
                <a:srgbClr val="858585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Three</a:t>
            </a:r>
            <a:endParaRPr sz="4600">
              <a:solidFill>
                <a:srgbClr val="858585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Four</a:t>
            </a:r>
            <a:endParaRPr sz="4600">
              <a:solidFill>
                <a:srgbClr val="858585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One</a:t>
            </a:r>
            <a:endParaRPr sz="4600">
              <a:solidFill>
                <a:srgbClr val="858585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Two</a:t>
            </a:r>
            <a:endParaRPr sz="4600">
              <a:solidFill>
                <a:srgbClr val="858585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Three</a:t>
            </a:r>
            <a:endParaRPr sz="4600">
              <a:solidFill>
                <a:srgbClr val="858585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Four</a:t>
            </a:r>
            <a:endParaRPr sz="4600">
              <a:solidFill>
                <a:srgbClr val="858585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1pPr>
      <a:lvl2pPr indent="2286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2pPr>
      <a:lvl3pPr indent="4572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3pPr>
      <a:lvl4pPr indent="6858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4pPr>
      <a:lvl5pPr indent="9144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5pPr>
      <a:lvl6pPr indent="11430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6pPr>
      <a:lvl7pPr indent="13716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7pPr>
      <a:lvl8pPr indent="16002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8pPr>
      <a:lvl9pPr indent="1828800" algn="ctr" defTabSz="584200">
        <a:defRPr sz="8000">
          <a:solidFill>
            <a:srgbClr val="45A7DE"/>
          </a:solidFill>
          <a:latin typeface="+mn-lt"/>
          <a:ea typeface="+mn-ea"/>
          <a:cs typeface="+mn-cs"/>
          <a:sym typeface="Marker Felt"/>
        </a:defRPr>
      </a:lvl9pPr>
    </p:titleStyle>
    <p:bodyStyle>
      <a:lvl1pPr marL="635000" indent="-635000" defTabSz="584200">
        <a:spcBef>
          <a:spcPts val="4200"/>
        </a:spcBef>
        <a:buSzPct val="47000"/>
        <a:buBlip>
          <a:blip r:embed="rId3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1pPr>
      <a:lvl2pPr marL="1270000" indent="-635000" defTabSz="584200">
        <a:spcBef>
          <a:spcPts val="4200"/>
        </a:spcBef>
        <a:buSzPct val="47000"/>
        <a:buBlip>
          <a:blip r:embed="rId3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2pPr>
      <a:lvl3pPr marL="1905000" indent="-635000" defTabSz="584200">
        <a:spcBef>
          <a:spcPts val="4200"/>
        </a:spcBef>
        <a:buSzPct val="47000"/>
        <a:buBlip>
          <a:blip r:embed="rId3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3pPr>
      <a:lvl4pPr marL="2540000" indent="-635000" defTabSz="584200">
        <a:spcBef>
          <a:spcPts val="4200"/>
        </a:spcBef>
        <a:buSzPct val="47000"/>
        <a:buBlip>
          <a:blip r:embed="rId3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4pPr>
      <a:lvl5pPr marL="3175000" indent="-635000" defTabSz="584200">
        <a:spcBef>
          <a:spcPts val="4200"/>
        </a:spcBef>
        <a:buSzPct val="47000"/>
        <a:buBlip>
          <a:blip r:embed="rId3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5pPr>
      <a:lvl6pPr marL="3810000" indent="-635000" defTabSz="584200">
        <a:spcBef>
          <a:spcPts val="4200"/>
        </a:spcBef>
        <a:buSzPct val="47000"/>
        <a:buBlip>
          <a:blip r:embed="rId3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6pPr>
      <a:lvl7pPr marL="4445000" indent="-635000" defTabSz="584200">
        <a:spcBef>
          <a:spcPts val="4200"/>
        </a:spcBef>
        <a:buSzPct val="47000"/>
        <a:buBlip>
          <a:blip r:embed="rId3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7pPr>
      <a:lvl8pPr marL="5080000" indent="-635000" defTabSz="584200">
        <a:spcBef>
          <a:spcPts val="4200"/>
        </a:spcBef>
        <a:buSzPct val="47000"/>
        <a:buBlip>
          <a:blip r:embed="rId3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8pPr>
      <a:lvl9pPr marL="5715000" indent="-635000" defTabSz="584200">
        <a:spcBef>
          <a:spcPts val="4200"/>
        </a:spcBef>
        <a:buSzPct val="47000"/>
        <a:buBlip>
          <a:blip r:embed="rId3"/>
        </a:buBlip>
        <a:defRPr sz="4600">
          <a:solidFill>
            <a:srgbClr val="858585"/>
          </a:solidFill>
          <a:latin typeface="+mn-lt"/>
          <a:ea typeface="+mn-ea"/>
          <a:cs typeface="+mn-cs"/>
          <a:sym typeface="Marker Fel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7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tif"/><Relationship Id="rId4" Type="http://schemas.openxmlformats.org/officeDocument/2006/relationships/image" Target="../media/image10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4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1308100"/>
            <a:ext cx="10464800" cy="2794000"/>
          </a:xfrm>
          <a:prstGeom prst="rect">
            <a:avLst/>
          </a:prstGeom>
        </p:spPr>
        <p:txBody>
          <a:bodyPr/>
          <a:lstStyle/>
          <a:p>
            <a:pPr lvl="0" defTabSz="397256">
              <a:defRPr sz="1800">
                <a:solidFill>
                  <a:srgbClr val="000000"/>
                </a:solidFill>
              </a:defRPr>
            </a:pPr>
            <a:r>
              <a:rPr sz="6460">
                <a:solidFill>
                  <a:srgbClr val="45A7DE"/>
                </a:solidFill>
              </a:rPr>
              <a:t>APUSH Review: </a:t>
            </a:r>
            <a:r>
              <a:rPr sz="6460">
                <a:solidFill>
                  <a:srgbClr val="45A7DE"/>
                </a:solidFill>
              </a:rPr>
              <a:t>Give Me Liberty!, Chapter 1, 4th Edition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270000" y="4241800"/>
            <a:ext cx="10464800" cy="1270000"/>
          </a:xfrm>
          <a:prstGeom prst="rect">
            <a:avLst/>
          </a:prstGeom>
        </p:spPr>
        <p:txBody>
          <a:bodyPr/>
          <a:lstStyle>
            <a:lvl1pPr defTabSz="572516">
              <a:defRPr sz="39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858585"/>
                </a:solidFill>
              </a:rPr>
              <a:t>Please check out the description for additional videos related to this chapter And Other Resources!</a:t>
            </a:r>
          </a:p>
        </p:txBody>
      </p:sp>
      <p:pic>
        <p:nvPicPr>
          <p:cNvPr id="34" name="APUSH-logo-300x2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0514" y="5483419"/>
            <a:ext cx="4963772" cy="3722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Origins of American Slavery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389466" y="2463800"/>
            <a:ext cx="12225868" cy="7036065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Notions of Freedom</a:t>
            </a:r>
            <a:endParaRPr sz="4600">
              <a:solidFill>
                <a:srgbClr val="858585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Slaves often ran away - advertisements in newspapers</a:t>
            </a:r>
            <a:endParaRPr sz="4600">
              <a:solidFill>
                <a:srgbClr val="858585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858585"/>
                </a:solidFill>
              </a:rPr>
              <a:t>VA changed its laws in the 1660s to avoid slaves claiming freedom </a:t>
            </a:r>
          </a:p>
        </p:txBody>
      </p:sp>
      <p:pic>
        <p:nvPicPr>
          <p:cNvPr id="7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5800" y="768350"/>
            <a:ext cx="2794001" cy="405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2"/>
      <p:bldP build="p" bldLvl="5" animBg="1" rev="0" advAuto="0" spid="7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Colonies in Crisis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389466" y="2077177"/>
            <a:ext cx="12225868" cy="7422688"/>
          </a:xfrm>
          <a:prstGeom prst="rect">
            <a:avLst/>
          </a:prstGeom>
        </p:spPr>
        <p:txBody>
          <a:bodyPr/>
          <a:lstStyle/>
          <a:p>
            <a:pPr lvl="0" marL="0" indent="0" algn="ctr" defTabSz="315468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The Glorious Revolution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1688 - Parliament was established as supreme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William and Mary (Protestant) take over from James II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The revolution reinforced ideas of liberty for Englishmen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1689 - English Bill of Rights</a:t>
            </a:r>
            <a:endParaRPr sz="2484">
              <a:solidFill>
                <a:srgbClr val="858585"/>
              </a:solidFill>
            </a:endParaRPr>
          </a:p>
          <a:p>
            <a:pPr lvl="0" marL="0" indent="0" algn="ctr" defTabSz="315468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The Glorious Revolution in America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Lords of Trade - established to supervise colonial affairs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MA charter was revoked in 1680s for violating Navigation Acts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Dominion of England:</a:t>
            </a:r>
            <a:endParaRPr sz="2484">
              <a:solidFill>
                <a:srgbClr val="858585"/>
              </a:solidFill>
            </a:endParaRPr>
          </a:p>
          <a:p>
            <a:pPr lvl="1" marL="6858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Combination of CT, Plymouth, MA, NH, RI, NY and Jersey</a:t>
            </a:r>
            <a:endParaRPr sz="2484">
              <a:solidFill>
                <a:srgbClr val="858585"/>
              </a:solidFill>
            </a:endParaRPr>
          </a:p>
          <a:p>
            <a:pPr lvl="1" marL="6858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Sir Edmund Andros was appointed ruler - very unpopular</a:t>
            </a:r>
            <a:endParaRPr sz="2484">
              <a:solidFill>
                <a:srgbClr val="858585"/>
              </a:solidFill>
            </a:endParaRPr>
          </a:p>
          <a:p>
            <a:pPr lvl="2" marL="10287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Imposed taxes without approval of colonial representatives </a:t>
            </a:r>
          </a:p>
        </p:txBody>
      </p:sp>
      <p:pic>
        <p:nvPicPr>
          <p:cNvPr id="7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99709" y="2021416"/>
            <a:ext cx="4426258" cy="437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333" y="2055283"/>
            <a:ext cx="2794001" cy="384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5" grpId="1"/>
      <p:bldP build="whole" bldLvl="1" animBg="1" rev="0" advAuto="0" spid="77" grpId="3"/>
      <p:bldP build="whole" bldLvl="1" animBg="1" rev="0" advAuto="0" spid="76" grpId="2"/>
      <p:bldP build="whole" bldLvl="1" animBg="1" rev="0" advAuto="0" spid="76" grpId="4"/>
      <p:bldP build="whole" bldLvl="1" animBg="1" rev="0" advAuto="0" spid="77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Colonies in Crisis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389466" y="2077177"/>
            <a:ext cx="12225868" cy="7422688"/>
          </a:xfrm>
          <a:prstGeom prst="rect">
            <a:avLst/>
          </a:prstGeom>
        </p:spPr>
        <p:txBody>
          <a:bodyPr/>
          <a:lstStyle/>
          <a:p>
            <a:pPr lvl="0" marL="0" indent="0" algn="ctr" defTabSz="397256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The Maryland Uprising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Andros was jailed in 1689 after news of the Glorious Revolution reached America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MD charter was revoked, and a Protestant-friendly government dominated MD</a:t>
            </a:r>
            <a:endParaRPr sz="3128">
              <a:solidFill>
                <a:srgbClr val="858585"/>
              </a:solidFill>
            </a:endParaRPr>
          </a:p>
          <a:p>
            <a:pPr lvl="1" marL="8636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Catholics couldn’t vote or hold office </a:t>
            </a:r>
            <a:endParaRPr sz="3128">
              <a:solidFill>
                <a:srgbClr val="858585"/>
              </a:solidFill>
            </a:endParaRPr>
          </a:p>
          <a:p>
            <a:pPr lvl="0" marL="0" indent="0" algn="ctr" defTabSz="397256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Leisler’s Rebellion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Result of the impact of the Glorious Revolution and the fall of Andros in NY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Leisler, a German immigrant, took control of the city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Eventually, he was overthrown and executed </a:t>
            </a:r>
          </a:p>
        </p:txBody>
      </p:sp>
      <p:pic>
        <p:nvPicPr>
          <p:cNvPr id="8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0499" y="2201561"/>
            <a:ext cx="3650376" cy="5625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0" grpId="1"/>
      <p:bldP build="whole" bldLvl="1" animBg="1" rev="0" advAuto="0" spid="81" grpId="2"/>
      <p:bldP build="whole" bldLvl="1" animBg="1" rev="0" advAuto="0" spid="8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Colonies in Crisis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389466" y="2077177"/>
            <a:ext cx="12225868" cy="7422688"/>
          </a:xfrm>
          <a:prstGeom prst="rect">
            <a:avLst/>
          </a:prstGeom>
        </p:spPr>
        <p:txBody>
          <a:bodyPr/>
          <a:lstStyle/>
          <a:p>
            <a:pPr lvl="0" marL="0" indent="0" algn="ctr" defTabSz="286258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Changes in New England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Plymouth became part of MA in 1691</a:t>
            </a:r>
            <a:endParaRPr sz="2254">
              <a:solidFill>
                <a:srgbClr val="858585"/>
              </a:solidFill>
            </a:endParaRPr>
          </a:p>
          <a:p>
            <a:pPr lvl="1" marL="62230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Property requirements became a factor in voting, not church membership</a:t>
            </a:r>
            <a:endParaRPr sz="2254">
              <a:solidFill>
                <a:srgbClr val="858585"/>
              </a:solidFill>
            </a:endParaRPr>
          </a:p>
          <a:p>
            <a:pPr lvl="1" marL="62230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Governor was appointed by England, no more elections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English Toleration Act of 1690 - Protestants could worship freely - less emphasis on Puritans</a:t>
            </a:r>
            <a:endParaRPr sz="2254">
              <a:solidFill>
                <a:srgbClr val="858585"/>
              </a:solidFill>
            </a:endParaRPr>
          </a:p>
          <a:p>
            <a:pPr lvl="0" marL="0" indent="0" algn="ctr" defTabSz="286258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The Prosecution of Witches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Witchcraft and magic played a large role in colonial America</a:t>
            </a:r>
            <a:endParaRPr sz="2254">
              <a:solidFill>
                <a:srgbClr val="858585"/>
              </a:solidFill>
            </a:endParaRPr>
          </a:p>
          <a:p>
            <a:pPr lvl="1" marL="62230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Witchcraft was punishable by death - hanging, crushed by stones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Women who were accused of being witches in Salem tended to be wealthy, or widows with $</a:t>
            </a:r>
            <a:endParaRPr sz="2254">
              <a:solidFill>
                <a:srgbClr val="858585"/>
              </a:solidFill>
            </a:endParaRPr>
          </a:p>
          <a:p>
            <a:pPr lvl="0" marL="0" indent="0" algn="ctr" defTabSz="286258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The Salem Witch Trials 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Widespread panic ensued in 1691-92in Salem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19 individuals were hanged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After the hysteria calmed down, colonists began to seek scientific explanations to explain phenomenon </a:t>
            </a:r>
          </a:p>
        </p:txBody>
      </p:sp>
      <p:pic>
        <p:nvPicPr>
          <p:cNvPr id="8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1800" y="755649"/>
            <a:ext cx="2794001" cy="3365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7167033" y="92604"/>
            <a:ext cx="4544881" cy="1256838"/>
          </a:xfrm>
          <a:prstGeom prst="wedgeEllipseCallout">
            <a:avLst>
              <a:gd name="adj1" fmla="val -49654"/>
              <a:gd name="adj2" fmla="val 70000"/>
            </a:avLst>
          </a:prstGeom>
          <a:solidFill>
            <a:srgbClr val="1A528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 am sad!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4" grpId="1"/>
      <p:bldP build="whole" bldLvl="1" animBg="1" rev="0" advAuto="0" spid="85" grpId="2"/>
      <p:bldP build="whole" bldLvl="1" animBg="1" rev="0" advAuto="0" spid="86" grpId="3"/>
      <p:bldP build="whole" bldLvl="1" animBg="1" rev="0" advAuto="0" spid="86" grpId="4"/>
      <p:bldP build="whole" bldLvl="1" animBg="1" rev="0" advAuto="0" spid="85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The Growth of Colonial America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389466" y="2314244"/>
            <a:ext cx="12225868" cy="7422688"/>
          </a:xfrm>
          <a:prstGeom prst="rect">
            <a:avLst/>
          </a:prstGeom>
        </p:spPr>
        <p:txBody>
          <a:bodyPr/>
          <a:lstStyle/>
          <a:p>
            <a:pPr lvl="0" marL="0" indent="0" algn="ctr" defTabSz="37388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A Diverse Population</a:t>
            </a:r>
            <a:endParaRPr sz="2943">
              <a:solidFill>
                <a:srgbClr val="858585"/>
              </a:solidFill>
            </a:endParaRPr>
          </a:p>
          <a:p>
            <a:pPr lvl="0" marL="4064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In 1700, 90% of the English colonies was of English origin</a:t>
            </a:r>
            <a:endParaRPr sz="2943">
              <a:solidFill>
                <a:srgbClr val="858585"/>
              </a:solidFill>
            </a:endParaRPr>
          </a:p>
          <a:p>
            <a:pPr lvl="0" marL="4064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Many immigrants in the 18th century came as indentured servants </a:t>
            </a:r>
            <a:endParaRPr sz="2943">
              <a:solidFill>
                <a:srgbClr val="858585"/>
              </a:solidFill>
            </a:endParaRPr>
          </a:p>
          <a:p>
            <a:pPr lvl="0" marL="0" indent="0" algn="ctr" defTabSz="37388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Attracting Settlers</a:t>
            </a:r>
            <a:endParaRPr sz="2943">
              <a:solidFill>
                <a:srgbClr val="858585"/>
              </a:solidFill>
            </a:endParaRPr>
          </a:p>
          <a:p>
            <a:pPr lvl="0" marL="4064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England sought to increase the population of colonies through cheap land and religious toleration</a:t>
            </a:r>
            <a:endParaRPr sz="2943">
              <a:solidFill>
                <a:srgbClr val="858585"/>
              </a:solidFill>
            </a:endParaRPr>
          </a:p>
          <a:p>
            <a:pPr lvl="0" marL="4064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Scots-Irish - came over as farmers, teachers, were mostly Presbyterian </a:t>
            </a:r>
            <a:endParaRPr sz="2943">
              <a:solidFill>
                <a:srgbClr val="858585"/>
              </a:solidFill>
            </a:endParaRPr>
          </a:p>
          <a:p>
            <a:pPr lvl="0" marL="0" indent="0" algn="ctr" defTabSz="37388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The German Migration</a:t>
            </a:r>
            <a:endParaRPr sz="2943">
              <a:solidFill>
                <a:srgbClr val="858585"/>
              </a:solidFill>
            </a:endParaRPr>
          </a:p>
          <a:p>
            <a:pPr lvl="0" marL="4064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Many Germans emigrated due to religious freedom, economic hardships (little land)</a:t>
            </a:r>
            <a:endParaRPr sz="2943">
              <a:solidFill>
                <a:srgbClr val="858585"/>
              </a:solidFill>
            </a:endParaRPr>
          </a:p>
          <a:p>
            <a:pPr lvl="1" marL="8128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Settled in the frontier</a:t>
            </a:r>
          </a:p>
        </p:txBody>
      </p:sp>
      <p:pic>
        <p:nvPicPr>
          <p:cNvPr id="9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02600" y="1676048"/>
            <a:ext cx="2794001" cy="349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2"/>
      <p:bldP build="p" bldLvl="5" animBg="1" rev="0" advAuto="0" spid="89" grpId="1"/>
      <p:bldP build="whole" bldLvl="1" animBg="1" rev="0" advAuto="0" spid="90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The Growth of Colonial America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389466" y="2314244"/>
            <a:ext cx="12225868" cy="7422688"/>
          </a:xfrm>
          <a:prstGeom prst="rect">
            <a:avLst/>
          </a:prstGeom>
        </p:spPr>
        <p:txBody>
          <a:bodyPr/>
          <a:lstStyle/>
          <a:p>
            <a:pPr lvl="0" marL="0" indent="0" algn="ctr" defTabSz="286258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Religious Diversity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New branches of Christianity emerged in the 18th century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NJ, RI, and PA were the few colonies that separated church and state</a:t>
            </a:r>
            <a:endParaRPr sz="2254">
              <a:solidFill>
                <a:srgbClr val="858585"/>
              </a:solidFill>
            </a:endParaRPr>
          </a:p>
          <a:p>
            <a:pPr lvl="1" marL="62230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Taxes paid ministers, Jews and Catholics couldn’t vote or hold office</a:t>
            </a:r>
            <a:endParaRPr sz="2254">
              <a:solidFill>
                <a:srgbClr val="858585"/>
              </a:solidFill>
            </a:endParaRPr>
          </a:p>
          <a:p>
            <a:pPr lvl="0" marL="0" indent="0" algn="ctr" defTabSz="286258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Indian Life in Transition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Immigrants associate liberty with land -&gt; encroach on Native land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Native life drastically changed - shrinking populations, introduction of alcohol reeked havoc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Walking Purchase of 1737</a:t>
            </a:r>
            <a:endParaRPr sz="2254">
              <a:solidFill>
                <a:srgbClr val="858585"/>
              </a:solidFill>
            </a:endParaRPr>
          </a:p>
          <a:p>
            <a:pPr lvl="1" marL="62230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Indians lost (ceded) more land to PA government than anticipated</a:t>
            </a:r>
            <a:endParaRPr sz="2254">
              <a:solidFill>
                <a:srgbClr val="858585"/>
              </a:solidFill>
            </a:endParaRPr>
          </a:p>
          <a:p>
            <a:pPr lvl="0" marL="0" indent="0" algn="ctr" defTabSz="286258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Regional Diversity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New England - small farms, local production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“Back country” grew rapidly in the mid-late 18th century</a:t>
            </a:r>
            <a:endParaRPr sz="2254">
              <a:solidFill>
                <a:srgbClr val="858585"/>
              </a:solidFill>
            </a:endParaRPr>
          </a:p>
          <a:p>
            <a:pPr lvl="0" marL="311150" indent="-311150" defTabSz="28625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54">
                <a:solidFill>
                  <a:srgbClr val="858585"/>
                </a:solidFill>
              </a:rPr>
              <a:t>Middle Colonies (PA, NY, NJ) focused on growing grains</a:t>
            </a:r>
          </a:p>
        </p:txBody>
      </p:sp>
      <p:sp>
        <p:nvSpPr>
          <p:cNvPr id="94" name="Shape 94"/>
          <p:cNvSpPr/>
          <p:nvPr/>
        </p:nvSpPr>
        <p:spPr>
          <a:xfrm>
            <a:off x="8585537" y="2016297"/>
            <a:ext cx="2548692" cy="1270001"/>
          </a:xfrm>
          <a:prstGeom prst="rect">
            <a:avLst/>
          </a:prstGeom>
          <a:solidFill>
            <a:srgbClr val="1A528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Who founded RI?</a:t>
            </a:r>
          </a:p>
        </p:txBody>
      </p:sp>
      <p:pic>
        <p:nvPicPr>
          <p:cNvPr id="9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5480" y="6263567"/>
            <a:ext cx="2548692" cy="3398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4178" y="2382271"/>
            <a:ext cx="6746457" cy="4014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" grpId="3"/>
      <p:bldP build="p" bldLvl="5" animBg="1" rev="0" advAuto="0" spid="93" grpId="1"/>
      <p:bldP build="whole" bldLvl="1" animBg="1" rev="0" advAuto="0" spid="96" grpId="4"/>
      <p:bldP build="whole" bldLvl="1" animBg="1" rev="0" advAuto="0" spid="94" grpId="2"/>
      <p:bldP build="whole" bldLvl="1" animBg="1" rev="0" advAuto="0" spid="96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The Growth of Colonial America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38761" y="2314244"/>
            <a:ext cx="12927278" cy="7422688"/>
          </a:xfrm>
          <a:prstGeom prst="rect">
            <a:avLst/>
          </a:prstGeom>
        </p:spPr>
        <p:txBody>
          <a:bodyPr/>
          <a:lstStyle/>
          <a:p>
            <a:pPr lvl="0" marL="0" indent="0" algn="ctr" defTabSz="315468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The Consumer Revolution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Today’s consumerism was foreign to colonists - many produced homespun clothing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Tea became widespread in the colonies </a:t>
            </a:r>
            <a:endParaRPr sz="2484">
              <a:solidFill>
                <a:srgbClr val="858585"/>
              </a:solidFill>
            </a:endParaRPr>
          </a:p>
          <a:p>
            <a:pPr lvl="0" marL="0" indent="0" algn="ctr" defTabSz="315468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Colonial Cities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90% of colonists lived in rural areas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Cities center on importing and distribution of goods </a:t>
            </a:r>
            <a:endParaRPr sz="2484">
              <a:solidFill>
                <a:srgbClr val="858585"/>
              </a:solidFill>
            </a:endParaRPr>
          </a:p>
          <a:p>
            <a:pPr lvl="0" marL="0" indent="0" algn="ctr" defTabSz="315468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Colonial Artisans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Artisans had tremendous economic freedom </a:t>
            </a:r>
            <a:endParaRPr sz="2484">
              <a:solidFill>
                <a:srgbClr val="858585"/>
              </a:solidFill>
            </a:endParaRPr>
          </a:p>
          <a:p>
            <a:pPr lvl="0" marL="0" indent="0" algn="ctr" defTabSz="315468"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An Atlantic World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Sugar and tobacco were traded as far away as Eastern Europe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Interdependence linked Europe, America, Caribbean, and Africa </a:t>
            </a:r>
            <a:endParaRPr sz="2484">
              <a:solidFill>
                <a:srgbClr val="858585"/>
              </a:solidFill>
            </a:endParaRPr>
          </a:p>
          <a:p>
            <a:pPr lvl="0" marL="342900" indent="-342900" defTabSz="315468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858585"/>
                </a:solidFill>
              </a:rPr>
              <a:t>Smuggling by American merchants persisted under the lax enforcement of the Navigation Acts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1270000" y="50800"/>
            <a:ext cx="104648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Social Classes in the Colonies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38761" y="2314244"/>
            <a:ext cx="12927278" cy="7422688"/>
          </a:xfrm>
          <a:prstGeom prst="rect">
            <a:avLst/>
          </a:prstGeom>
        </p:spPr>
        <p:txBody>
          <a:bodyPr/>
          <a:lstStyle/>
          <a:p>
            <a:pPr lvl="0" marL="3937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An emerging merchant upper class became powerful in NE</a:t>
            </a:r>
            <a:endParaRPr sz="2852">
              <a:solidFill>
                <a:srgbClr val="858585"/>
              </a:solidFill>
            </a:endParaRPr>
          </a:p>
          <a:p>
            <a:pPr lvl="0" marL="3937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The South was dominated by wealthy land owners - tobacco and rice</a:t>
            </a:r>
            <a:endParaRPr sz="2852">
              <a:solidFill>
                <a:srgbClr val="858585"/>
              </a:solidFill>
            </a:endParaRPr>
          </a:p>
          <a:p>
            <a:pPr lvl="0" marL="3937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These men dominated politics as well in their colonial governments</a:t>
            </a:r>
            <a:endParaRPr sz="2852">
              <a:solidFill>
                <a:srgbClr val="858585"/>
              </a:solidFill>
            </a:endParaRPr>
          </a:p>
          <a:p>
            <a:pPr lvl="0" mar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Anglicization (Process of becoming, or acting British)</a:t>
            </a:r>
            <a:endParaRPr sz="2852">
              <a:solidFill>
                <a:srgbClr val="858585"/>
              </a:solidFill>
            </a:endParaRPr>
          </a:p>
          <a:p>
            <a:pPr lvl="0" marL="3937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Elite Colonists viewed themselves as Englishmen - imported fashion and literature from England</a:t>
            </a:r>
            <a:endParaRPr sz="2852">
              <a:solidFill>
                <a:srgbClr val="858585"/>
              </a:solidFill>
            </a:endParaRPr>
          </a:p>
          <a:p>
            <a:pPr lvl="0" mar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The South Carolina Aristocracy </a:t>
            </a:r>
            <a:endParaRPr sz="2852">
              <a:solidFill>
                <a:srgbClr val="858585"/>
              </a:solidFill>
            </a:endParaRPr>
          </a:p>
          <a:p>
            <a:pPr lvl="0" marL="3937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Elite planters from SC were the richest in the 13 colonies </a:t>
            </a:r>
            <a:endParaRPr sz="2852">
              <a:solidFill>
                <a:srgbClr val="858585"/>
              </a:solidFill>
            </a:endParaRPr>
          </a:p>
          <a:p>
            <a:pPr lvl="1" marL="7874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High discrepancy of wealth - few people held much $</a:t>
            </a:r>
            <a:endParaRPr sz="2852">
              <a:solidFill>
                <a:srgbClr val="858585"/>
              </a:solidFill>
            </a:endParaRPr>
          </a:p>
          <a:p>
            <a:pPr lvl="0" marL="3937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Fashion helped demonstrate one’s wealth</a:t>
            </a:r>
            <a:endParaRPr sz="2852">
              <a:solidFill>
                <a:srgbClr val="858585"/>
              </a:solidFill>
            </a:endParaRPr>
          </a:p>
          <a:p>
            <a:pPr lvl="0" marL="3937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Freedom was defined as freedom from labor </a:t>
            </a:r>
          </a:p>
        </p:txBody>
      </p:sp>
      <p:pic>
        <p:nvPicPr>
          <p:cNvPr id="10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3443" y="6205244"/>
            <a:ext cx="4076541" cy="3205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2" grpId="1"/>
      <p:bldP build="whole" bldLvl="1" animBg="1" rev="0" advAuto="0" spid="10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Social Classes in the Colonies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38761" y="2314244"/>
            <a:ext cx="12927278" cy="7422688"/>
          </a:xfrm>
          <a:prstGeom prst="rect">
            <a:avLst/>
          </a:prstGeom>
        </p:spPr>
        <p:txBody>
          <a:bodyPr/>
          <a:lstStyle/>
          <a:p>
            <a:pPr lvl="0" marL="0" indent="0" algn="ctr" defTabSz="467359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80">
                <a:solidFill>
                  <a:srgbClr val="858585"/>
                </a:solidFill>
              </a:rPr>
              <a:t>Poverty in the Colonies</a:t>
            </a:r>
            <a:endParaRPr sz="3680">
              <a:solidFill>
                <a:srgbClr val="858585"/>
              </a:solidFill>
            </a:endParaRPr>
          </a:p>
          <a:p>
            <a:pPr lvl="0" marL="508000" indent="-508000" defTabSz="467359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80">
                <a:solidFill>
                  <a:srgbClr val="858585"/>
                </a:solidFill>
              </a:rPr>
              <a:t>New England’s population grew from reproduction, not as many immigrants as other areas</a:t>
            </a:r>
            <a:endParaRPr sz="3680">
              <a:solidFill>
                <a:srgbClr val="858585"/>
              </a:solidFill>
            </a:endParaRPr>
          </a:p>
          <a:p>
            <a:pPr lvl="0" marL="508000" indent="-508000" defTabSz="467359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80">
                <a:solidFill>
                  <a:srgbClr val="858585"/>
                </a:solidFill>
              </a:rPr>
              <a:t>Many colonists did not own land - only hope was moving west</a:t>
            </a:r>
            <a:endParaRPr sz="3680">
              <a:solidFill>
                <a:srgbClr val="858585"/>
              </a:solidFill>
            </a:endParaRPr>
          </a:p>
          <a:p>
            <a:pPr lvl="0" marL="508000" indent="-508000" defTabSz="467359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80">
                <a:solidFill>
                  <a:srgbClr val="858585"/>
                </a:solidFill>
              </a:rPr>
              <a:t>10% of the population owned 50% of the wealth </a:t>
            </a:r>
            <a:endParaRPr sz="3680">
              <a:solidFill>
                <a:srgbClr val="858585"/>
              </a:solidFill>
            </a:endParaRPr>
          </a:p>
          <a:p>
            <a:pPr lvl="0" marL="0" indent="0" algn="ctr" defTabSz="467359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80">
                <a:solidFill>
                  <a:srgbClr val="858585"/>
                </a:solidFill>
              </a:rPr>
              <a:t>The Middle Ranks</a:t>
            </a:r>
            <a:endParaRPr sz="3680">
              <a:solidFill>
                <a:srgbClr val="858585"/>
              </a:solidFill>
            </a:endParaRPr>
          </a:p>
          <a:p>
            <a:pPr lvl="0" marL="508000" indent="-508000" defTabSz="467359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80">
                <a:solidFill>
                  <a:srgbClr val="858585"/>
                </a:solidFill>
              </a:rPr>
              <a:t>2/3 of all free men owned their own land - different than Europe</a:t>
            </a:r>
            <a:endParaRPr sz="3680">
              <a:solidFill>
                <a:srgbClr val="858585"/>
              </a:solidFill>
            </a:endParaRPr>
          </a:p>
          <a:p>
            <a:pPr lvl="0" marL="508000" indent="-508000" defTabSz="467359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80">
                <a:solidFill>
                  <a:srgbClr val="858585"/>
                </a:solidFill>
              </a:rPr>
              <a:t>Families sought land and resisted efforts to have access limited (Natives, governments, etc.)</a:t>
            </a:r>
          </a:p>
        </p:txBody>
      </p:sp>
      <p:sp>
        <p:nvSpPr>
          <p:cNvPr id="107" name="Shape 107"/>
          <p:cNvSpPr/>
          <p:nvPr/>
        </p:nvSpPr>
        <p:spPr>
          <a:xfrm>
            <a:off x="6477000" y="3141133"/>
            <a:ext cx="5807737" cy="1466322"/>
          </a:xfrm>
          <a:prstGeom prst="rect">
            <a:avLst/>
          </a:prstGeom>
          <a:solidFill>
            <a:srgbClr val="1A528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What problems were associated with moving West?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3"/>
      <p:bldP build="whole" bldLvl="1" animBg="1" rev="0" advAuto="0" spid="107" grpId="2"/>
      <p:bldP build="p" bldLvl="5" animBg="1" rev="0" advAuto="0" spid="10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Social Classes in the Colonies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38761" y="2314244"/>
            <a:ext cx="12927278" cy="7422688"/>
          </a:xfrm>
          <a:prstGeom prst="rect">
            <a:avLst/>
          </a:prstGeom>
        </p:spPr>
        <p:txBody>
          <a:bodyPr/>
          <a:lstStyle/>
          <a:p>
            <a:pPr lvl="0" marL="0" indent="0" algn="ctr" defTabSz="426466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358">
                <a:solidFill>
                  <a:srgbClr val="858585"/>
                </a:solidFill>
              </a:rPr>
              <a:t>Women and the Household Economy</a:t>
            </a:r>
            <a:endParaRPr sz="3358">
              <a:solidFill>
                <a:srgbClr val="858585"/>
              </a:solidFill>
            </a:endParaRPr>
          </a:p>
          <a:p>
            <a:pPr lvl="0" marL="463550" indent="-463550" defTabSz="426466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8">
                <a:solidFill>
                  <a:srgbClr val="858585"/>
                </a:solidFill>
              </a:rPr>
              <a:t>Women played an important role in families</a:t>
            </a:r>
            <a:endParaRPr sz="3358">
              <a:solidFill>
                <a:srgbClr val="858585"/>
              </a:solidFill>
            </a:endParaRPr>
          </a:p>
          <a:p>
            <a:pPr lvl="1" marL="927100" indent="-463550" defTabSz="426466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8">
                <a:solidFill>
                  <a:srgbClr val="858585"/>
                </a:solidFill>
              </a:rPr>
              <a:t>Cook, sew, churn butter - help alleviate poverty in families</a:t>
            </a:r>
            <a:endParaRPr sz="3358">
              <a:solidFill>
                <a:srgbClr val="858585"/>
              </a:solidFill>
            </a:endParaRPr>
          </a:p>
          <a:p>
            <a:pPr lvl="1" marL="927100" indent="-463550" defTabSz="426466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8">
                <a:solidFill>
                  <a:srgbClr val="858585"/>
                </a:solidFill>
              </a:rPr>
              <a:t>Expected to be be good wives and mothers (Republican Motherhood after Rev. War)</a:t>
            </a:r>
            <a:endParaRPr sz="3358">
              <a:solidFill>
                <a:srgbClr val="858585"/>
              </a:solidFill>
            </a:endParaRPr>
          </a:p>
          <a:p>
            <a:pPr lvl="0" marL="463550" indent="-463550" defTabSz="426466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8">
                <a:solidFill>
                  <a:srgbClr val="858585"/>
                </a:solidFill>
              </a:rPr>
              <a:t>Primogeniture existed in many colonies - oldest son inherits the estate</a:t>
            </a:r>
            <a:endParaRPr sz="3358">
              <a:solidFill>
                <a:srgbClr val="858585"/>
              </a:solidFill>
            </a:endParaRPr>
          </a:p>
          <a:p>
            <a:pPr lvl="0" marL="0" indent="0" algn="ctr" defTabSz="426466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358">
                <a:solidFill>
                  <a:srgbClr val="858585"/>
                </a:solidFill>
              </a:rPr>
              <a:t>North America at Mid-Century</a:t>
            </a:r>
            <a:endParaRPr sz="3358">
              <a:solidFill>
                <a:srgbClr val="858585"/>
              </a:solidFill>
            </a:endParaRPr>
          </a:p>
          <a:p>
            <a:pPr lvl="0" marL="463550" indent="-463550" defTabSz="426466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8">
                <a:solidFill>
                  <a:srgbClr val="858585"/>
                </a:solidFill>
              </a:rPr>
              <a:t>Present-day US was quite diverse in the 1700s</a:t>
            </a:r>
            <a:endParaRPr sz="3358">
              <a:solidFill>
                <a:srgbClr val="858585"/>
              </a:solidFill>
            </a:endParaRPr>
          </a:p>
          <a:p>
            <a:pPr lvl="1" marL="927100" indent="-463550" defTabSz="426466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8">
                <a:solidFill>
                  <a:srgbClr val="858585"/>
                </a:solidFill>
              </a:rPr>
              <a:t>Pueblos in the SW, plantations in South, small farms in NE, fur trading in the Ohio Valley </a:t>
            </a:r>
          </a:p>
        </p:txBody>
      </p:sp>
      <p:pic>
        <p:nvPicPr>
          <p:cNvPr id="11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199" y="289983"/>
            <a:ext cx="8128001" cy="585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2"/>
      <p:bldP build="whole" bldLvl="1" animBg="1" rev="0" advAuto="0" spid="111" grpId="3"/>
      <p:bldP build="p" bldLvl="5" animBg="1" rev="0" advAuto="0"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45A7DE"/>
                </a:solidFill>
              </a:rPr>
              <a:t>Global Competition and The Expansion of England’s Empire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389466" y="2463800"/>
            <a:ext cx="12225868" cy="7036065"/>
          </a:xfrm>
          <a:prstGeom prst="rect">
            <a:avLst/>
          </a:prstGeom>
        </p:spPr>
        <p:txBody>
          <a:bodyPr/>
          <a:lstStyle/>
          <a:p>
            <a:pPr lvl="0" marL="0" indent="0" algn="ctr" defTabSz="338835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The Mercantilist System</a:t>
            </a:r>
            <a:endParaRPr sz="2667">
              <a:solidFill>
                <a:srgbClr val="858585"/>
              </a:solidFill>
            </a:endParaRPr>
          </a:p>
          <a:p>
            <a:pPr lvl="0" marL="3683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What is mercantilism?</a:t>
            </a:r>
            <a:endParaRPr sz="2667">
              <a:solidFill>
                <a:srgbClr val="858585"/>
              </a:solidFill>
            </a:endParaRPr>
          </a:p>
          <a:p>
            <a:pPr lvl="1" marL="7366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Colonies exist to benefit the mother country (England)</a:t>
            </a:r>
            <a:endParaRPr sz="2667">
              <a:solidFill>
                <a:srgbClr val="858585"/>
              </a:solidFill>
            </a:endParaRPr>
          </a:p>
          <a:p>
            <a:pPr lvl="1" marL="7366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Mother country would seek a positive trade balance (more gold and silver)</a:t>
            </a:r>
            <a:endParaRPr sz="2667">
              <a:solidFill>
                <a:srgbClr val="858585"/>
              </a:solidFill>
            </a:endParaRPr>
          </a:p>
          <a:p>
            <a:pPr lvl="1" marL="7366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Colonies provide raw materials and import goods</a:t>
            </a:r>
            <a:endParaRPr sz="2667">
              <a:solidFill>
                <a:srgbClr val="858585"/>
              </a:solidFill>
            </a:endParaRPr>
          </a:p>
          <a:p>
            <a:pPr lvl="1" marL="7366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Enumerated goods - goods that could only be traded on English ships (tobacco, sugar)</a:t>
            </a:r>
            <a:endParaRPr sz="2667">
              <a:solidFill>
                <a:srgbClr val="858585"/>
              </a:solidFill>
            </a:endParaRPr>
          </a:p>
          <a:p>
            <a:pPr lvl="1" marL="7366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Mercantilism was reinforced through the Navigation Acts</a:t>
            </a:r>
            <a:endParaRPr sz="2667">
              <a:solidFill>
                <a:srgbClr val="858585"/>
              </a:solidFill>
            </a:endParaRPr>
          </a:p>
          <a:p>
            <a:pPr lvl="0" marL="0" indent="0" algn="ctr" defTabSz="338835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The Conquest of New Netherland</a:t>
            </a:r>
            <a:endParaRPr sz="2667">
              <a:solidFill>
                <a:srgbClr val="858585"/>
              </a:solidFill>
            </a:endParaRPr>
          </a:p>
          <a:p>
            <a:pPr lvl="0" marL="3683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Royal African Company - monopoly of the slave trade</a:t>
            </a:r>
            <a:endParaRPr sz="2667">
              <a:solidFill>
                <a:srgbClr val="858585"/>
              </a:solidFill>
            </a:endParaRPr>
          </a:p>
          <a:p>
            <a:pPr lvl="0" marL="3683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England gained New Netherland from the Dutch in 1664, became New York</a:t>
            </a:r>
          </a:p>
        </p:txBody>
      </p:sp>
      <p:pic>
        <p:nvPicPr>
          <p:cNvPr id="3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0773" y="1242483"/>
            <a:ext cx="4334811" cy="4423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" grpId="1"/>
      <p:bldP build="whole" bldLvl="1" animBg="1" rev="0" advAuto="0" spid="38" grpId="2"/>
      <p:bldP build="whole" bldLvl="1" animBg="1" rev="0" advAuto="0" spid="38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Quick Recap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84666" y="1854200"/>
            <a:ext cx="12715811" cy="7757055"/>
          </a:xfrm>
          <a:prstGeom prst="rect">
            <a:avLst/>
          </a:prstGeom>
        </p:spPr>
        <p:txBody>
          <a:bodyPr/>
          <a:lstStyle/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***Mercantilism***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Charter of Liberties and Privileges 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 Growth of slavery and slave laws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Bacon’s Rebellion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Glorious Revolution and its impacts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Dominion of England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English Toleration Act (impacts in New England)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Salem Witch Trials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Anglicization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Role of women in families and the economy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See You Back Here For Chapter 4!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Thanks for watching</a:t>
            </a:r>
            <a:endParaRPr sz="3600">
              <a:solidFill>
                <a:srgbClr val="858585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Subscribe and share</a:t>
            </a:r>
            <a:endParaRPr sz="3600">
              <a:solidFill>
                <a:srgbClr val="858585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Check out other videos in the description</a:t>
            </a:r>
            <a:endParaRPr sz="3600">
              <a:solidFill>
                <a:srgbClr val="858585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58585"/>
                </a:solidFill>
              </a:rPr>
              <a:t>Good luck in May!</a:t>
            </a:r>
          </a:p>
        </p:txBody>
      </p:sp>
      <p:pic>
        <p:nvPicPr>
          <p:cNvPr id="11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2481" y="3161399"/>
            <a:ext cx="4319638" cy="4751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45A7DE"/>
                </a:solidFill>
              </a:rPr>
              <a:t>Global Competition and The Expansion of England’s Empire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89466" y="2463800"/>
            <a:ext cx="12225868" cy="7036065"/>
          </a:xfrm>
          <a:prstGeom prst="rect">
            <a:avLst/>
          </a:prstGeom>
        </p:spPr>
        <p:txBody>
          <a:bodyPr/>
          <a:lstStyle/>
          <a:p>
            <a:pPr lvl="0" marL="0" indent="0" algn="ctr" defTabSz="397256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New York and the Rights of Englishmen and Englishwomen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Under English law, married women could not conduct business in their name and inherit property; this reversed Dutch law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Free blacks faced discrimination in New York City - couldn’t have skilled jobs </a:t>
            </a:r>
            <a:endParaRPr sz="3128">
              <a:solidFill>
                <a:srgbClr val="858585"/>
              </a:solidFill>
            </a:endParaRPr>
          </a:p>
          <a:p>
            <a:pPr lvl="0" marL="0" indent="0" algn="ctr" defTabSz="397256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New York and the Indians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Covenant Chain - Agreement between England and Indians that benefitted both groups</a:t>
            </a:r>
            <a:endParaRPr sz="3128">
              <a:solidFill>
                <a:srgbClr val="858585"/>
              </a:solidFill>
            </a:endParaRPr>
          </a:p>
          <a:p>
            <a:pPr lvl="1" marL="8636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Iroquois Nation sided with the English in attacks on rival tribes in the New York area</a:t>
            </a:r>
            <a:endParaRPr sz="3128">
              <a:solidFill>
                <a:srgbClr val="858585"/>
              </a:solidFill>
            </a:endParaRPr>
          </a:p>
          <a:p>
            <a:pPr lvl="1" marL="8636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Iroquois later adapted a policy of neutrality</a:t>
            </a:r>
          </a:p>
        </p:txBody>
      </p:sp>
      <p:pic>
        <p:nvPicPr>
          <p:cNvPr id="4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8694" y="2431919"/>
            <a:ext cx="4787412" cy="2872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2"/>
      <p:bldP build="whole" bldLvl="1" animBg="1" rev="0" advAuto="0" spid="42" grpId="3"/>
      <p:bldP build="p" bldLvl="5" animBg="1" rev="0" advAuto="0"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45A7DE"/>
                </a:solidFill>
              </a:rPr>
              <a:t>Global Competition and The Expansion of England’s Empire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-50801" y="2243666"/>
            <a:ext cx="13004801" cy="7469784"/>
          </a:xfrm>
          <a:prstGeom prst="rect">
            <a:avLst/>
          </a:prstGeom>
        </p:spPr>
        <p:txBody>
          <a:bodyPr/>
          <a:lstStyle/>
          <a:p>
            <a:pPr lvl="0" marL="0" indent="0" algn="ctr" defTabSz="292100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The Charter of Liberties</a:t>
            </a:r>
            <a:endParaRPr sz="2300">
              <a:solidFill>
                <a:srgbClr val="858585"/>
              </a:solidFill>
            </a:endParaRPr>
          </a:p>
          <a:p>
            <a:pPr lvl="0" marL="317500" indent="-317500" defTabSz="29210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Colonists began to demand “liberties of Englishmen,” including a say in taxation</a:t>
            </a:r>
            <a:endParaRPr sz="2300">
              <a:solidFill>
                <a:srgbClr val="858585"/>
              </a:solidFill>
            </a:endParaRPr>
          </a:p>
          <a:p>
            <a:pPr lvl="0" marL="317500" indent="-317500" defTabSz="29210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Charter of Liberties and Privileges:</a:t>
            </a:r>
            <a:endParaRPr sz="2300">
              <a:solidFill>
                <a:srgbClr val="858585"/>
              </a:solidFill>
            </a:endParaRPr>
          </a:p>
          <a:p>
            <a:pPr lvl="1" marL="635000" indent="-317500" defTabSz="29210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Male property owners and freemen in NY could vote in elections every 3 years</a:t>
            </a:r>
            <a:endParaRPr sz="2300">
              <a:solidFill>
                <a:srgbClr val="858585"/>
              </a:solidFill>
            </a:endParaRPr>
          </a:p>
          <a:p>
            <a:pPr lvl="1" marL="635000" indent="-317500" defTabSz="29210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Included trial by jury, religious toleration for Protestants</a:t>
            </a:r>
            <a:endParaRPr sz="2300">
              <a:solidFill>
                <a:srgbClr val="858585"/>
              </a:solidFill>
            </a:endParaRPr>
          </a:p>
          <a:p>
            <a:pPr lvl="0" marL="0" indent="0" algn="ctr" defTabSz="292100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The Founding of Carolina</a:t>
            </a:r>
            <a:endParaRPr sz="2300">
              <a:solidFill>
                <a:srgbClr val="858585"/>
              </a:solidFill>
            </a:endParaRPr>
          </a:p>
          <a:p>
            <a:pPr lvl="0" marL="317500" indent="-317500" defTabSz="29210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Formed to check Spanish expansion in FL</a:t>
            </a:r>
            <a:endParaRPr sz="2300">
              <a:solidFill>
                <a:srgbClr val="858585"/>
              </a:solidFill>
            </a:endParaRPr>
          </a:p>
          <a:p>
            <a:pPr lvl="0" marL="317500" indent="-317500" defTabSz="29210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Similar economics to Barbados - plantations</a:t>
            </a:r>
            <a:endParaRPr sz="2300">
              <a:solidFill>
                <a:srgbClr val="858585"/>
              </a:solidFill>
            </a:endParaRPr>
          </a:p>
          <a:p>
            <a:pPr lvl="0" marL="317500" indent="-317500" defTabSz="29210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Colonists encouraged natives to attack Indians in Spanish controlled land </a:t>
            </a:r>
            <a:endParaRPr sz="2300">
              <a:solidFill>
                <a:srgbClr val="858585"/>
              </a:solidFill>
            </a:endParaRPr>
          </a:p>
          <a:p>
            <a:pPr lvl="0" marL="317500" indent="-317500" defTabSz="29210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Fundamental Constitutions of Carolina:</a:t>
            </a:r>
            <a:endParaRPr sz="2300">
              <a:solidFill>
                <a:srgbClr val="858585"/>
              </a:solidFill>
            </a:endParaRPr>
          </a:p>
          <a:p>
            <a:pPr lvl="1" marL="635000" indent="-317500" defTabSz="29210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Elected assembly and religious toleration were created to attract immigrants</a:t>
            </a:r>
            <a:endParaRPr sz="2300">
              <a:solidFill>
                <a:srgbClr val="858585"/>
              </a:solidFill>
            </a:endParaRPr>
          </a:p>
          <a:p>
            <a:pPr lvl="1" marL="635000" indent="-317500" defTabSz="29210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Headright System of 150 acres!</a:t>
            </a:r>
            <a:endParaRPr sz="2300">
              <a:solidFill>
                <a:srgbClr val="858585"/>
              </a:solidFill>
            </a:endParaRPr>
          </a:p>
          <a:p>
            <a:pPr lvl="0" marL="317500" indent="-317500" defTabSz="29210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858585"/>
                </a:solidFill>
              </a:rPr>
              <a:t>Slavery became a key component of Carolina - rice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45A7DE"/>
                </a:solidFill>
              </a:rPr>
              <a:t>Global Competition and The Expansion of England’s Empire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389466" y="2463800"/>
            <a:ext cx="12225868" cy="7036065"/>
          </a:xfrm>
          <a:prstGeom prst="rect">
            <a:avLst/>
          </a:prstGeom>
        </p:spPr>
        <p:txBody>
          <a:bodyPr/>
          <a:lstStyle/>
          <a:p>
            <a:pPr lvl="0" marL="0" indent="0" algn="ctr" defTabSz="268731">
              <a:spcBef>
                <a:spcPts val="1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The Holy Experiment </a:t>
            </a:r>
            <a:endParaRPr sz="2116">
              <a:solidFill>
                <a:srgbClr val="858585"/>
              </a:solidFill>
            </a:endParaRPr>
          </a:p>
          <a:p>
            <a:pPr lvl="0" marL="292100" indent="-292100" defTabSz="268731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William Penn - proprietor</a:t>
            </a:r>
            <a:endParaRPr sz="2116">
              <a:solidFill>
                <a:srgbClr val="858585"/>
              </a:solidFill>
            </a:endParaRPr>
          </a:p>
          <a:p>
            <a:pPr lvl="0" marL="292100" indent="-292100" defTabSz="268731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South to established religious toleration and peaceful relations with Natives</a:t>
            </a:r>
            <a:endParaRPr sz="2116">
              <a:solidFill>
                <a:srgbClr val="858585"/>
              </a:solidFill>
            </a:endParaRPr>
          </a:p>
          <a:p>
            <a:pPr lvl="0" marL="292100" indent="-292100" defTabSz="268731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Pennsylvania was a refuge for Quakers</a:t>
            </a:r>
            <a:endParaRPr sz="2116">
              <a:solidFill>
                <a:srgbClr val="858585"/>
              </a:solidFill>
            </a:endParaRPr>
          </a:p>
          <a:p>
            <a:pPr lvl="0" marL="292100" indent="-292100" defTabSz="268731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Elected Assembly was established that allowed suffrage for many and religious toleration </a:t>
            </a:r>
            <a:endParaRPr sz="2116">
              <a:solidFill>
                <a:srgbClr val="858585"/>
              </a:solidFill>
            </a:endParaRPr>
          </a:p>
          <a:p>
            <a:pPr lvl="0" marL="0" indent="0" algn="ctr" defTabSz="268731">
              <a:spcBef>
                <a:spcPts val="1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Quaker Liberty</a:t>
            </a:r>
            <a:endParaRPr sz="2116">
              <a:solidFill>
                <a:srgbClr val="858585"/>
              </a:solidFill>
            </a:endParaRPr>
          </a:p>
          <a:p>
            <a:pPr lvl="0" marL="292100" indent="-292100" defTabSz="268731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Penn hoped to allow for equality for everyone, including women, blacks, blacks and Indians</a:t>
            </a:r>
            <a:endParaRPr sz="2116">
              <a:solidFill>
                <a:srgbClr val="858585"/>
              </a:solidFill>
            </a:endParaRPr>
          </a:p>
          <a:p>
            <a:pPr lvl="1" marL="584200" indent="-292100" defTabSz="268731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Quakers were against slavery</a:t>
            </a:r>
            <a:endParaRPr sz="2116">
              <a:solidFill>
                <a:srgbClr val="858585"/>
              </a:solidFill>
            </a:endParaRPr>
          </a:p>
          <a:p>
            <a:pPr lvl="1" marL="584200" indent="-292100" defTabSz="268731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Pacifists - positive relations with Natives</a:t>
            </a:r>
            <a:endParaRPr sz="2116">
              <a:solidFill>
                <a:srgbClr val="858585"/>
              </a:solidFill>
            </a:endParaRPr>
          </a:p>
          <a:p>
            <a:pPr lvl="0" marL="292100" indent="-292100" defTabSz="268731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No established church in PA</a:t>
            </a:r>
            <a:endParaRPr sz="2116">
              <a:solidFill>
                <a:srgbClr val="858585"/>
              </a:solidFill>
            </a:endParaRPr>
          </a:p>
          <a:p>
            <a:pPr lvl="0" marL="0" indent="0" algn="ctr" defTabSz="268731">
              <a:spcBef>
                <a:spcPts val="1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Land in Pennsylvania</a:t>
            </a:r>
            <a:endParaRPr sz="2116">
              <a:solidFill>
                <a:srgbClr val="858585"/>
              </a:solidFill>
            </a:endParaRPr>
          </a:p>
          <a:p>
            <a:pPr lvl="0" marL="292100" indent="-292100" defTabSz="268731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Immigrants from Western Europe flocked to PA - cheap land, religious toleration, and publicity</a:t>
            </a:r>
            <a:endParaRPr sz="2116">
              <a:solidFill>
                <a:srgbClr val="858585"/>
              </a:solidFill>
            </a:endParaRPr>
          </a:p>
          <a:p>
            <a:pPr lvl="0" marL="292100" indent="-292100" defTabSz="268731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16">
                <a:solidFill>
                  <a:srgbClr val="858585"/>
                </a:solidFill>
              </a:rPr>
              <a:t>Fewer indentured servants went to nearby VA and MD - increased slavery in the Chesapeake</a:t>
            </a:r>
          </a:p>
        </p:txBody>
      </p:sp>
      <p:pic>
        <p:nvPicPr>
          <p:cNvPr id="4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31253" y="40216"/>
            <a:ext cx="3789447" cy="4709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6100" y="553362"/>
            <a:ext cx="3683000" cy="368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" grpId="1"/>
      <p:bldP build="whole" bldLvl="1" animBg="1" rev="0" advAuto="0" spid="50" grpId="3"/>
      <p:bldP build="whole" bldLvl="1" animBg="1" rev="0" advAuto="0" spid="49" grpId="2"/>
      <p:bldP build="whole" bldLvl="1" animBg="1" rev="0" advAuto="0" spid="50" grpId="5"/>
      <p:bldP build="whole" bldLvl="1" animBg="1" rev="0" advAuto="0" spid="4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Origins of American Slavery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389466" y="2463800"/>
            <a:ext cx="12225868" cy="7036065"/>
          </a:xfrm>
          <a:prstGeom prst="rect">
            <a:avLst/>
          </a:prstGeom>
        </p:spPr>
        <p:txBody>
          <a:bodyPr/>
          <a:lstStyle/>
          <a:p>
            <a:pPr lvl="0" marL="0" indent="0" algn="ctr" defTabSz="37388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Englishmen and Africans</a:t>
            </a:r>
            <a:endParaRPr sz="2943">
              <a:solidFill>
                <a:srgbClr val="858585"/>
              </a:solidFill>
            </a:endParaRPr>
          </a:p>
          <a:p>
            <a:pPr lvl="0" marL="4064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Like the Irish and Natives before, Africans were viewed negatively - “savages”</a:t>
            </a:r>
            <a:endParaRPr sz="2943">
              <a:solidFill>
                <a:srgbClr val="858585"/>
              </a:solidFill>
            </a:endParaRPr>
          </a:p>
          <a:p>
            <a:pPr lvl="0" marL="4064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Race emerged in the 17th century</a:t>
            </a:r>
            <a:endParaRPr sz="2943">
              <a:solidFill>
                <a:srgbClr val="858585"/>
              </a:solidFill>
            </a:endParaRPr>
          </a:p>
          <a:p>
            <a:pPr lvl="0" marL="4064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Anti-black stereotypes emerged - a continuity in pre-Civil War America</a:t>
            </a:r>
            <a:endParaRPr sz="2943">
              <a:solidFill>
                <a:srgbClr val="858585"/>
              </a:solidFill>
            </a:endParaRPr>
          </a:p>
          <a:p>
            <a:pPr lvl="0" marL="0" indent="0" algn="ctr" defTabSz="37388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Slavery in History</a:t>
            </a:r>
            <a:endParaRPr sz="2943">
              <a:solidFill>
                <a:srgbClr val="858585"/>
              </a:solidFill>
            </a:endParaRPr>
          </a:p>
          <a:p>
            <a:pPr lvl="0" marL="4064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Historically, slavery differed from slavery in the Americas, where:</a:t>
            </a:r>
            <a:endParaRPr sz="2943">
              <a:solidFill>
                <a:srgbClr val="858585"/>
              </a:solidFill>
            </a:endParaRPr>
          </a:p>
          <a:p>
            <a:pPr lvl="1" marL="8128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A single owner could own 100s or 1,000s of slaves </a:t>
            </a:r>
            <a:endParaRPr sz="2943">
              <a:solidFill>
                <a:srgbClr val="858585"/>
              </a:solidFill>
            </a:endParaRPr>
          </a:p>
          <a:p>
            <a:pPr lvl="1" marL="8128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Children of slaves became slaves as well</a:t>
            </a:r>
            <a:endParaRPr sz="2943">
              <a:solidFill>
                <a:srgbClr val="858585"/>
              </a:solidFill>
            </a:endParaRPr>
          </a:p>
          <a:p>
            <a:pPr lvl="1" marL="812800" indent="-406400" defTabSz="37388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3">
                <a:solidFill>
                  <a:srgbClr val="858585"/>
                </a:solidFill>
              </a:rPr>
              <a:t>Slavery was based on race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Origins of American Slavery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389466" y="2463800"/>
            <a:ext cx="12225868" cy="7036065"/>
          </a:xfrm>
          <a:prstGeom prst="rect">
            <a:avLst/>
          </a:prstGeom>
        </p:spPr>
        <p:txBody>
          <a:bodyPr/>
          <a:lstStyle/>
          <a:p>
            <a:pPr lvl="0" marL="0" indent="0" algn="ctr" defTabSz="397256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Slavery in the West Indies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Most slaves were sent to the West Indies and the Western Hemisphere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Reasons for the rise of slave labor in the West Indies:</a:t>
            </a:r>
            <a:endParaRPr sz="3128">
              <a:solidFill>
                <a:srgbClr val="858585"/>
              </a:solidFill>
            </a:endParaRPr>
          </a:p>
          <a:p>
            <a:pPr lvl="1" marL="8636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Plantation system - sugar</a:t>
            </a:r>
            <a:endParaRPr sz="3128">
              <a:solidFill>
                <a:srgbClr val="858585"/>
              </a:solidFill>
            </a:endParaRPr>
          </a:p>
          <a:p>
            <a:pPr lvl="1" marL="8636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Indentured servants refused to work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Slaves made up a majority of population -&gt; strict slave codes</a:t>
            </a:r>
            <a:endParaRPr sz="3128">
              <a:solidFill>
                <a:srgbClr val="858585"/>
              </a:solidFill>
            </a:endParaRPr>
          </a:p>
          <a:p>
            <a:pPr lvl="0" marL="0" indent="0" algn="ctr" defTabSz="397256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Slavery and the Law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Blacks could not serve in the VA militia</a:t>
            </a:r>
            <a:endParaRPr sz="3128">
              <a:solidFill>
                <a:srgbClr val="858585"/>
              </a:solidFill>
            </a:endParaRPr>
          </a:p>
          <a:p>
            <a:pPr lvl="0" marL="431800" indent="-431800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858585"/>
                </a:solidFill>
              </a:rPr>
              <a:t>Poll taxes were established for African women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Origins of American Slavery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389466" y="2463800"/>
            <a:ext cx="12225868" cy="7036065"/>
          </a:xfrm>
          <a:prstGeom prst="rect">
            <a:avLst/>
          </a:prstGeom>
        </p:spPr>
        <p:txBody>
          <a:bodyPr/>
          <a:lstStyle/>
          <a:p>
            <a:pPr lvl="0" mar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The Rise of Chesapeake Slavery</a:t>
            </a:r>
            <a:endParaRPr sz="2852">
              <a:solidFill>
                <a:srgbClr val="858585"/>
              </a:solidFill>
            </a:endParaRPr>
          </a:p>
          <a:p>
            <a:pPr lvl="0" marL="3937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1662 VA law - slave status was based on the status of the mother</a:t>
            </a:r>
            <a:endParaRPr sz="2852">
              <a:solidFill>
                <a:srgbClr val="858585"/>
              </a:solidFill>
            </a:endParaRPr>
          </a:p>
          <a:p>
            <a:pPr lvl="0" marL="3937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Religion did not alter a slave’s status</a:t>
            </a:r>
            <a:endParaRPr sz="2852">
              <a:solidFill>
                <a:srgbClr val="858585"/>
              </a:solidFill>
            </a:endParaRPr>
          </a:p>
          <a:p>
            <a:pPr lvl="0" mar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Bacon’s Rebellion: Land and Labor in Virginia</a:t>
            </a:r>
            <a:endParaRPr sz="2852">
              <a:solidFill>
                <a:srgbClr val="858585"/>
              </a:solidFill>
            </a:endParaRPr>
          </a:p>
          <a:p>
            <a:pPr lvl="0" marL="3937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Tobacco led to expansion of farmland</a:t>
            </a:r>
            <a:endParaRPr sz="2852">
              <a:solidFill>
                <a:srgbClr val="858585"/>
              </a:solidFill>
            </a:endParaRPr>
          </a:p>
          <a:p>
            <a:pPr lvl="1" marL="7874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Some had little option but to farm on the frontier (Conflict with Natives)</a:t>
            </a:r>
            <a:endParaRPr sz="2852">
              <a:solidFill>
                <a:srgbClr val="858585"/>
              </a:solidFill>
            </a:endParaRPr>
          </a:p>
          <a:p>
            <a:pPr lvl="1" marL="7874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In the 1670s, many whites lived in poverty </a:t>
            </a:r>
            <a:endParaRPr sz="2852">
              <a:solidFill>
                <a:srgbClr val="858585"/>
              </a:solidFill>
            </a:endParaRPr>
          </a:p>
          <a:p>
            <a:pPr lvl="0" marL="3937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Enter Bacon:</a:t>
            </a:r>
            <a:endParaRPr sz="2852">
              <a:solidFill>
                <a:srgbClr val="858585"/>
              </a:solidFill>
            </a:endParaRPr>
          </a:p>
          <a:p>
            <a:pPr lvl="1" marL="7874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Settlers sought protection from Natives, Governor Berkley refused</a:t>
            </a:r>
            <a:endParaRPr sz="2852">
              <a:solidFill>
                <a:srgbClr val="858585"/>
              </a:solidFill>
            </a:endParaRPr>
          </a:p>
          <a:p>
            <a:pPr lvl="1" marL="787400" indent="-393700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858585"/>
                </a:solidFill>
              </a:rPr>
              <a:t>Bacon and his followers sought: reduced taxes and removal of Natives</a:t>
            </a:r>
          </a:p>
        </p:txBody>
      </p:sp>
      <p:pic>
        <p:nvPicPr>
          <p:cNvPr id="6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35533" y="122766"/>
            <a:ext cx="381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9400" y="1727199"/>
            <a:ext cx="4332278" cy="3623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2"/>
      <p:bldP build="whole" bldLvl="1" animBg="1" rev="0" advAuto="0" spid="60" grpId="3"/>
      <p:bldP build="p" bldLvl="5" animBg="1" rev="0" advAuto="0" spid="59" grpId="1"/>
      <p:bldP build="whole" bldLvl="1" animBg="1" rev="0" advAuto="0" spid="60" grpId="4"/>
      <p:bldP build="whole" bldLvl="1" animBg="1" rev="0" advAuto="0" spid="61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45A7DE"/>
                </a:solidFill>
              </a:rPr>
              <a:t>Origins of American Slavery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389466" y="2463800"/>
            <a:ext cx="12225868" cy="7036065"/>
          </a:xfrm>
          <a:prstGeom prst="rect">
            <a:avLst/>
          </a:prstGeom>
        </p:spPr>
        <p:txBody>
          <a:bodyPr/>
          <a:lstStyle/>
          <a:p>
            <a:pPr lvl="0" marL="0" indent="0" algn="ctr" defTabSz="338835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The End of the Rebellion, and its Consequences</a:t>
            </a:r>
            <a:endParaRPr sz="2667">
              <a:solidFill>
                <a:srgbClr val="858585"/>
              </a:solidFill>
            </a:endParaRPr>
          </a:p>
          <a:p>
            <a:pPr lvl="0" marL="3683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Bacon and his followers burned Jamestown down</a:t>
            </a:r>
            <a:endParaRPr sz="2667">
              <a:solidFill>
                <a:srgbClr val="858585"/>
              </a:solidFill>
            </a:endParaRPr>
          </a:p>
          <a:p>
            <a:pPr lvl="1" marL="7366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Bacon became the temporary ruler, died shortly after</a:t>
            </a:r>
            <a:endParaRPr sz="2667">
              <a:solidFill>
                <a:srgbClr val="858585"/>
              </a:solidFill>
            </a:endParaRPr>
          </a:p>
          <a:p>
            <a:pPr lvl="0" marL="3683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Aftermath:</a:t>
            </a:r>
            <a:endParaRPr sz="2667">
              <a:solidFill>
                <a:srgbClr val="858585"/>
              </a:solidFill>
            </a:endParaRPr>
          </a:p>
          <a:p>
            <a:pPr lvl="1" marL="7366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Property qualifications were brought back for voting</a:t>
            </a:r>
            <a:endParaRPr sz="2667">
              <a:solidFill>
                <a:srgbClr val="858585"/>
              </a:solidFill>
            </a:endParaRPr>
          </a:p>
          <a:p>
            <a:pPr lvl="1" marL="7366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Taxes were reduced </a:t>
            </a:r>
            <a:endParaRPr sz="2667">
              <a:solidFill>
                <a:srgbClr val="858585"/>
              </a:solidFill>
            </a:endParaRPr>
          </a:p>
          <a:p>
            <a:pPr lvl="1" marL="7366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Less reliance on indentured servants, more slaves </a:t>
            </a:r>
            <a:endParaRPr sz="2667">
              <a:solidFill>
                <a:srgbClr val="858585"/>
              </a:solidFill>
            </a:endParaRPr>
          </a:p>
          <a:p>
            <a:pPr lvl="0" marL="0" indent="0" algn="ctr" defTabSz="338835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A Slave Society</a:t>
            </a:r>
            <a:endParaRPr sz="2667">
              <a:solidFill>
                <a:srgbClr val="858585"/>
              </a:solidFill>
            </a:endParaRPr>
          </a:p>
          <a:p>
            <a:pPr lvl="0" marL="3683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1705 VA law - white supremacy was written into law; slaves were viewed as property</a:t>
            </a:r>
            <a:endParaRPr sz="2667">
              <a:solidFill>
                <a:srgbClr val="858585"/>
              </a:solidFill>
            </a:endParaRPr>
          </a:p>
          <a:p>
            <a:pPr lvl="0" marL="368300" indent="-368300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67">
                <a:solidFill>
                  <a:srgbClr val="858585"/>
                </a:solidFill>
              </a:rPr>
              <a:t>Blacks and whites had separate courts</a:t>
            </a:r>
          </a:p>
        </p:txBody>
      </p:sp>
      <p:sp>
        <p:nvSpPr>
          <p:cNvPr id="65" name="Shape 65"/>
          <p:cNvSpPr/>
          <p:nvPr/>
        </p:nvSpPr>
        <p:spPr>
          <a:xfrm>
            <a:off x="9050866" y="3005666"/>
            <a:ext cx="3071946" cy="826560"/>
          </a:xfrm>
          <a:prstGeom prst="rect">
            <a:avLst/>
          </a:prstGeom>
          <a:solidFill>
            <a:srgbClr val="0097EB">
              <a:alpha val="6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Jamestown</a:t>
            </a:r>
          </a:p>
        </p:txBody>
      </p:sp>
      <p:pic>
        <p:nvPicPr>
          <p:cNvPr id="6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63699" y="3054349"/>
            <a:ext cx="1446280" cy="215502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8551333" y="5875866"/>
            <a:ext cx="3071946" cy="826560"/>
          </a:xfrm>
          <a:prstGeom prst="rect">
            <a:avLst/>
          </a:prstGeom>
          <a:solidFill>
            <a:srgbClr val="0097EB">
              <a:alpha val="6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Slavery = </a:t>
            </a:r>
          </a:p>
        </p:txBody>
      </p:sp>
      <p:sp>
        <p:nvSpPr>
          <p:cNvPr id="68" name="Shape 68"/>
          <p:cNvSpPr/>
          <p:nvPr/>
        </p:nvSpPr>
        <p:spPr>
          <a:xfrm rot="16149128">
            <a:off x="11032066" y="5652642"/>
            <a:ext cx="1270001" cy="1270001"/>
          </a:xfrm>
          <a:prstGeom prst="rightArrow">
            <a:avLst>
              <a:gd name="adj1" fmla="val 32000"/>
              <a:gd name="adj2" fmla="val 57000"/>
            </a:avLst>
          </a:prstGeom>
          <a:solidFill>
            <a:srgbClr val="DE5F00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600">
                <a:solidFill>
                  <a:srgbClr val="FFFFFF"/>
                </a:solidFill>
                <a:latin typeface="Luminari"/>
                <a:ea typeface="Luminari"/>
                <a:cs typeface="Luminari"/>
                <a:sym typeface="Luminari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4"/>
      <p:bldP build="whole" bldLvl="1" animBg="1" rev="0" advAuto="0" spid="68" grpId="5"/>
      <p:bldP build="whole" bldLvl="1" animBg="1" rev="0" advAuto="0" spid="66" grpId="3"/>
      <p:bldP build="whole" bldLvl="1" animBg="1" rev="0" advAuto="0" spid="65" grpId="2"/>
      <p:bldP build="p" bldLvl="5" animBg="1" rev="0" advAuto="0" spid="6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43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7EB">
            <a:alpha val="62000"/>
          </a:srgbClr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7EB">
            <a:alpha val="62000"/>
          </a:srgbClr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