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1pPr>
    <a:lvl2pPr indent="228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2pPr>
    <a:lvl3pPr indent="457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3pPr>
    <a:lvl4pPr indent="685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4pPr>
    <a:lvl5pPr indent="9144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5pPr>
    <a:lvl6pPr indent="11430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6pPr>
    <a:lvl7pPr indent="1371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7pPr>
    <a:lvl8pPr indent="1600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8pPr>
    <a:lvl9pPr indent="1828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4000"/>
              </a:solidFill>
              <a:prstDash val="solid"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atherBookTypeEmbellishGld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One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Two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Three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Four</a:t>
            </a:r>
            <a:endParaRPr i="1" sz="5200">
              <a:solidFill>
                <a:srgbClr val="BEA56D"/>
              </a:solidFill>
              <a:effectLst>
                <a:outerShdw sx="100000" sy="100000" kx="0" ky="0" algn="b" rotWithShape="0" blurRad="25400" dist="38100" dir="15900000">
                  <a:srgbClr val="000000">
                    <a:alpha val="90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One</a:t>
            </a:r>
            <a:endParaRPr i="1" sz="3600">
              <a:solidFill>
                <a:srgbClr val="6C6963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Two</a:t>
            </a:r>
            <a:endParaRPr i="1" sz="3600">
              <a:solidFill>
                <a:srgbClr val="6C6963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Three</a:t>
            </a:r>
            <a:endParaRPr i="1" sz="3600">
              <a:solidFill>
                <a:srgbClr val="6C6963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Four</a:t>
            </a:r>
            <a:endParaRPr i="1" sz="3600">
              <a:solidFill>
                <a:srgbClr val="6C6963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eatherBookTypeEmbellishGr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One</a:t>
            </a:r>
            <a:endParaRPr i="1" sz="3600">
              <a:solidFill>
                <a:srgbClr val="6C6963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Two</a:t>
            </a:r>
            <a:endParaRPr i="1" sz="3600">
              <a:solidFill>
                <a:srgbClr val="6C6963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Three</a:t>
            </a:r>
            <a:endParaRPr i="1" sz="3600">
              <a:solidFill>
                <a:srgbClr val="6C6963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Four</a:t>
            </a:r>
            <a:endParaRPr i="1" sz="3600">
              <a:solidFill>
                <a:srgbClr val="6C6963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6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  <a:endParaRPr sz="4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  <a:endParaRPr sz="4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  <a:endParaRPr sz="4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  <a:endParaRPr sz="4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One</a:t>
            </a:r>
            <a:endParaRPr sz="3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Two</a:t>
            </a:r>
            <a:endParaRPr sz="3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Three</a:t>
            </a:r>
            <a:endParaRPr sz="3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Four</a:t>
            </a:r>
            <a:endParaRPr sz="3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  <a:endParaRPr sz="4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  <a:endParaRPr sz="4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  <a:endParaRPr sz="4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  <a:endParaRPr sz="4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  <a:endParaRPr sz="4200">
              <a:solidFill>
                <a:srgbClr val="6C696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  <a:endParaRPr sz="4200">
              <a:solidFill>
                <a:srgbClr val="6C696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  <a:endParaRPr sz="4200">
              <a:solidFill>
                <a:srgbClr val="6C696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  <a:endParaRPr sz="4200">
              <a:solidFill>
                <a:srgbClr val="6C696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400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5334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1pPr>
      <a:lvl2pPr marL="10668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2pPr>
      <a:lvl3pPr marL="16002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3pPr>
      <a:lvl4pPr marL="21336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4pPr>
      <a:lvl5pPr marL="26670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5pPr>
      <a:lvl6pPr marL="32004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6pPr>
      <a:lvl7pPr marL="37338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7pPr>
      <a:lvl8pPr marL="42672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8pPr>
      <a:lvl9pPr marL="4800600" indent="-533400" defTabSz="584200">
        <a:spcBef>
          <a:spcPts val="4200"/>
        </a:spcBef>
        <a:buSzPct val="30000"/>
        <a:buBlip>
          <a:blip r:embed="rId3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Relationship Id="rId3" Type="http://schemas.openxmlformats.org/officeDocument/2006/relationships/image" Target="../media/image9.tif"/><Relationship Id="rId4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rPr>
              <a:t>APUSH Review: </a:t>
            </a:r>
            <a:r>
              <a:rPr i="1"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rPr>
              <a:t>Give Me Liberty!, Chapter 4, 4th Edition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rPr>
              <a:t>Please check out the description for additional videos related to this chapter and other resources!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The Public Sphere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32131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The Rise Of The Assemblies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Assemblies became more vocal over time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PA had a unicameral assembly - very powerful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Assemblies and governors sometimes butted heads</a:t>
            </a:r>
            <a:endParaRPr sz="2310">
              <a:solidFill>
                <a:srgbClr val="6C6963"/>
              </a:solidFill>
            </a:endParaRPr>
          </a:p>
          <a:p>
            <a:pPr lvl="1" marL="516890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Colonies printed their own $ - later outlawed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British colonies were the most democratic of all in North America</a:t>
            </a:r>
            <a:endParaRPr sz="2310">
              <a:solidFill>
                <a:srgbClr val="6C6963"/>
              </a:solidFill>
            </a:endParaRPr>
          </a:p>
          <a:p>
            <a:pPr lvl="0" marL="0" indent="0" algn="ctr" defTabSz="32131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Politics In Public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Politics were discussed in city taverns and clubs</a:t>
            </a:r>
            <a:endParaRPr sz="2310">
              <a:solidFill>
                <a:srgbClr val="6C6963"/>
              </a:solidFill>
            </a:endParaRPr>
          </a:p>
          <a:p>
            <a:pPr lvl="1" marL="516890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Boston, NY, Philadelphia</a:t>
            </a:r>
            <a:endParaRPr sz="2310">
              <a:solidFill>
                <a:srgbClr val="6C6963"/>
              </a:solidFill>
            </a:endParaRPr>
          </a:p>
          <a:p>
            <a:pPr lvl="0" marL="0" indent="0" algn="ctr" defTabSz="32131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The Colonial Press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75% of free male adults were literate; 33% of women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Ben Franklin’s </a:t>
            </a:r>
            <a:r>
              <a:rPr i="1" sz="2310">
                <a:solidFill>
                  <a:srgbClr val="6C6963"/>
                </a:solidFill>
              </a:rPr>
              <a:t>Autobiography</a:t>
            </a:r>
          </a:p>
        </p:txBody>
      </p:sp>
      <p:pic>
        <p:nvPicPr>
          <p:cNvPr id="7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2870" y="1485900"/>
            <a:ext cx="6158064" cy="3617862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 flipV="1">
            <a:off x="6798733" y="1569749"/>
            <a:ext cx="6101188" cy="3518718"/>
          </a:xfrm>
          <a:prstGeom prst="line">
            <a:avLst/>
          </a:prstGeom>
          <a:ln w="114300">
            <a:solidFill>
              <a:srgbClr val="9D332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  <p:sp>
        <p:nvSpPr>
          <p:cNvPr id="73" name="Shape 73"/>
          <p:cNvSpPr/>
          <p:nvPr/>
        </p:nvSpPr>
        <p:spPr>
          <a:xfrm flipH="1" flipV="1">
            <a:off x="6925733" y="1442749"/>
            <a:ext cx="5932339" cy="3519441"/>
          </a:xfrm>
          <a:prstGeom prst="line">
            <a:avLst/>
          </a:prstGeom>
          <a:ln w="114300">
            <a:solidFill>
              <a:srgbClr val="9D332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" grpId="1"/>
      <p:bldP build="whole" bldLvl="1" animBg="1" rev="0" advAuto="0" spid="73" grpId="3"/>
      <p:bldP build="whole" bldLvl="1" animBg="1" rev="0" advAuto="0" spid="71" grpId="2"/>
      <p:bldP build="whole" bldLvl="1" animBg="1" rev="0" advAuto="0" spid="72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The Public Sphere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Freedom Of Expression And Its Limits</a:t>
            </a:r>
            <a:endParaRPr sz="2604">
              <a:solidFill>
                <a:srgbClr val="6C6963"/>
              </a:solidFill>
            </a:endParaRPr>
          </a:p>
          <a:p>
            <a:pPr lvl="0" marL="291338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Freedom of Speech in Britain was reserved for legislators, not citizens</a:t>
            </a:r>
            <a:endParaRPr sz="2604">
              <a:solidFill>
                <a:srgbClr val="6C6963"/>
              </a:solidFill>
            </a:endParaRPr>
          </a:p>
          <a:p>
            <a:pPr lvl="0" marL="291338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Prior to 1695, all printed material needed a government license</a:t>
            </a:r>
            <a:endParaRPr sz="2604">
              <a:solidFill>
                <a:srgbClr val="6C6963"/>
              </a:solidFill>
            </a:endParaRPr>
          </a:p>
          <a:p>
            <a:pPr lvl="0" mar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The Trial Of Zenger</a:t>
            </a:r>
            <a:endParaRPr sz="2604">
              <a:solidFill>
                <a:srgbClr val="6C6963"/>
              </a:solidFill>
            </a:endParaRPr>
          </a:p>
          <a:p>
            <a:pPr lvl="0" marL="291338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1735 trial of a printer in NY</a:t>
            </a:r>
            <a:endParaRPr sz="2604">
              <a:solidFill>
                <a:srgbClr val="6C6963"/>
              </a:solidFill>
            </a:endParaRPr>
          </a:p>
          <a:p>
            <a:pPr lvl="1" marL="582676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Printed negative remarks about the governor </a:t>
            </a:r>
            <a:endParaRPr sz="2604">
              <a:solidFill>
                <a:srgbClr val="6C6963"/>
              </a:solidFill>
            </a:endParaRPr>
          </a:p>
          <a:p>
            <a:pPr lvl="0" marL="291338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Zenger was found not guilty, helped promote the idea of freedom of the press</a:t>
            </a:r>
            <a:endParaRPr sz="2604">
              <a:solidFill>
                <a:srgbClr val="6C6963"/>
              </a:solidFill>
            </a:endParaRPr>
          </a:p>
          <a:p>
            <a:pPr lvl="0" mar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The American Enlightenment</a:t>
            </a:r>
            <a:endParaRPr sz="2604">
              <a:solidFill>
                <a:srgbClr val="6C6963"/>
              </a:solidFill>
            </a:endParaRPr>
          </a:p>
          <a:p>
            <a:pPr lvl="0" marL="291338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Focus on reason, began to attack traditions not based on merit, but hereditary privileges </a:t>
            </a:r>
            <a:endParaRPr sz="2604">
              <a:solidFill>
                <a:srgbClr val="6C6963"/>
              </a:solidFill>
            </a:endParaRPr>
          </a:p>
          <a:p>
            <a:pPr lvl="0" marL="291338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Arminianism - reason could could help establish religious essentials</a:t>
            </a:r>
            <a:endParaRPr sz="2604">
              <a:solidFill>
                <a:srgbClr val="6C6963"/>
              </a:solidFill>
            </a:endParaRPr>
          </a:p>
          <a:p>
            <a:pPr lvl="0" marL="291338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Deism - God created the world and then stepped back </a:t>
            </a:r>
          </a:p>
        </p:txBody>
      </p:sp>
      <p:pic>
        <p:nvPicPr>
          <p:cNvPr id="7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5073" y="656166"/>
            <a:ext cx="6351727" cy="4684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2"/>
      <p:bldP build="p" bldLvl="5" animBg="1" rev="0" advAuto="0" spid="76" grpId="1"/>
      <p:bldP build="whole" bldLvl="1" animBg="1" rev="0" advAuto="0" spid="7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The Great Awakening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297941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Religious Revivals 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Ministers became concerned with waning religious piety (decrease in religious participation)</a:t>
            </a:r>
            <a:endParaRPr sz="2142">
              <a:solidFill>
                <a:srgbClr val="6C6963"/>
              </a:solidFill>
            </a:endParaRPr>
          </a:p>
          <a:p>
            <a:pPr lvl="1" marL="479297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Enlightenment, Commercialism, etc. 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1st Great Awakening:</a:t>
            </a:r>
            <a:endParaRPr sz="2142">
              <a:solidFill>
                <a:srgbClr val="6C6963"/>
              </a:solidFill>
            </a:endParaRPr>
          </a:p>
          <a:p>
            <a:pPr lvl="1" marL="479297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Religious revival in the colonies and Europe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Preachers used emotion - John Edwards, </a:t>
            </a:r>
            <a:r>
              <a:rPr i="1" sz="2142">
                <a:solidFill>
                  <a:srgbClr val="6C6963"/>
                </a:solidFill>
              </a:rPr>
              <a:t>Sinners in the Hands of an Angry God</a:t>
            </a:r>
            <a:endParaRPr sz="2142">
              <a:solidFill>
                <a:srgbClr val="6C6963"/>
              </a:solidFill>
            </a:endParaRPr>
          </a:p>
          <a:p>
            <a:pPr lvl="0" marL="0" indent="0" algn="ctr" defTabSz="297941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The Preaching Of Whitefield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Great orator from England - became very famous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New churches emerged as a result of his preaching - “New Lights”</a:t>
            </a:r>
            <a:endParaRPr sz="2142">
              <a:solidFill>
                <a:srgbClr val="6C6963"/>
              </a:solidFill>
            </a:endParaRPr>
          </a:p>
          <a:p>
            <a:pPr lvl="0" marL="0" indent="0" algn="ctr" defTabSz="297941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The Awakening’s Impact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Preachers criticized commercialism, few condemned slavery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***New denominations emerged***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Questioning of traditional authority - forerunner to the American Revolution</a:t>
            </a:r>
          </a:p>
        </p:txBody>
      </p:sp>
      <p:pic>
        <p:nvPicPr>
          <p:cNvPr id="8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0802" y="3270309"/>
            <a:ext cx="3319265" cy="3651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2"/>
      <p:bldP build="p" bldLvl="5" animBg="1" rev="0" advAuto="0" spid="8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Imperial Rivalries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32131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Spanish North America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Controlled Mexico, SW US, Great Plains, LA Purchase after 1763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Colonized TX beginning in early 1700s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i="1" sz="2310">
                <a:solidFill>
                  <a:srgbClr val="6C6963"/>
                </a:solidFill>
              </a:rPr>
              <a:t>Presidios</a:t>
            </a:r>
            <a:r>
              <a:rPr sz="2310">
                <a:solidFill>
                  <a:srgbClr val="6C6963"/>
                </a:solidFill>
              </a:rPr>
              <a:t> - military outposts</a:t>
            </a:r>
            <a:endParaRPr sz="2310">
              <a:solidFill>
                <a:srgbClr val="6C6963"/>
              </a:solidFill>
            </a:endParaRPr>
          </a:p>
          <a:p>
            <a:pPr lvl="0" marL="0" indent="0" algn="ctr" defTabSz="32131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The Spanish In California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Many </a:t>
            </a:r>
            <a:r>
              <a:rPr i="1" sz="2310">
                <a:solidFill>
                  <a:srgbClr val="6C6963"/>
                </a:solidFill>
              </a:rPr>
              <a:t>presidios</a:t>
            </a:r>
            <a:r>
              <a:rPr sz="2310">
                <a:solidFill>
                  <a:srgbClr val="6C6963"/>
                </a:solidFill>
              </a:rPr>
              <a:t> were established in CA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Many natives died after Spain settled 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Spain sought to assimilate the natives</a:t>
            </a:r>
            <a:endParaRPr sz="2310">
              <a:solidFill>
                <a:srgbClr val="6C6963"/>
              </a:solidFill>
            </a:endParaRPr>
          </a:p>
          <a:p>
            <a:pPr lvl="0" marL="0" indent="0" algn="ctr" defTabSz="32131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The French Empire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Present-day Canada and Mississippi River Valley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Much smaller population than the British colonists (only 65,000)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Active trade alliances with Natives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Battle For The Continent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251206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The Middle Ground</a:t>
            </a:r>
            <a:endParaRPr sz="1806">
              <a:solidFill>
                <a:srgbClr val="6C6963"/>
              </a:solidFill>
            </a:endParaRPr>
          </a:p>
          <a:p>
            <a:pPr lvl="0" marL="202056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Ohio Valley became very important for England, France, and Natives alike</a:t>
            </a:r>
            <a:endParaRPr sz="1806">
              <a:solidFill>
                <a:srgbClr val="6C6963"/>
              </a:solidFill>
            </a:endParaRPr>
          </a:p>
          <a:p>
            <a:pPr lvl="0" marL="202056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Natives such as the Iroquois played Europeans off of each other</a:t>
            </a:r>
            <a:endParaRPr sz="1806">
              <a:solidFill>
                <a:srgbClr val="6C6963"/>
              </a:solidFill>
            </a:endParaRPr>
          </a:p>
          <a:p>
            <a:pPr lvl="0" marL="202056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Ohio Company sought land recognition from France and ignited the 7 Years’ War</a:t>
            </a:r>
            <a:endParaRPr sz="1806">
              <a:solidFill>
                <a:srgbClr val="6C6963"/>
              </a:solidFill>
            </a:endParaRPr>
          </a:p>
          <a:p>
            <a:pPr lvl="0" marL="202056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Balance of power was forever altered in North America</a:t>
            </a:r>
            <a:endParaRPr sz="1806">
              <a:solidFill>
                <a:srgbClr val="6C6963"/>
              </a:solidFill>
            </a:endParaRPr>
          </a:p>
          <a:p>
            <a:pPr lvl="0" marL="0" indent="0" algn="ctr" defTabSz="251206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The Seven Years’ War</a:t>
            </a:r>
            <a:endParaRPr sz="1806">
              <a:solidFill>
                <a:srgbClr val="6C6963"/>
              </a:solidFill>
            </a:endParaRPr>
          </a:p>
          <a:p>
            <a:pPr lvl="0" marL="202056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George Washington helped start the war between the British and French</a:t>
            </a:r>
            <a:endParaRPr sz="1806">
              <a:solidFill>
                <a:srgbClr val="6C6963"/>
              </a:solidFill>
            </a:endParaRPr>
          </a:p>
          <a:p>
            <a:pPr lvl="0" marL="202056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Initially, the French and Natives were successful, later the British prevailed</a:t>
            </a:r>
            <a:endParaRPr sz="1806">
              <a:solidFill>
                <a:srgbClr val="6C6963"/>
              </a:solidFill>
            </a:endParaRPr>
          </a:p>
          <a:p>
            <a:pPr lvl="0" marL="202056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France was removed from North America, Britain gained land in the Caribbean</a:t>
            </a:r>
            <a:endParaRPr sz="1806">
              <a:solidFill>
                <a:srgbClr val="6C6963"/>
              </a:solidFill>
            </a:endParaRPr>
          </a:p>
          <a:p>
            <a:pPr lvl="0" marL="0" indent="0" algn="ctr" defTabSz="251206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A World Transformed</a:t>
            </a:r>
            <a:endParaRPr sz="1806">
              <a:solidFill>
                <a:srgbClr val="6C6963"/>
              </a:solidFill>
            </a:endParaRPr>
          </a:p>
          <a:p>
            <a:pPr lvl="0" marL="202056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Peace of Paris (1763)</a:t>
            </a:r>
            <a:endParaRPr sz="1806">
              <a:solidFill>
                <a:srgbClr val="6C6963"/>
              </a:solidFill>
            </a:endParaRPr>
          </a:p>
          <a:p>
            <a:pPr lvl="1" marL="404113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France lost Canada to Britain, Spain lost Florida to Britain</a:t>
            </a:r>
            <a:endParaRPr sz="1806">
              <a:solidFill>
                <a:srgbClr val="6C6963"/>
              </a:solidFill>
            </a:endParaRPr>
          </a:p>
          <a:p>
            <a:pPr lvl="0" marL="202056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Massive debt for both Britain and France</a:t>
            </a:r>
            <a:endParaRPr sz="1806">
              <a:solidFill>
                <a:srgbClr val="6C6963"/>
              </a:solidFill>
            </a:endParaRPr>
          </a:p>
          <a:p>
            <a:pPr lvl="1" marL="404113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British taxes would be resisted</a:t>
            </a:r>
            <a:endParaRPr sz="1806">
              <a:solidFill>
                <a:srgbClr val="6C6963"/>
              </a:solidFill>
            </a:endParaRPr>
          </a:p>
          <a:p>
            <a:pPr lvl="1" marL="404113" indent="-202056" defTabSz="251206">
              <a:spcBef>
                <a:spcPts val="1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1806">
                <a:solidFill>
                  <a:srgbClr val="6C6963"/>
                </a:solidFill>
              </a:rPr>
              <a:t>French debt would help encourage the French Revolution</a:t>
            </a:r>
          </a:p>
        </p:txBody>
      </p:sp>
      <p:pic>
        <p:nvPicPr>
          <p:cNvPr id="8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6920" y="2055283"/>
            <a:ext cx="3753597" cy="4655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8100" y="1905000"/>
            <a:ext cx="3753597" cy="481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5"/>
      <p:bldP build="whole" bldLvl="1" animBg="1" rev="0" advAuto="0" spid="88" grpId="2"/>
      <p:bldP build="whole" bldLvl="1" animBg="1" rev="0" advAuto="0" spid="88" grpId="4"/>
      <p:bldP build="whole" bldLvl="1" animBg="1" rev="0" advAuto="0" spid="89" grpId="3"/>
      <p:bldP build="p" bldLvl="5" animBg="1" rev="0" advAuto="0" spid="8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551" y="-4234"/>
            <a:ext cx="2686416" cy="330935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Battle For The Continent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32131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Pontiac’s Rebellion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Natives in MI, OH, IN revolted against the encroachment of British colonists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Helped lead directly to the……..</a:t>
            </a:r>
            <a:endParaRPr sz="2310">
              <a:solidFill>
                <a:srgbClr val="6C6963"/>
              </a:solidFill>
            </a:endParaRPr>
          </a:p>
          <a:p>
            <a:pPr lvl="0" marL="0" indent="0" algn="ctr" defTabSz="32131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The Proclamation Line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1763 - prohibited westward expansion beyond the Appalachian Mountains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Natives could NOT sell land to colonists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Colonists were FURIOUS - fought for the land in the 7 Years’ War</a:t>
            </a:r>
            <a:endParaRPr sz="2310">
              <a:solidFill>
                <a:srgbClr val="6C6963"/>
              </a:solidFill>
            </a:endParaRPr>
          </a:p>
          <a:p>
            <a:pPr lvl="0" marL="0" indent="0" algn="ctr" defTabSz="32131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Pennsylvania And The Indians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Paxton Boys:</a:t>
            </a:r>
            <a:endParaRPr sz="2310">
              <a:solidFill>
                <a:srgbClr val="6C6963"/>
              </a:solidFill>
            </a:endParaRPr>
          </a:p>
          <a:p>
            <a:pPr lvl="1" marL="516890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Group of Scots-Irish that massacred Native men, women, and children</a:t>
            </a:r>
            <a:endParaRPr sz="2310">
              <a:solidFill>
                <a:srgbClr val="6C6963"/>
              </a:solidFill>
            </a:endParaRPr>
          </a:p>
          <a:p>
            <a:pPr lvl="1" marL="516890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Felt Natives were treated too well by the governor </a:t>
            </a:r>
            <a:endParaRPr sz="2310">
              <a:solidFill>
                <a:srgbClr val="6C6963"/>
              </a:solidFill>
            </a:endParaRPr>
          </a:p>
          <a:p>
            <a:pPr lvl="0" marL="258445" indent="-258445" defTabSz="321310">
              <a:spcBef>
                <a:spcPts val="23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310">
                <a:solidFill>
                  <a:srgbClr val="6C6963"/>
                </a:solidFill>
              </a:rPr>
              <a:t>Demonstrated the end of positive relations William Penn sought to establish with Natives</a:t>
            </a:r>
          </a:p>
        </p:txBody>
      </p:sp>
      <p:pic>
        <p:nvPicPr>
          <p:cNvPr id="9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0100" y="1428750"/>
            <a:ext cx="5816600" cy="760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5703" y="3079750"/>
            <a:ext cx="7122547" cy="3864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2"/>
      <p:bldP build="whole" bldLvl="1" animBg="1" rev="0" advAuto="0" spid="94" grpId="4"/>
      <p:bldP build="whole" bldLvl="1" animBg="1" rev="0" advAuto="0" spid="95" grpId="5"/>
      <p:bldP build="p" bldLvl="5" animBg="1" rev="0" advAuto="0" spid="93" grpId="1"/>
      <p:bldP build="whole" bldLvl="1" animBg="1" rev="0" advAuto="0" spid="91" grpId="6"/>
      <p:bldP build="whole" bldLvl="1" animBg="1" rev="0" advAuto="0" spid="94" grpId="3"/>
      <p:bldP build="whole" bldLvl="1" animBg="1" rev="0" advAuto="0" spid="95" grpId="7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Battle For The Continent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549148">
              <a:spcBef>
                <a:spcPts val="3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948">
                <a:solidFill>
                  <a:srgbClr val="6C6963"/>
                </a:solidFill>
              </a:rPr>
              <a:t>Colonial Identities</a:t>
            </a:r>
            <a:endParaRPr sz="3948">
              <a:solidFill>
                <a:srgbClr val="6C6963"/>
              </a:solidFill>
            </a:endParaRPr>
          </a:p>
          <a:p>
            <a:pPr lvl="0" marL="441705" indent="-441705" defTabSz="549148">
              <a:spcBef>
                <a:spcPts val="39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3948">
                <a:solidFill>
                  <a:srgbClr val="6C6963"/>
                </a:solidFill>
              </a:rPr>
              <a:t>Colonists became a more unified identity after the 7 Years’ War</a:t>
            </a:r>
            <a:endParaRPr sz="3948">
              <a:solidFill>
                <a:srgbClr val="6C6963"/>
              </a:solidFill>
            </a:endParaRPr>
          </a:p>
          <a:p>
            <a:pPr lvl="0" marL="441705" indent="-441705" defTabSz="549148">
              <a:spcBef>
                <a:spcPts val="39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3948">
                <a:solidFill>
                  <a:srgbClr val="6C6963"/>
                </a:solidFill>
              </a:rPr>
              <a:t>Albany Plan of Union (1754)</a:t>
            </a:r>
            <a:endParaRPr sz="3948">
              <a:solidFill>
                <a:srgbClr val="6C6963"/>
              </a:solidFill>
            </a:endParaRPr>
          </a:p>
          <a:p>
            <a:pPr lvl="1" marL="883411" indent="-441705" defTabSz="549148">
              <a:spcBef>
                <a:spcPts val="39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3948">
                <a:solidFill>
                  <a:srgbClr val="6C6963"/>
                </a:solidFill>
              </a:rPr>
              <a:t>Ben Franklin’s vision to unify the colonies - :Join or Die” </a:t>
            </a:r>
            <a:endParaRPr sz="3948">
              <a:solidFill>
                <a:srgbClr val="6C6963"/>
              </a:solidFill>
            </a:endParaRPr>
          </a:p>
          <a:p>
            <a:pPr lvl="1" marL="883411" indent="-441705" defTabSz="549148">
              <a:spcBef>
                <a:spcPts val="39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3948">
                <a:solidFill>
                  <a:srgbClr val="6C6963"/>
                </a:solidFill>
              </a:rPr>
              <a:t>Plan rejected by the colonies and Britain </a:t>
            </a:r>
            <a:endParaRPr sz="3948">
              <a:solidFill>
                <a:srgbClr val="6C6963"/>
              </a:solidFill>
            </a:endParaRPr>
          </a:p>
          <a:p>
            <a:pPr lvl="0" marL="441705" indent="-441705" defTabSz="549148">
              <a:spcBef>
                <a:spcPts val="39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3948">
                <a:solidFill>
                  <a:srgbClr val="6C6963"/>
                </a:solidFill>
              </a:rPr>
              <a:t>Many colonists were proud to be members of the British Empire in 1763……..</a:t>
            </a:r>
          </a:p>
        </p:txBody>
      </p:sp>
      <p:pic>
        <p:nvPicPr>
          <p:cNvPr id="9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8408" y="293450"/>
            <a:ext cx="7897675" cy="5696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8" grpId="1"/>
      <p:bldP build="whole" bldLvl="1" animBg="1" rev="0" advAuto="0" spid="99" grpId="3"/>
      <p:bldP build="whole" bldLvl="1" animBg="1" rev="0" advAuto="0" spid="9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Quick Recap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270933" y="1769533"/>
            <a:ext cx="12462935" cy="7713134"/>
          </a:xfrm>
          <a:prstGeom prst="rect">
            <a:avLst/>
          </a:prstGeom>
        </p:spPr>
        <p:txBody>
          <a:bodyPr/>
          <a:lstStyle/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Middle Passage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Slavery in the Chesapeake vs. SC/GA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Creation of GA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African religions/cultures and how they blended with America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Slave Rebellions - NYC and Stono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Voting requirements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Power of colonial assemblies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John Peter Zenger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Edwards, Whitefield, The Great Awakening and its impacts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7 Years’ War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Pontiac’s Rebellion -&gt; Proclamation Line of 1763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Paxton Boys</a:t>
            </a:r>
            <a:endParaRPr sz="2225">
              <a:solidFill>
                <a:srgbClr val="6C6963"/>
              </a:solidFill>
            </a:endParaRPr>
          </a:p>
          <a:p>
            <a:pPr lvl="0" marL="282701" indent="-282701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Albany Plan of Union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437">
                <a:effectLst>
                  <a:outerShdw sx="100000" sy="100000" kx="0" ky="0" algn="b" rotWithShape="0" blurRad="22098" dist="22098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37">
                <a:solidFill>
                  <a:srgbClr val="6C6963"/>
                </a:solidFill>
                <a:effectLst>
                  <a:outerShdw sx="100000" sy="100000" kx="0" ky="0" algn="b" rotWithShape="0" blurRad="22098" dist="22098" dir="15900000">
                    <a:srgbClr val="595650">
                      <a:alpha val="33000"/>
                    </a:srgbClr>
                  </a:outerShdw>
                </a:effectLst>
              </a:rPr>
              <a:t>See You Back Here For Chapter 5!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Thanks for watching</a:t>
            </a:r>
            <a:endParaRPr sz="3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Subscribe and share</a:t>
            </a:r>
            <a:endParaRPr sz="3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Check out other videos in the description</a:t>
            </a:r>
            <a:endParaRPr sz="3200">
              <a:solidFill>
                <a:srgbClr val="6C696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Good luck in May!</a:t>
            </a:r>
          </a:p>
        </p:txBody>
      </p:sp>
      <p:pic>
        <p:nvPicPr>
          <p:cNvPr id="10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5633" y="3067561"/>
            <a:ext cx="3714935" cy="5002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Slavery And Empire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Slavery in the British Empire in the 1700s was common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Many goods that were traded were produced by slave labor - sugar, tobacco, etc.</a:t>
            </a:r>
            <a:endParaRPr sz="2225">
              <a:solidFill>
                <a:srgbClr val="6C6963"/>
              </a:solidFill>
            </a:endParaRPr>
          </a:p>
          <a:p>
            <a:pPr lvl="0" marL="0" indent="0" algn="ctr" defTabSz="309625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Atlantic Trade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Triangular Trade benefitted port cities and cities with little slaves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Liverpool and Bristol became banking centers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As time progressed, slaver </a:t>
            </a:r>
            <a:endParaRPr sz="2225">
              <a:solidFill>
                <a:srgbClr val="6C6963"/>
              </a:solidFill>
            </a:endParaRPr>
          </a:p>
          <a:p>
            <a:pPr lvl="0" marL="0" indent="0" algn="ctr" defTabSz="309625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Africa And The Slave Trade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Europeans went further into the African coasts (Spain and Portugal) 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The use of guns encouraged the capture of more slaves</a:t>
            </a:r>
            <a:endParaRPr sz="2225">
              <a:solidFill>
                <a:srgbClr val="6C6963"/>
              </a:solidFill>
            </a:endParaRPr>
          </a:p>
          <a:p>
            <a:pPr lvl="0" marL="0" indent="0" algn="ctr" defTabSz="309625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The Middle Passage 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1/5 slaves died on the forced journey y became more entrenched in the colonies -&gt; harsher laws, more racism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Most slaves were sent to Brazil or West Indies </a:t>
            </a:r>
          </a:p>
        </p:txBody>
      </p:sp>
      <p:pic>
        <p:nvPicPr>
          <p:cNvPr id="3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8133" y="2387600"/>
            <a:ext cx="4572001" cy="497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134" y="294216"/>
            <a:ext cx="4780866" cy="6883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" grpId="5"/>
      <p:bldP build="whole" bldLvl="1" animBg="1" rev="0" advAuto="0" spid="40" grpId="3"/>
      <p:bldP build="whole" bldLvl="1" animBg="1" rev="0" advAuto="0" spid="40" grpId="4"/>
      <p:bldP build="p" bldLvl="5" animBg="1" rev="0" advAuto="0" spid="38" grpId="1"/>
      <p:bldP build="whole" bldLvl="1" animBg="1" rev="0" advAuto="0" spid="3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Slavery And Empire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403097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98">
                <a:solidFill>
                  <a:srgbClr val="6C6963"/>
                </a:solidFill>
              </a:rPr>
              <a:t>Chesapeake Slavery</a:t>
            </a:r>
            <a:endParaRPr sz="2898">
              <a:solidFill>
                <a:srgbClr val="6C6963"/>
              </a:solidFill>
            </a:endParaRPr>
          </a:p>
          <a:p>
            <a:pPr lvl="0" marL="324231" indent="-324231" defTabSz="403097">
              <a:spcBef>
                <a:spcPts val="2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898">
                <a:solidFill>
                  <a:srgbClr val="6C6963"/>
                </a:solidFill>
              </a:rPr>
              <a:t>Tobacco-based slavery was a main source of income for Chesapeake plantations</a:t>
            </a:r>
            <a:endParaRPr sz="2898">
              <a:solidFill>
                <a:srgbClr val="6C6963"/>
              </a:solidFill>
            </a:endParaRPr>
          </a:p>
          <a:p>
            <a:pPr lvl="1" marL="648462" indent="-324231" defTabSz="403097">
              <a:spcBef>
                <a:spcPts val="2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898">
                <a:solidFill>
                  <a:srgbClr val="6C6963"/>
                </a:solidFill>
              </a:rPr>
              <a:t>Post-Bacon’s Rebellion</a:t>
            </a:r>
            <a:endParaRPr sz="2898">
              <a:solidFill>
                <a:srgbClr val="6C6963"/>
              </a:solidFill>
            </a:endParaRPr>
          </a:p>
          <a:p>
            <a:pPr lvl="0" marL="324231" indent="-324231" defTabSz="403097">
              <a:spcBef>
                <a:spcPts val="2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898">
                <a:solidFill>
                  <a:srgbClr val="6C6963"/>
                </a:solidFill>
              </a:rPr>
              <a:t>Politicians were/had ties to planter elites and defended/encouraged the growth of slavery</a:t>
            </a:r>
            <a:endParaRPr sz="2898">
              <a:solidFill>
                <a:srgbClr val="6C6963"/>
              </a:solidFill>
            </a:endParaRPr>
          </a:p>
          <a:p>
            <a:pPr lvl="0" marL="0" indent="0" algn="ctr" defTabSz="403097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98">
                <a:solidFill>
                  <a:srgbClr val="6C6963"/>
                </a:solidFill>
              </a:rPr>
              <a:t>Freedom And Slavery In The Chesapeake</a:t>
            </a:r>
            <a:endParaRPr sz="2898">
              <a:solidFill>
                <a:srgbClr val="6C6963"/>
              </a:solidFill>
            </a:endParaRPr>
          </a:p>
          <a:p>
            <a:pPr lvl="0" marL="324231" indent="-324231" defTabSz="403097">
              <a:spcBef>
                <a:spcPts val="2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898">
                <a:solidFill>
                  <a:srgbClr val="6C6963"/>
                </a:solidFill>
              </a:rPr>
              <a:t>A master’s power over slaves increased over time</a:t>
            </a:r>
            <a:endParaRPr sz="2898">
              <a:solidFill>
                <a:srgbClr val="6C6963"/>
              </a:solidFill>
            </a:endParaRPr>
          </a:p>
          <a:p>
            <a:pPr lvl="0" marL="324231" indent="-324231" defTabSz="403097">
              <a:spcBef>
                <a:spcPts val="2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898">
                <a:solidFill>
                  <a:srgbClr val="6C6963"/>
                </a:solidFill>
              </a:rPr>
              <a:t>Free blacks lost rights - couldn’t bear arms, loss of suffrage </a:t>
            </a:r>
            <a:endParaRPr sz="2898">
              <a:solidFill>
                <a:srgbClr val="6C6963"/>
              </a:solidFill>
            </a:endParaRPr>
          </a:p>
          <a:p>
            <a:pPr lvl="0" marL="0" indent="0" algn="ctr" defTabSz="403097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98">
                <a:solidFill>
                  <a:srgbClr val="6C6963"/>
                </a:solidFill>
              </a:rPr>
              <a:t>Indian Slavery In Early Carolina</a:t>
            </a:r>
            <a:endParaRPr sz="2898">
              <a:solidFill>
                <a:srgbClr val="6C6963"/>
              </a:solidFill>
            </a:endParaRPr>
          </a:p>
          <a:p>
            <a:pPr lvl="0" marL="324231" indent="-324231" defTabSz="403097">
              <a:spcBef>
                <a:spcPts val="28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898">
                <a:solidFill>
                  <a:srgbClr val="6C6963"/>
                </a:solidFill>
              </a:rPr>
              <a:t>Creek Indians in SC and GA captured and sold slaves -&gt; West Indies</a:t>
            </a:r>
          </a:p>
        </p:txBody>
      </p:sp>
      <p:pic>
        <p:nvPicPr>
          <p:cNvPr id="4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8482" y="1028700"/>
            <a:ext cx="6307952" cy="345220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891513" y="1510373"/>
            <a:ext cx="3710121" cy="2261858"/>
          </a:xfrm>
          <a:prstGeom prst="wedgeEllipseCallout">
            <a:avLst>
              <a:gd name="adj1" fmla="val 118920"/>
              <a:gd name="adj2" fmla="val 4177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2EBDB"/>
                </a:solidFill>
              </a:rPr>
              <a:t>Remember when I burned down Jamestown?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2"/>
      <p:bldP build="whole" bldLvl="1" animBg="1" rev="0" advAuto="0" spid="45" grpId="3"/>
      <p:bldP build="p" bldLvl="5" animBg="1" rev="0" advAuto="0" spid="43" grpId="1"/>
      <p:bldP build="whole" bldLvl="1" animBg="1" rev="0" advAuto="0" spid="44" grpId="4"/>
      <p:bldP build="whole" bldLvl="1" animBg="1" rev="0" advAuto="0" spid="45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Slavery And Empire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321733" y="1538551"/>
            <a:ext cx="12361334" cy="7945174"/>
          </a:xfrm>
          <a:prstGeom prst="rect">
            <a:avLst/>
          </a:prstGeom>
        </p:spPr>
        <p:txBody>
          <a:bodyPr/>
          <a:lstStyle/>
          <a:p>
            <a:pPr lvl="0" marL="0" indent="0" algn="ctr" defTabSz="309625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The Rice Kingdom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Rice transformed the SC society - racism, elites in control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Introduction of indigo in 1740s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Rice plantations were enormous - lots of $ to drain swamps</a:t>
            </a:r>
            <a:endParaRPr sz="2225">
              <a:solidFill>
                <a:srgbClr val="6C6963"/>
              </a:solidFill>
            </a:endParaRPr>
          </a:p>
          <a:p>
            <a:pPr lvl="1" marL="498093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Africans had some immunity to malaria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Task system - slaves required to complete certain tasks, then would be done</a:t>
            </a:r>
            <a:endParaRPr sz="2225">
              <a:solidFill>
                <a:srgbClr val="6C6963"/>
              </a:solidFill>
            </a:endParaRPr>
          </a:p>
          <a:p>
            <a:pPr lvl="0" marL="0" indent="0" algn="ctr" defTabSz="309625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The Georgia Experiment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James Oglethorpe - GA was a “buffer” colony between SC and Spanish FL</a:t>
            </a:r>
            <a:endParaRPr sz="2225">
              <a:solidFill>
                <a:srgbClr val="6C6963"/>
              </a:solidFill>
            </a:endParaRPr>
          </a:p>
          <a:p>
            <a:pPr lvl="1" marL="498093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Originally banned slavery, labor adopted SC’s plantation model  </a:t>
            </a:r>
            <a:endParaRPr sz="2225">
              <a:solidFill>
                <a:srgbClr val="6C6963"/>
              </a:solidFill>
            </a:endParaRPr>
          </a:p>
          <a:p>
            <a:pPr lvl="0" marL="0" indent="0" algn="ctr" defTabSz="309625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Slavery In The North 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Slaves did exist in the north, just on a smaller scale 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NE recognized slave marriages, slaves could sue and testify in court</a:t>
            </a:r>
            <a:endParaRPr sz="2225">
              <a:solidFill>
                <a:srgbClr val="6C6963"/>
              </a:solidFill>
            </a:endParaRPr>
          </a:p>
          <a:p>
            <a:pPr lvl="0" marL="249046" indent="-249046" defTabSz="309625">
              <a:spcBef>
                <a:spcPts val="22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225">
                <a:solidFill>
                  <a:srgbClr val="6C6963"/>
                </a:solidFill>
              </a:rPr>
              <a:t>Wage labor became more prominent in the north - could fire at will, less of a capital investment than slavery</a:t>
            </a:r>
          </a:p>
        </p:txBody>
      </p:sp>
      <p:pic>
        <p:nvPicPr>
          <p:cNvPr id="4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3768" y="1566333"/>
            <a:ext cx="2974482" cy="3690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" grpId="1"/>
      <p:bldP build="whole" bldLvl="1" animBg="1" rev="0" advAuto="0" spid="49" grpId="3"/>
      <p:bldP build="whole" bldLvl="1" animBg="1" rev="0" advAuto="0" spid="4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142">
                <a:effectLst>
                  <a:outerShdw sx="100000" sy="100000" kx="0" ky="0" algn="b" rotWithShape="0" blurRad="21082" dist="21082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42">
                <a:solidFill>
                  <a:srgbClr val="6C6963"/>
                </a:solidFill>
                <a:effectLst>
                  <a:outerShdw sx="100000" sy="100000" kx="0" ky="0" algn="b" rotWithShape="0" blurRad="21082" dist="21082" dir="15900000">
                    <a:srgbClr val="595650">
                      <a:alpha val="33000"/>
                    </a:srgbClr>
                  </a:outerShdw>
                </a:effectLst>
              </a:rPr>
              <a:t>Slave Cultures And Slave Resistance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297941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Becoming African-American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Like Native Americans, Africans were a diverse group - spoke different languages, practiced many religions 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New music, art, and literature emerged that combined European, African, and American aspects</a:t>
            </a:r>
            <a:endParaRPr sz="2142">
              <a:solidFill>
                <a:srgbClr val="6C6963"/>
              </a:solidFill>
            </a:endParaRPr>
          </a:p>
          <a:p>
            <a:pPr lvl="0" marL="0" indent="0" algn="ctr" defTabSz="297941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African Religion In Colonial America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African religions practiced animism 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Many African slaves continued to practice African religion, transitioned to Christianity</a:t>
            </a:r>
            <a:endParaRPr sz="2142">
              <a:solidFill>
                <a:srgbClr val="6C6963"/>
              </a:solidFill>
            </a:endParaRPr>
          </a:p>
          <a:p>
            <a:pPr lvl="1" marL="479297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Combined aspects of both</a:t>
            </a:r>
            <a:endParaRPr sz="2142">
              <a:solidFill>
                <a:srgbClr val="6C6963"/>
              </a:solidFill>
            </a:endParaRPr>
          </a:p>
          <a:p>
            <a:pPr lvl="0" marL="0" indent="0" algn="ctr" defTabSz="297941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African American Cultures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Chesapeake slave population reproduced more quickly</a:t>
            </a:r>
            <a:endParaRPr sz="2142">
              <a:solidFill>
                <a:srgbClr val="6C6963"/>
              </a:solidFill>
            </a:endParaRPr>
          </a:p>
          <a:p>
            <a:pPr lvl="1" marL="479297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More contact with whites, learned English more quickly 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SC and GA - arduous work on rice plantations</a:t>
            </a:r>
            <a:endParaRPr sz="2142">
              <a:solidFill>
                <a:srgbClr val="6C6963"/>
              </a:solidFill>
            </a:endParaRPr>
          </a:p>
          <a:p>
            <a:pPr lvl="1" marL="479297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Less contact with whites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Northern slaves had more mobility than Southern slaves </a:t>
            </a:r>
          </a:p>
        </p:txBody>
      </p:sp>
      <p:pic>
        <p:nvPicPr>
          <p:cNvPr id="5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7503" y="6483738"/>
            <a:ext cx="5047964" cy="3218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2"/>
      <p:bldP build="p" bldLvl="5" animBg="1" rev="0" advAuto="0" spid="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142">
                <a:effectLst>
                  <a:outerShdw sx="100000" sy="100000" kx="0" ky="0" algn="b" rotWithShape="0" blurRad="21082" dist="21082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42">
                <a:solidFill>
                  <a:srgbClr val="6C6963"/>
                </a:solidFill>
                <a:effectLst>
                  <a:outerShdw sx="100000" sy="100000" kx="0" ky="0" algn="b" rotWithShape="0" blurRad="21082" dist="21082" dir="15900000">
                    <a:srgbClr val="595650">
                      <a:alpha val="33000"/>
                    </a:srgbClr>
                  </a:outerShdw>
                </a:effectLst>
              </a:rPr>
              <a:t>Slave Cultures And Slave Resistance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Resistance to Slavery</a:t>
            </a:r>
            <a:endParaRPr sz="2604">
              <a:solidFill>
                <a:srgbClr val="6C6963"/>
              </a:solidFill>
            </a:endParaRPr>
          </a:p>
          <a:p>
            <a:pPr lvl="0" marL="291338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Newspapers were often filled with ads for runaway slaves</a:t>
            </a:r>
            <a:endParaRPr sz="2604">
              <a:solidFill>
                <a:srgbClr val="6C6963"/>
              </a:solidFill>
            </a:endParaRPr>
          </a:p>
          <a:p>
            <a:pPr lvl="0" marL="291338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NYC Slave Rebellion</a:t>
            </a:r>
            <a:endParaRPr sz="2604">
              <a:solidFill>
                <a:srgbClr val="6C6963"/>
              </a:solidFill>
            </a:endParaRPr>
          </a:p>
          <a:p>
            <a:pPr lvl="1" marL="582676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Slaves set fires to houses, killed 9 whites</a:t>
            </a:r>
            <a:endParaRPr sz="2604">
              <a:solidFill>
                <a:srgbClr val="6C6963"/>
              </a:solidFill>
            </a:endParaRPr>
          </a:p>
          <a:p>
            <a:pPr lvl="1" marL="582676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Many slaves were executed in response </a:t>
            </a:r>
            <a:endParaRPr sz="2604">
              <a:solidFill>
                <a:srgbClr val="6C6963"/>
              </a:solidFill>
            </a:endParaRPr>
          </a:p>
          <a:p>
            <a:pPr lvl="0" marL="291338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Maroon Communities - made up of runaway slaves, distinct cultures </a:t>
            </a:r>
            <a:endParaRPr sz="2604">
              <a:solidFill>
                <a:srgbClr val="6C6963"/>
              </a:solidFill>
            </a:endParaRPr>
          </a:p>
          <a:p>
            <a:pPr lvl="0" mar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The Crisis of 1739 - 1741</a:t>
            </a:r>
            <a:endParaRPr sz="2604">
              <a:solidFill>
                <a:srgbClr val="6C6963"/>
              </a:solidFill>
            </a:endParaRPr>
          </a:p>
          <a:p>
            <a:pPr lvl="0" marL="291338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Stono Rebellion (SC)</a:t>
            </a:r>
            <a:endParaRPr sz="2604">
              <a:solidFill>
                <a:srgbClr val="6C6963"/>
              </a:solidFill>
            </a:endParaRPr>
          </a:p>
          <a:p>
            <a:pPr lvl="1" marL="582676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Slaves tried to flee to Spanish FL, killed whites along the way</a:t>
            </a:r>
            <a:endParaRPr sz="2604">
              <a:solidFill>
                <a:srgbClr val="6C6963"/>
              </a:solidFill>
            </a:endParaRPr>
          </a:p>
          <a:p>
            <a:pPr lvl="1" marL="582676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Many slaves were executed</a:t>
            </a:r>
            <a:endParaRPr sz="2604">
              <a:solidFill>
                <a:srgbClr val="6C6963"/>
              </a:solidFill>
            </a:endParaRPr>
          </a:p>
          <a:p>
            <a:pPr lvl="1" marL="582676" indent="-291338" defTabSz="362204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6C6963"/>
                </a:solidFill>
              </a:rPr>
              <a:t>Stronger slave codes were enacted as a result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An Empire Of Freedom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368045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6C6963"/>
                </a:solidFill>
              </a:rPr>
              <a:t>British Patriotism</a:t>
            </a:r>
            <a:endParaRPr sz="2646">
              <a:solidFill>
                <a:srgbClr val="6C6963"/>
              </a:solidFill>
            </a:endParaRPr>
          </a:p>
          <a:p>
            <a:pPr lvl="0" marL="296036" indent="-296036" defTabSz="368045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6C6963"/>
                </a:solidFill>
              </a:rPr>
              <a:t>Impacts of conflicts with European countries (France?)</a:t>
            </a:r>
            <a:endParaRPr sz="2646">
              <a:solidFill>
                <a:srgbClr val="6C6963"/>
              </a:solidFill>
            </a:endParaRPr>
          </a:p>
          <a:p>
            <a:pPr lvl="1" marL="592073" indent="-296036" defTabSz="368045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6C6963"/>
                </a:solidFill>
              </a:rPr>
              <a:t>High taxes and military establishments</a:t>
            </a:r>
            <a:endParaRPr sz="2646">
              <a:solidFill>
                <a:srgbClr val="6C6963"/>
              </a:solidFill>
            </a:endParaRPr>
          </a:p>
          <a:p>
            <a:pPr lvl="0" marL="296036" indent="-296036" defTabSz="368045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6C6963"/>
                </a:solidFill>
              </a:rPr>
              <a:t>Commerce was seen as positive in the colonies</a:t>
            </a:r>
            <a:endParaRPr sz="2646">
              <a:solidFill>
                <a:srgbClr val="6C6963"/>
              </a:solidFill>
            </a:endParaRPr>
          </a:p>
          <a:p>
            <a:pPr lvl="0" marL="0" indent="0" algn="ctr" defTabSz="368045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6C6963"/>
                </a:solidFill>
              </a:rPr>
              <a:t>The British Constitution</a:t>
            </a:r>
            <a:endParaRPr sz="2646">
              <a:solidFill>
                <a:srgbClr val="6C6963"/>
              </a:solidFill>
            </a:endParaRPr>
          </a:p>
          <a:p>
            <a:pPr lvl="0" marL="296036" indent="-296036" defTabSz="368045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6C6963"/>
                </a:solidFill>
              </a:rPr>
              <a:t>In Britain, there was some limited government</a:t>
            </a:r>
            <a:endParaRPr sz="2646">
              <a:solidFill>
                <a:srgbClr val="6C6963"/>
              </a:solidFill>
            </a:endParaRPr>
          </a:p>
          <a:p>
            <a:pPr lvl="1" marL="592073" indent="-296036" defTabSz="368045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6C6963"/>
                </a:solidFill>
              </a:rPr>
              <a:t>House of Commons, Lords, and King</a:t>
            </a:r>
            <a:endParaRPr sz="2646">
              <a:solidFill>
                <a:srgbClr val="6C6963"/>
              </a:solidFill>
            </a:endParaRPr>
          </a:p>
          <a:p>
            <a:pPr lvl="0" marL="296036" indent="-296036" defTabSz="368045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6C6963"/>
                </a:solidFill>
              </a:rPr>
              <a:t>Many colonists throughout the mid-18th century viewed the British system as the freest in the world </a:t>
            </a:r>
            <a:endParaRPr sz="2646">
              <a:solidFill>
                <a:srgbClr val="6C6963"/>
              </a:solidFill>
            </a:endParaRPr>
          </a:p>
          <a:p>
            <a:pPr lvl="0" marL="0" indent="0" algn="ctr" defTabSz="368045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6C6963"/>
                </a:solidFill>
              </a:rPr>
              <a:t>The Language Of Liberty</a:t>
            </a:r>
            <a:endParaRPr sz="2646">
              <a:solidFill>
                <a:srgbClr val="6C6963"/>
              </a:solidFill>
            </a:endParaRPr>
          </a:p>
          <a:p>
            <a:pPr lvl="0" marL="296036" indent="-296036" defTabSz="368045">
              <a:spcBef>
                <a:spcPts val="26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646">
                <a:solidFill>
                  <a:srgbClr val="6C6963"/>
                </a:solidFill>
              </a:rPr>
              <a:t>Liberty began to be associated with resisting arbitrary government</a:t>
            </a:r>
          </a:p>
        </p:txBody>
      </p:sp>
      <p:pic>
        <p:nvPicPr>
          <p:cNvPr id="6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0733" y="1768687"/>
            <a:ext cx="3384747" cy="5292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2"/>
      <p:bldP build="p" bldLvl="5" animBg="1" rev="0" advAuto="0" spid="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An Empire Of Freedom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432308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08">
                <a:solidFill>
                  <a:srgbClr val="6C6963"/>
                </a:solidFill>
              </a:rPr>
              <a:t>Republican Liberty</a:t>
            </a:r>
            <a:endParaRPr sz="3108">
              <a:solidFill>
                <a:srgbClr val="6C6963"/>
              </a:solidFill>
            </a:endParaRPr>
          </a:p>
          <a:p>
            <a:pPr lvl="0" marL="347726" indent="-347726" defTabSz="432308">
              <a:spcBef>
                <a:spcPts val="3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3108">
                <a:solidFill>
                  <a:srgbClr val="6C6963"/>
                </a:solidFill>
              </a:rPr>
              <a:t>Republicanism - promoted public life participation by being economically independent</a:t>
            </a:r>
            <a:endParaRPr sz="3108">
              <a:solidFill>
                <a:srgbClr val="6C6963"/>
              </a:solidFill>
            </a:endParaRPr>
          </a:p>
          <a:p>
            <a:pPr lvl="1" marL="695452" indent="-347726" defTabSz="432308">
              <a:spcBef>
                <a:spcPts val="3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3108">
                <a:solidFill>
                  <a:srgbClr val="6C6963"/>
                </a:solidFill>
              </a:rPr>
              <a:t>Belief that property-owners were the only ones to possess virtue</a:t>
            </a:r>
            <a:endParaRPr sz="3108">
              <a:solidFill>
                <a:srgbClr val="6C6963"/>
              </a:solidFill>
            </a:endParaRPr>
          </a:p>
          <a:p>
            <a:pPr lvl="0" marL="0" indent="0" algn="ctr" defTabSz="432308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08">
                <a:solidFill>
                  <a:srgbClr val="6C6963"/>
                </a:solidFill>
              </a:rPr>
              <a:t>Liberal Freedom</a:t>
            </a:r>
            <a:endParaRPr sz="3108">
              <a:solidFill>
                <a:srgbClr val="6C6963"/>
              </a:solidFill>
            </a:endParaRPr>
          </a:p>
          <a:p>
            <a:pPr lvl="0" marL="347726" indent="-347726" defTabSz="432308">
              <a:spcBef>
                <a:spcPts val="3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3108">
                <a:solidFill>
                  <a:srgbClr val="6C6963"/>
                </a:solidFill>
              </a:rPr>
              <a:t>Liberalism - focused on individuals and private life</a:t>
            </a:r>
            <a:endParaRPr sz="3108">
              <a:solidFill>
                <a:srgbClr val="6C6963"/>
              </a:solidFill>
            </a:endParaRPr>
          </a:p>
          <a:p>
            <a:pPr lvl="0" marL="347726" indent="-347726" defTabSz="432308">
              <a:spcBef>
                <a:spcPts val="3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3108">
                <a:solidFill>
                  <a:srgbClr val="6C6963"/>
                </a:solidFill>
              </a:rPr>
              <a:t>Government should protect natural rights (John Locke)</a:t>
            </a:r>
            <a:endParaRPr sz="3108">
              <a:solidFill>
                <a:srgbClr val="6C6963"/>
              </a:solidFill>
            </a:endParaRPr>
          </a:p>
          <a:p>
            <a:pPr lvl="0" marL="347726" indent="-347726" defTabSz="432308">
              <a:spcBef>
                <a:spcPts val="3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3108">
                <a:solidFill>
                  <a:srgbClr val="6C6963"/>
                </a:solidFill>
              </a:rPr>
              <a:t>Liberalism focused on protection of property (including slaves)</a:t>
            </a:r>
            <a:endParaRPr sz="3108">
              <a:solidFill>
                <a:srgbClr val="6C6963"/>
              </a:solidFill>
            </a:endParaRPr>
          </a:p>
          <a:p>
            <a:pPr lvl="0" marL="347726" indent="-347726" defTabSz="432308">
              <a:spcBef>
                <a:spcPts val="3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3108">
                <a:solidFill>
                  <a:srgbClr val="6C6963"/>
                </a:solidFill>
              </a:rPr>
              <a:t>Many women and slaves began to challenge their state based on the belief of natural rights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</a:rPr>
              <a:t>The Public Sphere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321733" y="2019300"/>
            <a:ext cx="12361334" cy="7464425"/>
          </a:xfrm>
          <a:prstGeom prst="rect">
            <a:avLst/>
          </a:prstGeom>
        </p:spPr>
        <p:txBody>
          <a:bodyPr/>
          <a:lstStyle/>
          <a:p>
            <a:pPr lvl="0" marL="0" indent="0" algn="ctr" defTabSz="297941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The Right To Vote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Property requirements were a prerequisite to voting 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Larger percentage of colonists could vote than in Britain - more land ownership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Voting was mostly limited to men and Protestants </a:t>
            </a:r>
            <a:endParaRPr sz="2142">
              <a:solidFill>
                <a:srgbClr val="6C6963"/>
              </a:solidFill>
            </a:endParaRPr>
          </a:p>
          <a:p>
            <a:pPr lvl="0" marL="0" indent="0" algn="ctr" defTabSz="297941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Political Cultures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9 colonial governors were appointed by the crown/proprietors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SC - to sit on the assembly, one had to be wealthy 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NE town leaders were generally the wealthiest </a:t>
            </a:r>
            <a:endParaRPr sz="2142">
              <a:solidFill>
                <a:srgbClr val="6C6963"/>
              </a:solidFill>
            </a:endParaRPr>
          </a:p>
          <a:p>
            <a:pPr lvl="0" marL="0" indent="0" algn="ctr" defTabSz="297941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Colonial Government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***Salutary Neglect***:</a:t>
            </a:r>
            <a:endParaRPr sz="2142">
              <a:solidFill>
                <a:srgbClr val="6C6963"/>
              </a:solidFill>
            </a:endParaRPr>
          </a:p>
          <a:p>
            <a:pPr lvl="1" marL="479297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Colonies were left alone by Britain, developed their own governments</a:t>
            </a:r>
            <a:endParaRPr sz="2142">
              <a:solidFill>
                <a:srgbClr val="6C6963"/>
              </a:solidFill>
            </a:endParaRPr>
          </a:p>
          <a:p>
            <a:pPr lvl="2" marL="718947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Ended after F&amp;I War in 1763 </a:t>
            </a:r>
            <a:endParaRPr sz="2142">
              <a:solidFill>
                <a:srgbClr val="6C6963"/>
              </a:solidFill>
            </a:endParaRPr>
          </a:p>
          <a:p>
            <a:pPr lvl="0" marL="239648" indent="-239648" defTabSz="297941">
              <a:spcBef>
                <a:spcPts val="2100"/>
              </a:spcBef>
              <a:buSzPct val="80000"/>
              <a:buFont typeface="Helvetica Light"/>
              <a:buChar char="•"/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6C6963"/>
                </a:solidFill>
              </a:rPr>
              <a:t>Some colonial assemblies had significant power - pay the governor’s salary </a:t>
            </a:r>
          </a:p>
        </p:txBody>
      </p:sp>
      <p:pic>
        <p:nvPicPr>
          <p:cNvPr id="6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4723" y="3846173"/>
            <a:ext cx="3137244" cy="5038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  <p:bldP build="whole" bldLvl="1" animBg="1" rev="0" advAuto="0" spid="67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