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 b="def" i="def"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 b="def" i="def"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Font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51573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600" u="none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 typeface="Georgia"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APUSH Review: Give Me Liberty!, Chapter 6, 4th Edition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300">
                <a:latin typeface="+mn-lt"/>
                <a:ea typeface="+mn-ea"/>
                <a:cs typeface="+mn-cs"/>
                <a:sym typeface="Didot"/>
              </a:defRPr>
            </a:lvl1pPr>
          </a:lstStyle>
          <a:p>
            <a:pPr/>
            <a:r>
              <a:t>Please check out the description for additional videos related to this chapter and other resources!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491728" y="97366"/>
            <a:ext cx="12021344" cy="2362201"/>
          </a:xfrm>
          <a:prstGeom prst="rect">
            <a:avLst/>
          </a:prstGeom>
        </p:spPr>
        <p:txBody>
          <a:bodyPr/>
          <a:lstStyle>
            <a:lvl1pPr defTabSz="566674">
              <a:defRPr sz="7372"/>
            </a:lvl1pPr>
          </a:lstStyle>
          <a:p>
            <a:pPr/>
            <a:r>
              <a:t>Slavery And The Revolution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286258">
              <a:spcBef>
                <a:spcPts val="1500"/>
              </a:spcBef>
              <a:buClrTx/>
              <a:buSzTx/>
              <a:buFontTx/>
              <a:buNone/>
              <a:defRPr sz="1764"/>
            </a:pPr>
            <a:r>
              <a:t>The Language Of Slavery And Freedom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Some arguments for independence included that colonists were enslaved because they couldn’t vote in Parliament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James Otis - one of the few writers that argued blacks were British subjects as well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Those that cried for freedom often owned slaves</a:t>
            </a:r>
          </a:p>
          <a:p>
            <a:pPr marL="0" indent="0" algn="ctr" defTabSz="286258">
              <a:spcBef>
                <a:spcPts val="1500"/>
              </a:spcBef>
              <a:buClrTx/>
              <a:buSzTx/>
              <a:buFontTx/>
              <a:buNone/>
              <a:defRPr sz="1764"/>
            </a:pPr>
            <a:r>
              <a:t>Obstacles To Abolition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More than 40% of the populations of VA, GA, and SC were slaves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Most founding fathers owned slaves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Slaveowners advocated that governments should protect property, including slaves</a:t>
            </a:r>
          </a:p>
          <a:p>
            <a:pPr marL="0" indent="0" algn="ctr" defTabSz="286258">
              <a:spcBef>
                <a:spcPts val="1500"/>
              </a:spcBef>
              <a:buClrTx/>
              <a:buSzTx/>
              <a:buFontTx/>
              <a:buNone/>
              <a:defRPr sz="1764"/>
            </a:pPr>
            <a:r>
              <a:t>The Cause Of General Liberty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Quakers were early abolitionists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Benjamin Rush - argued that slavery would bring “national punishment”</a:t>
            </a:r>
          </a:p>
          <a:p>
            <a:pPr marL="18669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So why was slavery accepted in governments? (Constitution)</a:t>
            </a:r>
          </a:p>
          <a:p>
            <a:pPr lvl="1" marL="373380" indent="-186690" defTabSz="286258">
              <a:spcBef>
                <a:spcPts val="1500"/>
              </a:spcBef>
              <a:buBlip>
                <a:blip r:embed="rId2"/>
              </a:buBlip>
              <a:defRPr sz="1764"/>
            </a:pPr>
            <a:r>
              <a:t>Compromise was needed to gain support of the South</a:t>
            </a:r>
          </a:p>
        </p:txBody>
      </p:sp>
      <p:pic>
        <p:nvPicPr>
          <p:cNvPr id="15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0405" y="3488969"/>
            <a:ext cx="2768601" cy="3378201"/>
          </a:xfrm>
          <a:prstGeom prst="rect">
            <a:avLst/>
          </a:prstGeom>
        </p:spPr>
      </p:pic>
      <p:pic>
        <p:nvPicPr>
          <p:cNvPr id="157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98909" y="6938760"/>
            <a:ext cx="2387601" cy="2362201"/>
          </a:xfrm>
          <a:prstGeom prst="rect">
            <a:avLst/>
          </a:prstGeom>
        </p:spPr>
      </p:pic>
      <p:sp>
        <p:nvSpPr>
          <p:cNvPr id="158" name="Shape 158"/>
          <p:cNvSpPr/>
          <p:nvPr/>
        </p:nvSpPr>
        <p:spPr>
          <a:xfrm>
            <a:off x="10346577" y="7014453"/>
            <a:ext cx="2267335" cy="2419899"/>
          </a:xfrm>
          <a:prstGeom prst="wedgeEllipseCallout">
            <a:avLst>
              <a:gd name="adj1" fmla="val -90240"/>
              <a:gd name="adj2" fmla="val 2005"/>
            </a:avLst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/>
            </a:lvl1pPr>
          </a:lstStyle>
          <a:p>
            <a:pPr/>
            <a:r>
              <a:t>We hate slavery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4"/>
      <p:bldP build="whole" bldLvl="1" animBg="1" rev="0" advAuto="0" spid="156" grpId="2"/>
      <p:bldP build="p" bldLvl="5" animBg="1" rev="0" advAuto="0" spid="155" grpId="1"/>
      <p:bldP build="whole" bldLvl="1" animBg="1" rev="0" advAuto="0" spid="15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91728" y="97366"/>
            <a:ext cx="12021344" cy="2362201"/>
          </a:xfrm>
          <a:prstGeom prst="rect">
            <a:avLst/>
          </a:prstGeom>
        </p:spPr>
        <p:txBody>
          <a:bodyPr/>
          <a:lstStyle>
            <a:lvl1pPr defTabSz="566674">
              <a:defRPr sz="7372"/>
            </a:lvl1pPr>
          </a:lstStyle>
          <a:p>
            <a:pPr/>
            <a:r>
              <a:t>Slavery And The Revolution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403097">
              <a:spcBef>
                <a:spcPts val="2200"/>
              </a:spcBef>
              <a:buClrTx/>
              <a:buSzTx/>
              <a:buFontTx/>
              <a:buNone/>
              <a:defRPr sz="2484"/>
            </a:pPr>
            <a:r>
              <a:t>Petitions For Freedom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Not surprisingly, many slaves sought freedom and used ideas of the Revolutionary Era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Freedom petitions - introduced into courts by slaves to seek freedom</a:t>
            </a:r>
          </a:p>
          <a:p>
            <a:pPr marL="0" indent="0" algn="ctr" defTabSz="403097">
              <a:spcBef>
                <a:spcPts val="2200"/>
              </a:spcBef>
              <a:buClrTx/>
              <a:buSzTx/>
              <a:buFontTx/>
              <a:buNone/>
              <a:defRPr sz="2484"/>
            </a:pPr>
            <a:r>
              <a:t>British Emancipators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Jefferson, Henry, and Madison had slaves flee to the British side during the war</a:t>
            </a:r>
          </a:p>
          <a:p>
            <a:pPr lvl="1" marL="52578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100,000 slaves in the US did the same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In 1827, Britain compensated some slave owners </a:t>
            </a:r>
          </a:p>
          <a:p>
            <a:pPr marL="0" indent="0" algn="ctr" defTabSz="403097">
              <a:spcBef>
                <a:spcPts val="2200"/>
              </a:spcBef>
              <a:buClrTx/>
              <a:buSzTx/>
              <a:buFontTx/>
              <a:buNone/>
              <a:defRPr sz="2484"/>
            </a:pPr>
            <a:r>
              <a:t>Voluntary Emancipations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Some slave owners in the Chesapeake emancipated their slaves in the 1780s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The further south, the less likely voluntary emancipation occurred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xfrm>
            <a:off x="491728" y="97366"/>
            <a:ext cx="12021344" cy="2362201"/>
          </a:xfrm>
          <a:prstGeom prst="rect">
            <a:avLst/>
          </a:prstGeom>
        </p:spPr>
        <p:txBody>
          <a:bodyPr/>
          <a:lstStyle>
            <a:lvl1pPr defTabSz="566674">
              <a:defRPr sz="7372"/>
            </a:lvl1pPr>
          </a:lstStyle>
          <a:p>
            <a:pPr/>
            <a:r>
              <a:t>Slavery And The Revolution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490727">
              <a:spcBef>
                <a:spcPts val="2600"/>
              </a:spcBef>
              <a:buClrTx/>
              <a:buSzTx/>
              <a:buFontTx/>
              <a:buNone/>
              <a:defRPr sz="3024"/>
            </a:pPr>
            <a:r>
              <a:t>Abolition In The North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1777 - VT banned slavery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Most emancipation laws were gradual -&gt; children of slaves would be free at adulthood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Slaves still lived in the North until the 1830s</a:t>
            </a:r>
          </a:p>
          <a:p>
            <a:pPr marL="0" indent="0" algn="ctr" defTabSz="490727">
              <a:spcBef>
                <a:spcPts val="2600"/>
              </a:spcBef>
              <a:buClrTx/>
              <a:buSzTx/>
              <a:buFontTx/>
              <a:buNone/>
              <a:defRPr sz="3024"/>
            </a:pPr>
            <a:r>
              <a:t>Free Black Communities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Abolition in the north created a division between free north and slave south -&gt; MO Compromise of 1820</a:t>
            </a:r>
          </a:p>
          <a:p>
            <a:pPr marL="320039" indent="-320039" defTabSz="490727">
              <a:spcBef>
                <a:spcPts val="2600"/>
              </a:spcBef>
              <a:buBlip>
                <a:blip r:embed="rId2"/>
              </a:buBlip>
              <a:defRPr sz="3024"/>
            </a:pPr>
            <a:r>
              <a:t>Many states allowed free blacks who met financial qualifications to vote (not VA, SC, GA)</a:t>
            </a:r>
          </a:p>
        </p:txBody>
      </p:sp>
      <p:pic>
        <p:nvPicPr>
          <p:cNvPr id="165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" y="2241043"/>
            <a:ext cx="10134601" cy="4635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5" grpId="3"/>
      <p:bldP build="p" bldLvl="5" animBg="1" rev="0" advAuto="0" spid="1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491728" y="97366"/>
            <a:ext cx="12021344" cy="2362201"/>
          </a:xfrm>
          <a:prstGeom prst="rect">
            <a:avLst/>
          </a:prstGeom>
        </p:spPr>
        <p:txBody>
          <a:bodyPr/>
          <a:lstStyle/>
          <a:p>
            <a:pPr/>
            <a:r>
              <a:t>Daughters of Liberty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427566" y="1682485"/>
            <a:ext cx="12011423" cy="7577998"/>
          </a:xfrm>
          <a:prstGeom prst="rect">
            <a:avLst/>
          </a:prstGeom>
        </p:spPr>
        <p:txBody>
          <a:bodyPr/>
          <a:lstStyle/>
          <a:p>
            <a:pPr marL="0" indent="0" algn="ctr" defTabSz="274574">
              <a:spcBef>
                <a:spcPts val="1500"/>
              </a:spcBef>
              <a:buClrTx/>
              <a:buSzTx/>
              <a:buFontTx/>
              <a:buNone/>
              <a:defRPr sz="1692"/>
            </a:pPr>
            <a:r>
              <a:t>Revolutionary Women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Deborah Sampson - disguised herself as a man fought in the war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Many women contributed to the war effort through:</a:t>
            </a:r>
          </a:p>
          <a:p>
            <a:pPr lvl="1" marL="35814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Homespun, passing information, medical treatments</a:t>
            </a:r>
          </a:p>
          <a:p>
            <a:pPr marL="0" indent="0" algn="ctr" defTabSz="274574">
              <a:spcBef>
                <a:spcPts val="1500"/>
              </a:spcBef>
              <a:buClrTx/>
              <a:buSzTx/>
              <a:buFontTx/>
              <a:buNone/>
              <a:defRPr sz="1692"/>
            </a:pPr>
            <a:r>
              <a:t>Gender And Politics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Equality did NOT extend to women after the Revolution</a:t>
            </a:r>
          </a:p>
          <a:p>
            <a:pPr lvl="1" marL="35814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Husbands still had legal authority over wives</a:t>
            </a:r>
          </a:p>
          <a:p>
            <a:pPr lvl="1" marL="35814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Expectation was that women would be obedient</a:t>
            </a:r>
          </a:p>
          <a:p>
            <a:pPr marL="0" indent="0" algn="ctr" defTabSz="274574">
              <a:spcBef>
                <a:spcPts val="1500"/>
              </a:spcBef>
              <a:buClrTx/>
              <a:buSzTx/>
              <a:buFontTx/>
              <a:buNone/>
              <a:defRPr sz="1692"/>
            </a:pPr>
            <a:r>
              <a:t>***Republican Motherhood***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Women were expected to raise children to be “good citizens”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Increased education opportunities for women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Unlike slavery, women’s rights did not become a major topic until years later</a:t>
            </a:r>
          </a:p>
          <a:p>
            <a:pPr marL="0" indent="0" algn="ctr" defTabSz="274574">
              <a:spcBef>
                <a:spcPts val="1500"/>
              </a:spcBef>
              <a:buClrTx/>
              <a:buSzTx/>
              <a:buFontTx/>
              <a:buNone/>
              <a:defRPr sz="1692"/>
            </a:pPr>
            <a:r>
              <a:t>The Arduous Struggle For Liberty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The American Revolution had tremendous impact on the world</a:t>
            </a:r>
          </a:p>
          <a:p>
            <a:pPr marL="179070" indent="-179070" defTabSz="274574">
              <a:spcBef>
                <a:spcPts val="1500"/>
              </a:spcBef>
              <a:buBlip>
                <a:blip r:embed="rId2"/>
              </a:buBlip>
              <a:defRPr sz="1692"/>
            </a:pPr>
            <a:r>
              <a:t>Inspired revolutions in France, Haiti, and Latin America</a:t>
            </a:r>
          </a:p>
        </p:txBody>
      </p:sp>
      <p:pic>
        <p:nvPicPr>
          <p:cNvPr id="16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0517" y="2826256"/>
            <a:ext cx="4089401" cy="4737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8" grpId="1"/>
      <p:bldP build="whole" bldLvl="1" animBg="1" rev="0" advAuto="0" spid="16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State governments under new constitutions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Religion - Deism, “wall of separation”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Loyalists during the war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Impact of the war on Natives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Gradual emancipation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Women in the Revolutionary War</a:t>
            </a:r>
          </a:p>
          <a:p>
            <a:pPr marL="331470" indent="-331470" defTabSz="508254">
              <a:spcBef>
                <a:spcPts val="2700"/>
              </a:spcBef>
              <a:buBlip>
                <a:blip r:embed="rId2"/>
              </a:buBlip>
              <a:defRPr sz="3132"/>
            </a:pPr>
            <a:r>
              <a:t>Republican Motherhood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pPr/>
            <a:r>
              <a:t>See You Back Here For Chapter 7!</a:t>
            </a:r>
          </a:p>
        </p:txBody>
      </p:sp>
      <p:sp>
        <p:nvSpPr>
          <p:cNvPr id="175" name="Shape 17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Subscribe and share</a:t>
            </a:r>
          </a:p>
          <a:p>
            <a:pPr>
              <a:buBlip>
                <a:blip r:embed="rId2"/>
              </a:buBlip>
            </a:pPr>
            <a:r>
              <a:t>Check out other videos in the description</a:t>
            </a:r>
          </a:p>
          <a:p>
            <a:pPr>
              <a:buBlip>
                <a:blip r:embed="rId2"/>
              </a:buBlip>
            </a:pPr>
            <a:r>
              <a:t>Good luck in May!</a:t>
            </a:r>
          </a:p>
        </p:txBody>
      </p:sp>
      <p:pic>
        <p:nvPicPr>
          <p:cNvPr id="176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1731" y="3832191"/>
            <a:ext cx="5898338" cy="40958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1104900" y="148166"/>
            <a:ext cx="10795000" cy="2362201"/>
          </a:xfrm>
          <a:prstGeom prst="rect">
            <a:avLst/>
          </a:prstGeom>
        </p:spPr>
        <p:txBody>
          <a:bodyPr/>
          <a:lstStyle/>
          <a:p>
            <a:pPr/>
            <a:r>
              <a:t>Democratizing Freedom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Expanding The Political Nation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After the Revolution, men still had control over household, wives, and slaves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Meanings of democracy: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Whole population voted -&gt; fear of mob rule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After the Revolution, it came to mean greater equality (for mostly white men)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Artisans and small farmers began discussing politics, not just elites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The Revolution In Pennsylvania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PA was divided in early 1776 - pro-British and pro-independence groups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Leaders of the pro-independence movement: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T-Paine, Benjamin Rush, and others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New PA Constitution: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Unicameral legislature, no governor, eliminated property requirements for officeholding</a:t>
            </a:r>
          </a:p>
        </p:txBody>
      </p:sp>
      <p:pic>
        <p:nvPicPr>
          <p:cNvPr id="124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9816" y="4993216"/>
            <a:ext cx="2832101" cy="3797301"/>
          </a:xfrm>
          <a:prstGeom prst="rect">
            <a:avLst/>
          </a:prstGeom>
        </p:spPr>
      </p:pic>
      <p:pic>
        <p:nvPicPr>
          <p:cNvPr id="125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04949" y="5023618"/>
            <a:ext cx="3294530" cy="37973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3" grpId="1"/>
      <p:bldP build="whole" bldLvl="1" animBg="1" rev="0" advAuto="0" spid="125" grpId="3"/>
      <p:bldP build="whole" bldLvl="1" animBg="1" rev="0" advAuto="0" spid="12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1104900" y="97366"/>
            <a:ext cx="10795000" cy="2362201"/>
          </a:xfrm>
          <a:prstGeom prst="rect">
            <a:avLst/>
          </a:prstGeom>
        </p:spPr>
        <p:txBody>
          <a:bodyPr/>
          <a:lstStyle/>
          <a:p>
            <a:pPr/>
            <a:r>
              <a:t>Democratizing Freedom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The New Constitutions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Americans believed governments should be republics - people were the ultimate authority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John Adams argued for “balanced governments” in states: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Bicameral legislature representing the wealthy and ordinary 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Governorship and judiciary would provide balance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The Right To Vote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Southern states were the least democratic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In VA and SC, the governor was chosen by legislature (controlled by wealthy)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VT - no property requirements, nor poll taxes to vote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Democratizing Government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In NJ, women could vote if they owned property until 1807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All states except SC held annual elections - more accountable to voters</a:t>
            </a:r>
          </a:p>
        </p:txBody>
      </p:sp>
      <p:pic>
        <p:nvPicPr>
          <p:cNvPr id="129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7354" y="3461256"/>
            <a:ext cx="2768601" cy="3467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/>
          </p:nvPr>
        </p:nvSpPr>
        <p:spPr>
          <a:xfrm>
            <a:off x="491727" y="182033"/>
            <a:ext cx="12021345" cy="2362201"/>
          </a:xfrm>
          <a:prstGeom prst="rect">
            <a:avLst/>
          </a:prstGeom>
        </p:spPr>
        <p:txBody>
          <a:bodyPr/>
          <a:lstStyle>
            <a:lvl1pPr defTabSz="572516">
              <a:defRPr sz="7448"/>
            </a:lvl1pPr>
          </a:lstStyle>
          <a:p>
            <a:pPr/>
            <a:r>
              <a:t>Toward Religious Toleration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Catholic Americans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During the Revolutionary War, Americans worked more with Catholics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French alliance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The Founders And Religion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Scotch-Irish in VA frontier sought to end taxes that supported Anglican Church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Many founding fathers were Deists - God created the world and stepped back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Jefferson Bible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Separating Church And State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Jefferson’s “Wall of separation” 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States eliminated established churches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Many state constitutions promoted “free exercise of religion”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All states except NY barred Jews from participating in politics</a:t>
            </a:r>
          </a:p>
        </p:txBody>
      </p:sp>
      <p:pic>
        <p:nvPicPr>
          <p:cNvPr id="133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6296" y="5391079"/>
            <a:ext cx="3251915" cy="38521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  <p:bldP build="whole" bldLvl="1" animBg="1" rev="0" advAuto="0" spid="13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491728" y="165100"/>
            <a:ext cx="12021344" cy="2362200"/>
          </a:xfrm>
          <a:prstGeom prst="rect">
            <a:avLst/>
          </a:prstGeom>
        </p:spPr>
        <p:txBody>
          <a:bodyPr/>
          <a:lstStyle>
            <a:lvl1pPr defTabSz="572516">
              <a:defRPr sz="7448"/>
            </a:lvl1pPr>
          </a:lstStyle>
          <a:p>
            <a:pPr/>
            <a:r>
              <a:t>Toward Religious Toleration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Jefferson And Religious Liberty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Virginia Statute of Religious Freedom - forerunner to the first amendment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Jefferson’s epitaph 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James Madison viewed America as an “asylum to the persecuted”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The Revolution And The Churches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Some churches saw new ideas challenge tradition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Young Moravians in NC challenged arranged marriages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New religious denominations emerged -&gt; 1,300 in the US today</a:t>
            </a:r>
          </a:p>
          <a:p>
            <a:pPr marL="0" indent="0" algn="ctr" defTabSz="315468">
              <a:spcBef>
                <a:spcPts val="1700"/>
              </a:spcBef>
              <a:buClrTx/>
              <a:buSzTx/>
              <a:buFontTx/>
              <a:buNone/>
              <a:defRPr sz="1944"/>
            </a:pPr>
            <a:r>
              <a:t>Christian Republicanism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Many viewed religious values as positive for the country - instilled moral qualities</a:t>
            </a:r>
          </a:p>
          <a:p>
            <a:pPr marL="20574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Why was there large support for free, public schools?</a:t>
            </a:r>
          </a:p>
          <a:p>
            <a:pPr lvl="1" marL="411480" indent="-205740" defTabSz="315468">
              <a:spcBef>
                <a:spcPts val="1700"/>
              </a:spcBef>
              <a:buBlip>
                <a:blip r:embed="rId2"/>
              </a:buBlip>
              <a:defRPr sz="1944"/>
            </a:pPr>
            <a:r>
              <a:t>To educate the electorate that would one day vote</a:t>
            </a:r>
          </a:p>
        </p:txBody>
      </p:sp>
      <p:pic>
        <p:nvPicPr>
          <p:cNvPr id="13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9302" y="2046220"/>
            <a:ext cx="3943132" cy="52405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  <p:bldP build="whole" bldLvl="1" animBg="1" rev="0" advAuto="0" spid="13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91728" y="114300"/>
            <a:ext cx="12021344" cy="2362200"/>
          </a:xfrm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Defining Economic Freedom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403097">
              <a:spcBef>
                <a:spcPts val="2200"/>
              </a:spcBef>
              <a:buClrTx/>
              <a:buSzTx/>
              <a:buFontTx/>
              <a:buNone/>
              <a:defRPr sz="2484"/>
            </a:pPr>
            <a:r>
              <a:t>Toward Free Labor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By 1800, there were virtually no indentured servants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North relied on “free labor”</a:t>
            </a:r>
          </a:p>
          <a:p>
            <a:pPr marL="0" indent="0" algn="ctr" defTabSz="403097">
              <a:spcBef>
                <a:spcPts val="2200"/>
              </a:spcBef>
              <a:buClrTx/>
              <a:buSzTx/>
              <a:buFontTx/>
              <a:buNone/>
              <a:defRPr sz="2484"/>
            </a:pPr>
            <a:r>
              <a:t>The Soul Of A Republic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Noah Webster viewed equality as the most important right 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Americans favored equal opportunity, not necessarily equality of condition</a:t>
            </a:r>
          </a:p>
          <a:p>
            <a:pPr marL="26289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Jefferson favored a small government, but believed government should help promote freedom</a:t>
            </a:r>
          </a:p>
          <a:p>
            <a:pPr lvl="1" marL="525780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VA abolished:</a:t>
            </a:r>
          </a:p>
          <a:p>
            <a:pPr lvl="2" marL="788669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Entail: forbidding the division of land upon a person’s death beyond family</a:t>
            </a:r>
          </a:p>
          <a:p>
            <a:pPr lvl="2" marL="788669" indent="-262890" defTabSz="403097">
              <a:spcBef>
                <a:spcPts val="2200"/>
              </a:spcBef>
              <a:buBlip>
                <a:blip r:embed="rId2"/>
              </a:buBlip>
              <a:defRPr sz="2484"/>
            </a:pPr>
            <a:r>
              <a:t>Primogeniture: eldest son inherits all property</a:t>
            </a:r>
          </a:p>
        </p:txBody>
      </p:sp>
      <p:pic>
        <p:nvPicPr>
          <p:cNvPr id="141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69347" y="1625297"/>
            <a:ext cx="2768601" cy="4025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  <p:bldP build="whole" bldLvl="1" animBg="1" rev="0" advAuto="0" spid="14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491728" y="249766"/>
            <a:ext cx="12021344" cy="2362201"/>
          </a:xfrm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Defining Economic Freedom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502412">
              <a:spcBef>
                <a:spcPts val="2700"/>
              </a:spcBef>
              <a:buClrTx/>
              <a:buSzTx/>
              <a:buFontTx/>
              <a:buNone/>
              <a:defRPr sz="3096"/>
            </a:pPr>
            <a:r>
              <a:t>The Politics Of Inflation</a:t>
            </a:r>
          </a:p>
          <a:p>
            <a:pPr marL="327660" indent="-32766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During the Revolutionary War, prices of goods soared</a:t>
            </a:r>
          </a:p>
          <a:p>
            <a:pPr marL="327660" indent="-32766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Crowds sometimes seized food and other goods and sold them at a price they deemed ok</a:t>
            </a:r>
          </a:p>
          <a:p>
            <a:pPr marL="0" indent="0" algn="ctr" defTabSz="502412">
              <a:spcBef>
                <a:spcPts val="2700"/>
              </a:spcBef>
              <a:buClrTx/>
              <a:buSzTx/>
              <a:buFontTx/>
              <a:buNone/>
              <a:defRPr sz="3096"/>
            </a:pPr>
            <a:r>
              <a:t>The Debate Over Free Trade</a:t>
            </a:r>
          </a:p>
          <a:p>
            <a:pPr marL="327660" indent="-32766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Congress set up price wages - sought to promote the public good</a:t>
            </a:r>
          </a:p>
          <a:p>
            <a:pPr marL="327660" indent="-32766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Shortly after, government price regulations stopped</a:t>
            </a:r>
          </a:p>
          <a:p>
            <a:pPr lvl="1" marL="655320" indent="-327660" defTabSz="502412">
              <a:spcBef>
                <a:spcPts val="2700"/>
              </a:spcBef>
              <a:buBlip>
                <a:blip r:embed="rId2"/>
              </a:buBlip>
              <a:defRPr sz="3096"/>
            </a:pPr>
            <a:r>
              <a:t>Represents the conflict between promoting public good and economic freedom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91727" y="46566"/>
            <a:ext cx="12021345" cy="2362201"/>
          </a:xfrm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Defining Economic Freedom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 defTabSz="297941">
              <a:spcBef>
                <a:spcPts val="1600"/>
              </a:spcBef>
              <a:buClrTx/>
              <a:buSzTx/>
              <a:buFontTx/>
              <a:buNone/>
              <a:defRPr sz="1836"/>
            </a:pPr>
            <a:r>
              <a:t>Colonial Loyalists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Loyalists made up roughly 20% of the American population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Many tenants and slaves of large plantations sided with the British during the war</a:t>
            </a:r>
          </a:p>
          <a:p>
            <a:pPr marL="0" indent="0" algn="ctr" defTabSz="297941">
              <a:spcBef>
                <a:spcPts val="1600"/>
              </a:spcBef>
              <a:buClrTx/>
              <a:buSzTx/>
              <a:buFontTx/>
              <a:buNone/>
              <a:defRPr sz="1836"/>
            </a:pPr>
            <a:r>
              <a:t>The Loyalists’ Plight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Newspapers that were loyal to Britain were suppressed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Quakers and other pacifists were arrested and lost property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Residents were required to take oaths, or lose the right to vote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60,000 loyalists left the US after the war -&gt; creation of New Brunswick in Canada</a:t>
            </a:r>
          </a:p>
          <a:p>
            <a:pPr lvl="1" marL="38861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Those that remained became part of society, but often did not receive their confiscated property</a:t>
            </a:r>
          </a:p>
          <a:p>
            <a:pPr marL="0" indent="0" algn="ctr" defTabSz="297941">
              <a:spcBef>
                <a:spcPts val="1600"/>
              </a:spcBef>
              <a:buClrTx/>
              <a:buSzTx/>
              <a:buFontTx/>
              <a:buNone/>
              <a:defRPr sz="1836"/>
            </a:pPr>
            <a:r>
              <a:t>The Indians’ Revolution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Americans sought to expand before and after the war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Natives were divided in their support during the war, although many sided with the British</a:t>
            </a:r>
          </a:p>
          <a:p>
            <a:pPr marL="194309" indent="-194309" defTabSz="297941">
              <a:spcBef>
                <a:spcPts val="1600"/>
              </a:spcBef>
              <a:buBlip>
                <a:blip r:embed="rId2"/>
              </a:buBlip>
              <a:defRPr sz="1836"/>
            </a:pPr>
            <a:r>
              <a:t>Native land was destroyed in conflicts with Americans</a:t>
            </a:r>
          </a:p>
        </p:txBody>
      </p:sp>
      <p:pic>
        <p:nvPicPr>
          <p:cNvPr id="148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2457" y="1764123"/>
            <a:ext cx="2837859" cy="45997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491728" y="182033"/>
            <a:ext cx="12021344" cy="2362201"/>
          </a:xfrm>
          <a:prstGeom prst="rect">
            <a:avLst/>
          </a:prstGeom>
        </p:spPr>
        <p:txBody>
          <a:bodyPr/>
          <a:lstStyle>
            <a:lvl1pPr defTabSz="549148">
              <a:defRPr sz="7144"/>
            </a:lvl1pPr>
          </a:lstStyle>
          <a:p>
            <a:pPr/>
            <a:r>
              <a:t>Defining Economic Freedom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427566" y="2260600"/>
            <a:ext cx="12011423" cy="6999883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</a:pPr>
            <a:r>
              <a:t>White Freedom, Indian Freedom</a:t>
            </a:r>
          </a:p>
          <a:p>
            <a:pPr>
              <a:buBlip>
                <a:blip r:embed="rId2"/>
              </a:buBlip>
            </a:pPr>
            <a:r>
              <a:t>Many Americans sought land that belonged to Natives, the government supported this</a:t>
            </a:r>
          </a:p>
          <a:p>
            <a:pPr lvl="1">
              <a:buBlip>
                <a:blip r:embed="rId2"/>
              </a:buBlip>
            </a:pPr>
            <a:r>
              <a:t>Jefferson, in particular, advocated this, which would support his agrarian vision </a:t>
            </a:r>
          </a:p>
          <a:p>
            <a:pPr lvl="1">
              <a:buBlip>
                <a:blip r:embed="rId2"/>
              </a:buBlip>
            </a:pPr>
            <a:r>
              <a:t>He believed Natives should move west of the Mississippi -&gt; Andrew Jackson</a:t>
            </a:r>
          </a:p>
          <a:p>
            <a:pPr>
              <a:buBlip>
                <a:blip r:embed="rId2"/>
              </a:buBlip>
            </a:pPr>
            <a:r>
              <a:t>Natives were left out of the Treaty of Paris of 1783</a:t>
            </a:r>
          </a:p>
        </p:txBody>
      </p:sp>
      <p:pic>
        <p:nvPicPr>
          <p:cNvPr id="152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2766" y="238603"/>
            <a:ext cx="9944101" cy="7569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3"/>
      <p:bldP build="p" bldLvl="5" animBg="1" rev="0" advAuto="0" spid="151" grpId="1"/>
      <p:bldP build="whole" bldLvl="1" animBg="1" rev="0" advAuto="0" spid="152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