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 b="def" i="def"/>
      <a:tcStyle>
        <a:tcBdr/>
        <a:fill>
          <a:solidFill>
            <a:srgbClr val="4E4E4E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0F0F0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6565">
              <a:alpha val="75000"/>
            </a:srgbClr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0F0F0"/>
              </a:solidFill>
              <a:prstDash val="solid"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 b="def" i="def"/>
      <a:tcStyle>
        <a:tcBdr/>
        <a:fill>
          <a:solidFill>
            <a:srgbClr val="909090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6350" cap="flat">
              <a:solidFill>
                <a:srgbClr val="484745"/>
              </a:solidFill>
              <a:prstDash val="solid"/>
              <a:miter lim="400000"/>
            </a:ln>
          </a:left>
          <a:right>
            <a:ln w="6350" cap="flat">
              <a:solidFill>
                <a:srgbClr val="5E5D5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6350" cap="flat">
              <a:solidFill>
                <a:srgbClr val="5E5D5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5E5D5B"/>
              </a:solidFill>
              <a:prstDash val="solid"/>
              <a:miter lim="400000"/>
            </a:ln>
          </a:top>
          <a:bottom>
            <a:ln w="6350" cap="flat">
              <a:solidFill>
                <a:srgbClr val="484745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484745"/>
              </a:solidFill>
              <a:prstDash val="solid"/>
              <a:miter lim="400000"/>
            </a:ln>
          </a:top>
          <a:bottom>
            <a:ln w="6350" cap="flat">
              <a:solidFill>
                <a:srgbClr val="5E5D5B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D4D4D"/>
          </a:solidFill>
        </a:fill>
      </a:tcStyle>
    </a:wholeTbl>
    <a:band2H>
      <a:tcTxStyle b="def" i="def"/>
      <a:tcStyle>
        <a:tcBdr/>
        <a:fill>
          <a:solidFill>
            <a:srgbClr val="5A5A5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-1022247"/>
              <a:satOff val="34289"/>
              <a:lumOff val="-18384"/>
            </a:schemeClr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/>
          </a:solidFill>
        </a:fill>
      </a:tcStyle>
    </a:wholeTbl>
    <a:band2H>
      <a:tcTxStyle b="def" i="def"/>
      <a:tcStyle>
        <a:tcBdr/>
        <a:fill>
          <a:solidFill>
            <a:srgbClr val="7D7D7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C5C5B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2828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2A7A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96663"/>
              <a:satOff val="-16428"/>
              <a:lumOff val="3004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D5D"/>
          </a:solidFill>
        </a:fill>
      </a:tcStyle>
    </a:wholeTbl>
    <a:band2H>
      <a:tcTxStyle b="def" i="def"/>
      <a:tcStyle>
        <a:tcBdr/>
        <a:fill>
          <a:solidFill>
            <a:srgbClr val="69696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6350" cap="flat">
              <a:solidFill>
                <a:srgbClr val="FFFFFF"/>
              </a:solidFill>
              <a:prstDash val="solid"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635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8787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87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>
              <a:alpha val="10000"/>
            </a:srgbClr>
          </a:solidFill>
        </a:fill>
      </a:tcStyle>
    </a:wholeTbl>
    <a:band2H>
      <a:tcTxStyle b="def" i="def"/>
      <a:tcStyle>
        <a:tcBdr/>
        <a:fill>
          <a:solidFill>
            <a:srgbClr val="888888">
              <a:alpha val="1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0F0F0"/>
              </a:solidFill>
              <a:prstDash val="solid"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762000" y="2463800"/>
            <a:ext cx="11480800" cy="2540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762000" y="5156200"/>
            <a:ext cx="11480800" cy="863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xfrm>
            <a:off x="6311798" y="9251950"/>
            <a:ext cx="368504" cy="37460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105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b="1" i="1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305300"/>
            <a:ext cx="104648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b="1" sz="36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20202"/>
                  </a:outerShdw>
                </a:effectLst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104900" y="758938"/>
            <a:ext cx="10795000" cy="5943601"/>
          </a:xfrm>
          <a:prstGeom prst="rect">
            <a:avLst/>
          </a:prstGeom>
          <a:ln w="25400"/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762000" y="6883400"/>
            <a:ext cx="11480800" cy="10795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762000" y="8128000"/>
            <a:ext cx="11480800" cy="91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11798" y="9245600"/>
            <a:ext cx="368504" cy="37460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762000" y="3517900"/>
            <a:ext cx="11480800" cy="2717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xfrm>
            <a:off x="6311798" y="9251950"/>
            <a:ext cx="368504" cy="37460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654800" y="419100"/>
            <a:ext cx="5588000" cy="8648700"/>
          </a:xfrm>
          <a:prstGeom prst="rect">
            <a:avLst/>
          </a:prstGeom>
          <a:ln w="25400"/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762000" y="419100"/>
            <a:ext cx="5384800" cy="4597400"/>
          </a:xfrm>
          <a:prstGeom prst="rect">
            <a:avLst/>
          </a:prstGeom>
        </p:spPr>
        <p:txBody>
          <a:bodyPr anchor="b"/>
          <a:lstStyle>
            <a:lvl1pPr>
              <a:defRPr sz="52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762000" y="5245100"/>
            <a:ext cx="5384800" cy="381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xfrm>
            <a:off x="6311798" y="9251950"/>
            <a:ext cx="368504" cy="37460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654800" y="2374900"/>
            <a:ext cx="5588000" cy="6807200"/>
          </a:xfrm>
          <a:prstGeom prst="rect">
            <a:avLst/>
          </a:prstGeom>
          <a:ln w="25400"/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762000" y="2374900"/>
            <a:ext cx="5384800" cy="68072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>
                <a:srgbClr val="EBEBEB"/>
              </a:buClr>
              <a:defRPr sz="2800"/>
            </a:lvl1pPr>
            <a:lvl2pPr marL="685800" indent="-342900">
              <a:spcBef>
                <a:spcPts val="3200"/>
              </a:spcBef>
              <a:buClr>
                <a:srgbClr val="EBEBEB"/>
              </a:buClr>
              <a:defRPr sz="2800"/>
            </a:lvl2pPr>
            <a:lvl3pPr marL="1028700" indent="-342900">
              <a:spcBef>
                <a:spcPts val="3200"/>
              </a:spcBef>
              <a:buClr>
                <a:srgbClr val="EBEBEB"/>
              </a:buClr>
              <a:defRPr sz="2800"/>
            </a:lvl3pPr>
            <a:lvl4pPr marL="1371600" indent="-342900">
              <a:spcBef>
                <a:spcPts val="3200"/>
              </a:spcBef>
              <a:buClr>
                <a:srgbClr val="EBEBEB"/>
              </a:buClr>
              <a:defRPr sz="2800"/>
            </a:lvl4pPr>
            <a:lvl5pPr marL="1714500" indent="-342900">
              <a:spcBef>
                <a:spcPts val="3200"/>
              </a:spcBef>
              <a:buClr>
                <a:srgbClr val="EBEBEB"/>
              </a:buClr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762000" y="965200"/>
            <a:ext cx="11480800" cy="78232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680200" y="5626100"/>
            <a:ext cx="5588000" cy="3441700"/>
          </a:xfrm>
          <a:prstGeom prst="rect">
            <a:avLst/>
          </a:prstGeom>
          <a:ln w="25400"/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half" idx="14"/>
          </p:nvPr>
        </p:nvSpPr>
        <p:spPr>
          <a:xfrm>
            <a:off x="6680200" y="419100"/>
            <a:ext cx="5588000" cy="4914900"/>
          </a:xfrm>
          <a:prstGeom prst="rect">
            <a:avLst/>
          </a:prstGeom>
          <a:ln w="25400"/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762000" y="419100"/>
            <a:ext cx="5588000" cy="8648700"/>
          </a:xfrm>
          <a:prstGeom prst="rect">
            <a:avLst/>
          </a:prstGeom>
          <a:ln w="25400"/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762000" y="203200"/>
            <a:ext cx="11480800" cy="214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762000" y="2413000"/>
            <a:ext cx="11480800" cy="636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8300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4064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8128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12192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16256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20320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24384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28448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32512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36576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12.tif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tif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tif"/><Relationship Id="rId3" Type="http://schemas.openxmlformats.org/officeDocument/2006/relationships/image" Target="../media/image4.tif"/><Relationship Id="rId4" Type="http://schemas.openxmlformats.org/officeDocument/2006/relationships/image" Target="../media/image5.t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6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tif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tif"/><Relationship Id="rId3" Type="http://schemas.openxmlformats.org/officeDocument/2006/relationships/image" Target="../media/image5.tif"/><Relationship Id="rId4" Type="http://schemas.openxmlformats.org/officeDocument/2006/relationships/image" Target="../media/image9.tif"/><Relationship Id="rId5" Type="http://schemas.openxmlformats.org/officeDocument/2006/relationships/image" Target="../media/image10.t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11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6144">
                <a:effectLst>
                  <a:outerShdw sx="100000" sy="100000" kx="0" ky="0" algn="b" rotWithShape="0" blurRad="48768" dist="24384" dir="5400000">
                    <a:srgbClr val="000000"/>
                  </a:outerShdw>
                </a:effectLst>
              </a:defRPr>
            </a:lvl1pPr>
          </a:lstStyle>
          <a:p>
            <a:pPr/>
            <a:r>
              <a:t>APUSH Review: Give Me Liberty!, Chapter 7, 4th Edition</a:t>
            </a:r>
          </a:p>
        </p:txBody>
      </p:sp>
      <p:sp>
        <p:nvSpPr>
          <p:cNvPr id="120" name="Shape 120"/>
          <p:cNvSpPr/>
          <p:nvPr>
            <p:ph type="subTitle" sz="quarter" idx="1"/>
          </p:nvPr>
        </p:nvSpPr>
        <p:spPr>
          <a:xfrm>
            <a:off x="762000" y="5156200"/>
            <a:ext cx="11480800" cy="1186326"/>
          </a:xfrm>
          <a:prstGeom prst="rect">
            <a:avLst/>
          </a:prstGeom>
        </p:spPr>
        <p:txBody>
          <a:bodyPr/>
          <a:lstStyle>
            <a:lvl1pPr>
              <a:defRPr sz="3300">
                <a:latin typeface="Didot"/>
                <a:ea typeface="Didot"/>
                <a:cs typeface="Didot"/>
                <a:sym typeface="Didot"/>
              </a:defRPr>
            </a:lvl1pPr>
          </a:lstStyle>
          <a:p>
            <a:pPr/>
            <a:r>
              <a:t>Please check out the description for additional videos related to this chapter and other resources!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type="title"/>
          </p:nvPr>
        </p:nvSpPr>
        <p:spPr>
          <a:xfrm>
            <a:off x="259884" y="-50800"/>
            <a:ext cx="12485032" cy="1655895"/>
          </a:xfrm>
          <a:prstGeom prst="rect">
            <a:avLst/>
          </a:prstGeom>
        </p:spPr>
        <p:txBody>
          <a:bodyPr/>
          <a:lstStyle/>
          <a:p>
            <a:pPr/>
            <a:r>
              <a:t>“We The People”</a:t>
            </a:r>
          </a:p>
        </p:txBody>
      </p:sp>
      <p:sp>
        <p:nvSpPr>
          <p:cNvPr id="163" name="Shape 163"/>
          <p:cNvSpPr/>
          <p:nvPr>
            <p:ph type="body" idx="1"/>
          </p:nvPr>
        </p:nvSpPr>
        <p:spPr>
          <a:xfrm>
            <a:off x="109249" y="1215723"/>
            <a:ext cx="13004801" cy="8313151"/>
          </a:xfrm>
          <a:prstGeom prst="rect">
            <a:avLst/>
          </a:prstGeom>
        </p:spPr>
        <p:txBody>
          <a:bodyPr/>
          <a:lstStyle/>
          <a:p>
            <a:pPr marL="0" indent="0" algn="ctr" defTabSz="321310">
              <a:spcBef>
                <a:spcPts val="2300"/>
              </a:spcBef>
              <a:buSzTx/>
              <a:buNone/>
              <a:defRPr sz="1870">
                <a:effectLst>
                  <a:outerShdw sx="100000" sy="100000" kx="0" ky="0" algn="b" rotWithShape="0" blurRad="27940" dist="13970" dir="5400000">
                    <a:srgbClr val="000000"/>
                  </a:outerShdw>
                </a:effectLst>
              </a:defRPr>
            </a:pPr>
            <a:r>
              <a:t>Blacks and the Republic</a:t>
            </a:r>
          </a:p>
          <a:p>
            <a:pPr marL="223520" indent="-223520" defTabSz="321310">
              <a:spcBef>
                <a:spcPts val="2300"/>
              </a:spcBef>
              <a:defRPr sz="1870">
                <a:effectLst>
                  <a:outerShdw sx="100000" sy="100000" kx="0" ky="0" algn="b" rotWithShape="0" blurRad="27940" dist="13970" dir="5400000">
                    <a:srgbClr val="000000"/>
                  </a:outerShdw>
                </a:effectLst>
              </a:defRPr>
            </a:pPr>
            <a:r>
              <a:t>Not until the 14th amendment was citizenship defined in the Constitution</a:t>
            </a:r>
          </a:p>
          <a:p>
            <a:pPr marL="223520" indent="-223520" defTabSz="321310">
              <a:spcBef>
                <a:spcPts val="2300"/>
              </a:spcBef>
              <a:defRPr sz="1870">
                <a:effectLst>
                  <a:outerShdw sx="100000" sy="100000" kx="0" ky="0" algn="b" rotWithShape="0" blurRad="27940" dist="13970" dir="5400000">
                    <a:srgbClr val="000000"/>
                  </a:outerShdw>
                </a:effectLst>
              </a:defRPr>
            </a:pPr>
            <a:r>
              <a:t>Some free blacks had rights - suffrage</a:t>
            </a:r>
          </a:p>
          <a:p>
            <a:pPr marL="223520" indent="-223520" defTabSz="321310">
              <a:spcBef>
                <a:spcPts val="2300"/>
              </a:spcBef>
              <a:defRPr i="1" sz="1870">
                <a:effectLst>
                  <a:outerShdw sx="100000" sy="100000" kx="0" ky="0" algn="b" rotWithShape="0" blurRad="27940" dist="13970" dir="5400000">
                    <a:srgbClr val="000000"/>
                  </a:outerShdw>
                </a:effectLst>
              </a:defRPr>
            </a:pPr>
            <a:r>
              <a:t>Letters from an American Farmer </a:t>
            </a:r>
            <a:r>
              <a:rPr i="0"/>
              <a:t>- Hector St. John de Crevecoeur </a:t>
            </a:r>
          </a:p>
          <a:p>
            <a:pPr lvl="1" marL="447040" indent="-223520" defTabSz="321310">
              <a:spcBef>
                <a:spcPts val="2300"/>
              </a:spcBef>
              <a:defRPr sz="1870">
                <a:effectLst>
                  <a:outerShdw sx="100000" sy="100000" kx="0" ky="0" algn="b" rotWithShape="0" blurRad="27940" dist="13970" dir="5400000">
                    <a:srgbClr val="000000"/>
                  </a:outerShdw>
                </a:effectLst>
              </a:defRPr>
            </a:pPr>
            <a:r>
              <a:t>Wrote that American culture was similar to a melting pot</a:t>
            </a:r>
          </a:p>
          <a:p>
            <a:pPr marL="223520" indent="-223520" defTabSz="321310">
              <a:spcBef>
                <a:spcPts val="2300"/>
              </a:spcBef>
              <a:defRPr sz="1870">
                <a:effectLst>
                  <a:outerShdw sx="100000" sy="100000" kx="0" ky="0" algn="b" rotWithShape="0" blurRad="27940" dist="13970" dir="5400000">
                    <a:srgbClr val="000000"/>
                  </a:outerShdw>
                </a:effectLst>
              </a:defRPr>
            </a:pPr>
            <a:r>
              <a:t> Throughout most of the 19th century, the US had a policy of open, unrestricted immigration</a:t>
            </a:r>
          </a:p>
          <a:p>
            <a:pPr marL="0" indent="0" algn="ctr" defTabSz="321310">
              <a:spcBef>
                <a:spcPts val="2300"/>
              </a:spcBef>
              <a:buSzTx/>
              <a:buNone/>
              <a:defRPr sz="1870">
                <a:effectLst>
                  <a:outerShdw sx="100000" sy="100000" kx="0" ky="0" algn="b" rotWithShape="0" blurRad="27940" dist="13970" dir="5400000">
                    <a:srgbClr val="000000"/>
                  </a:outerShdw>
                </a:effectLst>
              </a:defRPr>
            </a:pPr>
            <a:r>
              <a:t>Jefferson, Slavery, and Race</a:t>
            </a:r>
          </a:p>
          <a:p>
            <a:pPr marL="223520" indent="-223520" defTabSz="321310">
              <a:spcBef>
                <a:spcPts val="2300"/>
              </a:spcBef>
              <a:defRPr sz="1870">
                <a:effectLst>
                  <a:outerShdw sx="100000" sy="100000" kx="0" ky="0" algn="b" rotWithShape="0" blurRad="27940" dist="13970" dir="5400000">
                    <a:srgbClr val="000000"/>
                  </a:outerShdw>
                </a:effectLst>
              </a:defRPr>
            </a:pPr>
            <a:r>
              <a:t>Many Americans viewed blacks as intellectually inferior</a:t>
            </a:r>
          </a:p>
          <a:p>
            <a:pPr marL="223520" indent="-223520" defTabSz="321310">
              <a:spcBef>
                <a:spcPts val="2300"/>
              </a:spcBef>
              <a:defRPr sz="1870">
                <a:effectLst>
                  <a:outerShdw sx="100000" sy="100000" kx="0" ky="0" algn="b" rotWithShape="0" blurRad="27940" dist="13970" dir="5400000">
                    <a:srgbClr val="000000"/>
                  </a:outerShdw>
                </a:effectLst>
              </a:defRPr>
            </a:pPr>
            <a:r>
              <a:t>Jefferson viewed Natives as nearly equal intellectually “Noble savages”</a:t>
            </a:r>
          </a:p>
          <a:p>
            <a:pPr lvl="1" marL="447040" indent="-223520" defTabSz="321310">
              <a:spcBef>
                <a:spcPts val="2300"/>
              </a:spcBef>
              <a:defRPr sz="1870">
                <a:effectLst>
                  <a:outerShdw sx="100000" sy="100000" kx="0" ky="0" algn="b" rotWithShape="0" blurRad="27940" dist="13970" dir="5400000">
                    <a:srgbClr val="000000"/>
                  </a:outerShdw>
                </a:effectLst>
              </a:defRPr>
            </a:pPr>
            <a:r>
              <a:t>Envisioned Natives becoming part of American society - did NOT favor intermarriages </a:t>
            </a:r>
          </a:p>
          <a:p>
            <a:pPr marL="223520" indent="-223520" defTabSz="321310">
              <a:spcBef>
                <a:spcPts val="2300"/>
              </a:spcBef>
              <a:defRPr sz="1870">
                <a:effectLst>
                  <a:outerShdw sx="100000" sy="100000" kx="0" ky="0" algn="b" rotWithShape="0" blurRad="27940" dist="13970" dir="5400000">
                    <a:srgbClr val="000000"/>
                  </a:outerShdw>
                </a:effectLst>
              </a:defRPr>
            </a:pPr>
            <a:r>
              <a:t>Jefferson and others believed if slavery ended, they could not remain in America</a:t>
            </a:r>
          </a:p>
          <a:p>
            <a:pPr marL="223520" indent="-223520" defTabSz="321310">
              <a:spcBef>
                <a:spcPts val="2300"/>
              </a:spcBef>
              <a:defRPr sz="1870">
                <a:effectLst>
                  <a:outerShdw sx="100000" sy="100000" kx="0" ky="0" algn="b" rotWithShape="0" blurRad="27940" dist="13970" dir="5400000">
                    <a:srgbClr val="000000"/>
                  </a:outerShdw>
                </a:effectLst>
              </a:defRPr>
            </a:pPr>
            <a:r>
              <a:t>American Colonization Society - sought to move free blacks to Africa; form of gradual emancipation</a:t>
            </a:r>
          </a:p>
          <a:p>
            <a:pPr marL="0" indent="0" algn="ctr" defTabSz="321310">
              <a:spcBef>
                <a:spcPts val="2300"/>
              </a:spcBef>
              <a:buSzTx/>
              <a:buNone/>
              <a:defRPr sz="1870">
                <a:effectLst>
                  <a:outerShdw sx="100000" sy="100000" kx="0" ky="0" algn="b" rotWithShape="0" blurRad="27940" dist="13970" dir="5400000">
                    <a:srgbClr val="000000"/>
                  </a:outerShdw>
                </a:effectLst>
              </a:defRPr>
            </a:pPr>
            <a:r>
              <a:t>Principles of Freedom</a:t>
            </a:r>
          </a:p>
          <a:p>
            <a:pPr marL="223520" indent="-223520" defTabSz="321310">
              <a:spcBef>
                <a:spcPts val="2300"/>
              </a:spcBef>
              <a:defRPr sz="1870">
                <a:effectLst>
                  <a:outerShdw sx="100000" sy="100000" kx="0" ky="0" algn="b" rotWithShape="0" blurRad="27940" dist="13970" dir="5400000">
                    <a:srgbClr val="000000"/>
                  </a:outerShdw>
                </a:effectLst>
              </a:defRPr>
            </a:pPr>
            <a:r>
              <a:t>Racism was increasingly used to justify slavery and the harsh treatment of African Americans, in spite of a country built on freedom</a:t>
            </a:r>
          </a:p>
        </p:txBody>
      </p:sp>
      <p:pic>
        <p:nvPicPr>
          <p:cNvPr id="164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35533" y="-38100"/>
            <a:ext cx="3044778" cy="4179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00300" y="1066800"/>
            <a:ext cx="8204200" cy="762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1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1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xit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Class="exit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5" grpId="5"/>
      <p:bldP build="whole" bldLvl="1" animBg="1" rev="0" advAuto="0" spid="164" grpId="2"/>
      <p:bldP build="p" bldLvl="5" animBg="1" rev="0" advAuto="0" spid="163" grpId="1"/>
      <p:bldP build="whole" bldLvl="1" animBg="1" rev="0" advAuto="0" spid="164" grpId="4"/>
      <p:bldP build="whole" bldLvl="1" animBg="1" rev="0" advAuto="0" spid="165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Quick Recap</a:t>
            </a:r>
          </a:p>
        </p:txBody>
      </p:sp>
      <p:sp>
        <p:nvSpPr>
          <p:cNvPr id="168" name="Shape 16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65759" indent="-365759" defTabSz="525779">
              <a:spcBef>
                <a:spcPts val="3700"/>
              </a:spcBef>
              <a:defRPr sz="3059">
                <a:effectLst>
                  <a:outerShdw sx="100000" sy="100000" kx="0" ky="0" algn="b" rotWithShape="0" blurRad="45720" dist="22860" dir="5400000">
                    <a:srgbClr val="000000"/>
                  </a:outerShdw>
                </a:effectLst>
              </a:defRPr>
            </a:pPr>
            <a:r>
              <a:t>Weaknesses of Articles</a:t>
            </a:r>
          </a:p>
          <a:p>
            <a:pPr marL="365759" indent="-365759" defTabSz="525779">
              <a:spcBef>
                <a:spcPts val="3700"/>
              </a:spcBef>
              <a:defRPr sz="3059">
                <a:effectLst>
                  <a:outerShdw sx="100000" sy="100000" kx="0" ky="0" algn="b" rotWithShape="0" blurRad="45720" dist="22860" dir="5400000">
                    <a:srgbClr val="000000"/>
                  </a:outerShdw>
                </a:effectLst>
              </a:defRPr>
            </a:pPr>
            <a:r>
              <a:t>Land Ordinances, especially 1787</a:t>
            </a:r>
          </a:p>
          <a:p>
            <a:pPr marL="365759" indent="-365759" defTabSz="525779">
              <a:spcBef>
                <a:spcPts val="3700"/>
              </a:spcBef>
              <a:defRPr sz="3059">
                <a:effectLst>
                  <a:outerShdw sx="100000" sy="100000" kx="0" ky="0" algn="b" rotWithShape="0" blurRad="45720" dist="22860" dir="5400000">
                    <a:srgbClr val="000000"/>
                  </a:outerShdw>
                </a:effectLst>
              </a:defRPr>
            </a:pPr>
            <a:r>
              <a:t>Shays’ Rebellion: causes and impact</a:t>
            </a:r>
          </a:p>
          <a:p>
            <a:pPr marL="365759" indent="-365759" defTabSz="525779">
              <a:spcBef>
                <a:spcPts val="3700"/>
              </a:spcBef>
              <a:defRPr sz="3059">
                <a:effectLst>
                  <a:outerShdw sx="100000" sy="100000" kx="0" ky="0" algn="b" rotWithShape="0" blurRad="45720" dist="22860" dir="5400000">
                    <a:srgbClr val="000000"/>
                  </a:outerShdw>
                </a:effectLst>
              </a:defRPr>
            </a:pPr>
            <a:r>
              <a:t>VA and NJ Plans, Great Compromise</a:t>
            </a:r>
          </a:p>
          <a:p>
            <a:pPr marL="365759" indent="-365759" defTabSz="525779">
              <a:spcBef>
                <a:spcPts val="3700"/>
              </a:spcBef>
              <a:defRPr sz="3059">
                <a:effectLst>
                  <a:outerShdw sx="100000" sy="100000" kx="0" ky="0" algn="b" rotWithShape="0" blurRad="45720" dist="22860" dir="5400000">
                    <a:srgbClr val="000000"/>
                  </a:outerShdw>
                </a:effectLst>
              </a:defRPr>
            </a:pPr>
            <a:r>
              <a:rPr i="1"/>
              <a:t>Federalist Papers</a:t>
            </a:r>
            <a:r>
              <a:t> and the Bill of Rights</a:t>
            </a:r>
          </a:p>
          <a:p>
            <a:pPr marL="365759" indent="-365759" defTabSz="525779">
              <a:spcBef>
                <a:spcPts val="3700"/>
              </a:spcBef>
              <a:defRPr sz="3059">
                <a:effectLst>
                  <a:outerShdw sx="100000" sy="100000" kx="0" ky="0" algn="b" rotWithShape="0" blurRad="45720" dist="22860" dir="5400000">
                    <a:srgbClr val="000000"/>
                  </a:outerShdw>
                </a:effectLst>
              </a:defRPr>
            </a:pPr>
            <a:r>
              <a:t>Treaty of Greenville</a:t>
            </a:r>
          </a:p>
          <a:p>
            <a:pPr marL="365759" indent="-365759" defTabSz="525779">
              <a:spcBef>
                <a:spcPts val="3700"/>
              </a:spcBef>
              <a:defRPr sz="3059">
                <a:effectLst>
                  <a:outerShdw sx="100000" sy="100000" kx="0" ky="0" algn="b" rotWithShape="0" blurRad="45720" dist="22860" dir="5400000">
                    <a:srgbClr val="000000"/>
                  </a:outerShdw>
                </a:effectLst>
              </a:defRPr>
            </a:pPr>
            <a:r>
              <a:t>Justification for slavery and treatment of slaves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See You Back Here For Chapter 8!</a:t>
            </a:r>
          </a:p>
        </p:txBody>
      </p:sp>
      <p:sp>
        <p:nvSpPr>
          <p:cNvPr id="171" name="Shape 171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Thanks for watching</a:t>
            </a:r>
          </a:p>
          <a:p>
            <a:pPr/>
            <a:r>
              <a:t>Subscribe and share</a:t>
            </a:r>
          </a:p>
          <a:p>
            <a:pPr/>
            <a:r>
              <a:t>Check out other videos in the description</a:t>
            </a:r>
          </a:p>
          <a:p>
            <a:pPr/>
            <a:r>
              <a:t>Good luck in May!</a:t>
            </a:r>
          </a:p>
        </p:txBody>
      </p:sp>
      <p:pic>
        <p:nvPicPr>
          <p:cNvPr id="172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43791" y="3993494"/>
            <a:ext cx="5610017" cy="35700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title"/>
          </p:nvPr>
        </p:nvSpPr>
        <p:spPr>
          <a:xfrm>
            <a:off x="259884" y="203200"/>
            <a:ext cx="12485032" cy="2146300"/>
          </a:xfrm>
          <a:prstGeom prst="rect">
            <a:avLst/>
          </a:prstGeom>
        </p:spPr>
        <p:txBody>
          <a:bodyPr/>
          <a:lstStyle/>
          <a:p>
            <a:pPr/>
            <a:r>
              <a:t>America Under The Confederation</a:t>
            </a:r>
          </a:p>
        </p:txBody>
      </p:sp>
      <p:sp>
        <p:nvSpPr>
          <p:cNvPr id="123" name="Shape 123"/>
          <p:cNvSpPr/>
          <p:nvPr>
            <p:ph type="body" idx="1"/>
          </p:nvPr>
        </p:nvSpPr>
        <p:spPr>
          <a:xfrm>
            <a:off x="109249" y="2145204"/>
            <a:ext cx="13004801" cy="7383670"/>
          </a:xfrm>
          <a:prstGeom prst="rect">
            <a:avLst/>
          </a:prstGeom>
        </p:spPr>
        <p:txBody>
          <a:bodyPr/>
          <a:lstStyle/>
          <a:p>
            <a:pPr marL="0" indent="0" algn="ctr" defTabSz="391414">
              <a:spcBef>
                <a:spcPts val="2800"/>
              </a:spcBef>
              <a:buSzTx/>
              <a:buNone/>
              <a:defRPr sz="2278">
                <a:effectLst>
                  <a:outerShdw sx="100000" sy="100000" kx="0" ky="0" algn="b" rotWithShape="0" blurRad="34036" dist="17018" dir="5400000">
                    <a:srgbClr val="000000"/>
                  </a:outerShdw>
                </a:effectLst>
              </a:defRPr>
            </a:pPr>
            <a:r>
              <a:t>The Articles of Confederation</a:t>
            </a:r>
          </a:p>
          <a:p>
            <a:pPr marL="272288" indent="-272288" defTabSz="391414">
              <a:spcBef>
                <a:spcPts val="2800"/>
              </a:spcBef>
              <a:defRPr sz="2278">
                <a:effectLst>
                  <a:outerShdw sx="100000" sy="100000" kx="0" ky="0" algn="b" rotWithShape="0" blurRad="34036" dist="17018" dir="5400000">
                    <a:srgbClr val="000000"/>
                  </a:outerShdw>
                </a:effectLst>
              </a:defRPr>
            </a:pPr>
            <a:r>
              <a:t>Created a very weak central government - fear of too much power</a:t>
            </a:r>
          </a:p>
          <a:p>
            <a:pPr marL="272288" indent="-272288" defTabSz="391414">
              <a:spcBef>
                <a:spcPts val="2800"/>
              </a:spcBef>
              <a:defRPr sz="2278">
                <a:effectLst>
                  <a:outerShdw sx="100000" sy="100000" kx="0" ky="0" algn="b" rotWithShape="0" blurRad="34036" dist="17018" dir="5400000">
                    <a:srgbClr val="000000"/>
                  </a:outerShdw>
                </a:effectLst>
              </a:defRPr>
            </a:pPr>
            <a:r>
              <a:t>Congress - unicameral, each state had one vote, regardless of population</a:t>
            </a:r>
          </a:p>
          <a:p>
            <a:pPr marL="272288" indent="-272288" defTabSz="391414">
              <a:spcBef>
                <a:spcPts val="2800"/>
              </a:spcBef>
              <a:defRPr sz="2278">
                <a:effectLst>
                  <a:outerShdw sx="100000" sy="100000" kx="0" ky="0" algn="b" rotWithShape="0" blurRad="34036" dist="17018" dir="5400000">
                    <a:srgbClr val="000000"/>
                  </a:outerShdw>
                </a:effectLst>
              </a:defRPr>
            </a:pPr>
            <a:r>
              <a:t>National government had few powers - declaring war, foreign affairs, treaties</a:t>
            </a:r>
          </a:p>
          <a:p>
            <a:pPr marL="0" indent="0" algn="ctr" defTabSz="391414">
              <a:spcBef>
                <a:spcPts val="2800"/>
              </a:spcBef>
              <a:buSzTx/>
              <a:buNone/>
              <a:defRPr sz="2278">
                <a:effectLst>
                  <a:outerShdw sx="100000" sy="100000" kx="0" ky="0" algn="b" rotWithShape="0" blurRad="34036" dist="17018" dir="5400000">
                    <a:srgbClr val="000000"/>
                  </a:outerShdw>
                </a:effectLst>
              </a:defRPr>
            </a:pPr>
            <a:r>
              <a:t>Congress and the West</a:t>
            </a:r>
          </a:p>
          <a:p>
            <a:pPr marL="272288" indent="-272288" defTabSz="391414">
              <a:spcBef>
                <a:spcPts val="2800"/>
              </a:spcBef>
              <a:defRPr sz="2278">
                <a:effectLst>
                  <a:outerShdw sx="100000" sy="100000" kx="0" ky="0" algn="b" rotWithShape="0" blurRad="34036" dist="17018" dir="5400000">
                    <a:srgbClr val="000000"/>
                  </a:outerShdw>
                </a:effectLst>
              </a:defRPr>
            </a:pPr>
            <a:r>
              <a:t>100,000 Indians lived in land that extended to the Mississippi River</a:t>
            </a:r>
          </a:p>
          <a:p>
            <a:pPr marL="272288" indent="-272288" defTabSz="391414">
              <a:spcBef>
                <a:spcPts val="2800"/>
              </a:spcBef>
              <a:defRPr sz="2278">
                <a:effectLst>
                  <a:outerShdw sx="100000" sy="100000" kx="0" ky="0" algn="b" rotWithShape="0" blurRad="34036" dist="17018" dir="5400000">
                    <a:srgbClr val="000000"/>
                  </a:outerShdw>
                </a:effectLst>
              </a:defRPr>
            </a:pPr>
            <a:r>
              <a:t>Selling land became an important source of revenue - federal government could NOT tax under the Articles</a:t>
            </a:r>
          </a:p>
          <a:p>
            <a:pPr marL="0" indent="0" algn="ctr" defTabSz="391414">
              <a:spcBef>
                <a:spcPts val="2800"/>
              </a:spcBef>
              <a:buSzTx/>
              <a:buNone/>
              <a:defRPr sz="2278">
                <a:effectLst>
                  <a:outerShdw sx="100000" sy="100000" kx="0" ky="0" algn="b" rotWithShape="0" blurRad="34036" dist="17018" dir="5400000">
                    <a:srgbClr val="000000"/>
                  </a:outerShdw>
                </a:effectLst>
              </a:defRPr>
            </a:pPr>
            <a:r>
              <a:t>Settlers and the West</a:t>
            </a:r>
          </a:p>
          <a:p>
            <a:pPr marL="272288" indent="-272288" defTabSz="391414">
              <a:spcBef>
                <a:spcPts val="2800"/>
              </a:spcBef>
              <a:defRPr sz="2278">
                <a:effectLst>
                  <a:outerShdw sx="100000" sy="100000" kx="0" ky="0" algn="b" rotWithShape="0" blurRad="34036" dist="17018" dir="5400000">
                    <a:srgbClr val="000000"/>
                  </a:outerShdw>
                </a:effectLst>
              </a:defRPr>
            </a:pPr>
            <a:r>
              <a:t>Settlers often paid little attention to land belonging to Natives</a:t>
            </a:r>
          </a:p>
          <a:p>
            <a:pPr marL="272288" indent="-272288" defTabSz="391414">
              <a:spcBef>
                <a:spcPts val="2800"/>
              </a:spcBef>
              <a:defRPr sz="2278">
                <a:effectLst>
                  <a:outerShdw sx="100000" sy="100000" kx="0" ky="0" algn="b" rotWithShape="0" blurRad="34036" dist="17018" dir="5400000">
                    <a:srgbClr val="000000"/>
                  </a:outerShdw>
                </a:effectLst>
              </a:defRPr>
            </a:pPr>
            <a:r>
              <a:t>Land disputes erupted in many areas, especially Kentucky </a:t>
            </a:r>
          </a:p>
        </p:txBody>
      </p:sp>
      <p:pic>
        <p:nvPicPr>
          <p:cNvPr id="124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63850" y="101600"/>
            <a:ext cx="7277100" cy="762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xit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3" grpId="1"/>
      <p:bldP build="whole" bldLvl="1" animBg="1" rev="0" advAuto="0" spid="124" grpId="3"/>
      <p:bldP build="whole" bldLvl="1" animBg="1" rev="0" advAuto="0" spid="124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title"/>
          </p:nvPr>
        </p:nvSpPr>
        <p:spPr>
          <a:xfrm>
            <a:off x="259884" y="203200"/>
            <a:ext cx="12485032" cy="2146300"/>
          </a:xfrm>
          <a:prstGeom prst="rect">
            <a:avLst/>
          </a:prstGeom>
        </p:spPr>
        <p:txBody>
          <a:bodyPr/>
          <a:lstStyle/>
          <a:p>
            <a:pPr/>
            <a:r>
              <a:t>America Under The Confederation</a:t>
            </a:r>
          </a:p>
        </p:txBody>
      </p:sp>
      <p:sp>
        <p:nvSpPr>
          <p:cNvPr id="127" name="Shape 127"/>
          <p:cNvSpPr/>
          <p:nvPr>
            <p:ph type="body" idx="1"/>
          </p:nvPr>
        </p:nvSpPr>
        <p:spPr>
          <a:xfrm>
            <a:off x="109249" y="2145204"/>
            <a:ext cx="13004801" cy="7383670"/>
          </a:xfrm>
          <a:prstGeom prst="rect">
            <a:avLst/>
          </a:prstGeom>
        </p:spPr>
        <p:txBody>
          <a:bodyPr/>
          <a:lstStyle/>
          <a:p>
            <a:pPr marL="0" indent="0" algn="ctr" defTabSz="315468">
              <a:spcBef>
                <a:spcPts val="2200"/>
              </a:spcBef>
              <a:buSzTx/>
              <a:buNone/>
              <a:defRPr sz="1836">
                <a:effectLst>
                  <a:outerShdw sx="100000" sy="100000" kx="0" ky="0" algn="b" rotWithShape="0" blurRad="27432" dist="13716" dir="5400000">
                    <a:srgbClr val="000000"/>
                  </a:outerShdw>
                </a:effectLst>
              </a:defRPr>
            </a:pPr>
            <a:r>
              <a:t>***The Land Ordinances***</a:t>
            </a:r>
          </a:p>
          <a:p>
            <a:pPr marL="219456" indent="-219456" defTabSz="315468">
              <a:spcBef>
                <a:spcPts val="2200"/>
              </a:spcBef>
              <a:defRPr sz="1836">
                <a:effectLst>
                  <a:outerShdw sx="100000" sy="100000" kx="0" ky="0" algn="b" rotWithShape="0" blurRad="27432" dist="13716" dir="5400000">
                    <a:srgbClr val="000000"/>
                  </a:outerShdw>
                </a:effectLst>
              </a:defRPr>
            </a:pPr>
            <a:r>
              <a:t>1784 - established self-government </a:t>
            </a:r>
          </a:p>
          <a:p>
            <a:pPr marL="219456" indent="-219456" defTabSz="315468">
              <a:spcBef>
                <a:spcPts val="2200"/>
              </a:spcBef>
              <a:defRPr sz="1836">
                <a:effectLst>
                  <a:outerShdw sx="100000" sy="100000" kx="0" ky="0" algn="b" rotWithShape="0" blurRad="27432" dist="13716" dir="5400000">
                    <a:srgbClr val="000000"/>
                  </a:outerShdw>
                </a:effectLst>
              </a:defRPr>
            </a:pPr>
            <a:r>
              <a:t>1785 - sold land in the Old Northwest:</a:t>
            </a:r>
          </a:p>
          <a:p>
            <a:pPr lvl="1" marL="438912" indent="-219456" defTabSz="315468">
              <a:spcBef>
                <a:spcPts val="2200"/>
              </a:spcBef>
              <a:defRPr sz="1836">
                <a:effectLst>
                  <a:outerShdw sx="100000" sy="100000" kx="0" ky="0" algn="b" rotWithShape="0" blurRad="27432" dist="13716" dir="5400000">
                    <a:srgbClr val="000000"/>
                  </a:outerShdw>
                </a:effectLst>
              </a:defRPr>
            </a:pPr>
            <a:r>
              <a:t>16th square mile of a section would provide $ for education</a:t>
            </a:r>
          </a:p>
          <a:p>
            <a:pPr marL="219456" indent="-219456" defTabSz="315468">
              <a:spcBef>
                <a:spcPts val="2200"/>
              </a:spcBef>
              <a:defRPr sz="1836">
                <a:effectLst>
                  <a:outerShdw sx="100000" sy="100000" kx="0" ky="0" algn="b" rotWithShape="0" blurRad="27432" dist="13716" dir="5400000">
                    <a:srgbClr val="000000"/>
                  </a:outerShdw>
                </a:effectLst>
              </a:defRPr>
            </a:pPr>
            <a:r>
              <a:t>Northwest Land Ordinance of 1787:</a:t>
            </a:r>
          </a:p>
          <a:p>
            <a:pPr lvl="1" marL="438912" indent="-219456" defTabSz="315468">
              <a:spcBef>
                <a:spcPts val="2200"/>
              </a:spcBef>
              <a:defRPr sz="1836">
                <a:effectLst>
                  <a:outerShdw sx="100000" sy="100000" kx="0" ky="0" algn="b" rotWithShape="0" blurRad="27432" dist="13716" dir="5400000">
                    <a:srgbClr val="000000"/>
                  </a:outerShdw>
                </a:effectLst>
              </a:defRPr>
            </a:pPr>
            <a:r>
              <a:t>Eventually carved into 5 states - OH, MI, IN, IL, WI</a:t>
            </a:r>
          </a:p>
          <a:p>
            <a:pPr lvl="1" marL="438912" indent="-219456" defTabSz="315468">
              <a:spcBef>
                <a:spcPts val="2200"/>
              </a:spcBef>
              <a:defRPr sz="1836">
                <a:effectLst>
                  <a:outerShdw sx="100000" sy="100000" kx="0" ky="0" algn="b" rotWithShape="0" blurRad="27432" dist="13716" dir="5400000">
                    <a:srgbClr val="000000"/>
                  </a:outerShdw>
                </a:effectLst>
              </a:defRPr>
            </a:pPr>
            <a:r>
              <a:t>Once a territory reached 60,000 people, it could apply to become a state</a:t>
            </a:r>
          </a:p>
          <a:p>
            <a:pPr lvl="1" marL="438912" indent="-219456" defTabSz="315468">
              <a:spcBef>
                <a:spcPts val="2200"/>
              </a:spcBef>
              <a:defRPr sz="1836">
                <a:effectLst>
                  <a:outerShdw sx="100000" sy="100000" kx="0" ky="0" algn="b" rotWithShape="0" blurRad="27432" dist="13716" dir="5400000">
                    <a:srgbClr val="000000"/>
                  </a:outerShdw>
                </a:effectLst>
              </a:defRPr>
            </a:pPr>
            <a:r>
              <a:t>Slavery was prohibited in all the North West Territory</a:t>
            </a:r>
          </a:p>
          <a:p>
            <a:pPr marL="0" indent="0" algn="ctr" defTabSz="315468">
              <a:spcBef>
                <a:spcPts val="2200"/>
              </a:spcBef>
              <a:buSzTx/>
              <a:buNone/>
              <a:defRPr sz="1836">
                <a:effectLst>
                  <a:outerShdw sx="100000" sy="100000" kx="0" ky="0" algn="b" rotWithShape="0" blurRad="27432" dist="13716" dir="5400000">
                    <a:srgbClr val="000000"/>
                  </a:outerShdw>
                </a:effectLst>
              </a:defRPr>
            </a:pPr>
            <a:r>
              <a:t>The Confederation’s Weaknesses</a:t>
            </a:r>
          </a:p>
          <a:p>
            <a:pPr marL="219456" indent="-219456" defTabSz="315468">
              <a:spcBef>
                <a:spcPts val="2200"/>
              </a:spcBef>
              <a:defRPr sz="1836">
                <a:effectLst>
                  <a:outerShdw sx="100000" sy="100000" kx="0" ky="0" algn="b" rotWithShape="0" blurRad="27432" dist="13716" dir="5400000">
                    <a:srgbClr val="000000"/>
                  </a:outerShdw>
                </a:effectLst>
              </a:defRPr>
            </a:pPr>
            <a:r>
              <a:t>National government in debt -&gt; couldn’t tax</a:t>
            </a:r>
          </a:p>
          <a:p>
            <a:pPr marL="219456" indent="-219456" defTabSz="315468">
              <a:spcBef>
                <a:spcPts val="2200"/>
              </a:spcBef>
              <a:defRPr sz="1836">
                <a:effectLst>
                  <a:outerShdw sx="100000" sy="100000" kx="0" ky="0" algn="b" rotWithShape="0" blurRad="27432" dist="13716" dir="5400000">
                    <a:srgbClr val="000000"/>
                  </a:outerShdw>
                </a:effectLst>
              </a:defRPr>
            </a:pPr>
            <a:r>
              <a:t>Americans were barred from trading with the West Indies</a:t>
            </a:r>
          </a:p>
          <a:p>
            <a:pPr marL="219456" indent="-219456" defTabSz="315468">
              <a:spcBef>
                <a:spcPts val="2200"/>
              </a:spcBef>
              <a:defRPr sz="1836">
                <a:effectLst>
                  <a:outerShdw sx="100000" sy="100000" kx="0" ky="0" algn="b" rotWithShape="0" blurRad="27432" dist="13716" dir="5400000">
                    <a:srgbClr val="000000"/>
                  </a:outerShdw>
                </a:effectLst>
              </a:defRPr>
            </a:pPr>
            <a:r>
              <a:t>States contributed to economic issues:</a:t>
            </a:r>
          </a:p>
          <a:p>
            <a:pPr lvl="1" marL="438912" indent="-219456" defTabSz="315468">
              <a:spcBef>
                <a:spcPts val="2200"/>
              </a:spcBef>
              <a:defRPr sz="1836">
                <a:effectLst>
                  <a:outerShdw sx="100000" sy="100000" kx="0" ky="0" algn="b" rotWithShape="0" blurRad="27432" dist="13716" dir="5400000">
                    <a:srgbClr val="000000"/>
                  </a:outerShdw>
                </a:effectLst>
              </a:defRPr>
            </a:pPr>
            <a:r>
              <a:t>Imposed tariffs, printed their own $</a:t>
            </a:r>
          </a:p>
        </p:txBody>
      </p:sp>
      <p:pic>
        <p:nvPicPr>
          <p:cNvPr id="128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33432" y="1260694"/>
            <a:ext cx="5465576" cy="4322346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29" name="Table 129"/>
          <p:cNvGraphicFramePr/>
          <p:nvPr/>
        </p:nvGraphicFramePr>
        <p:xfrm>
          <a:off x="8575916" y="6374672"/>
          <a:ext cx="7620001" cy="297315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716280"/>
                <a:gridCol w="762000"/>
                <a:gridCol w="647700"/>
                <a:gridCol w="647700"/>
                <a:gridCol w="647700"/>
                <a:gridCol w="590550"/>
              </a:tblGrid>
              <a:tr h="495526">
                <a:tc>
                  <a:txBody>
                    <a:bodyPr/>
                    <a:lstStyle/>
                    <a:p>
                      <a:pPr marR="457200" algn="r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84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</a:t>
                      </a:r>
                    </a:p>
                  </a:txBody>
                  <a:tcPr marL="63500" marR="6350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84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</a:t>
                      </a:r>
                    </a:p>
                  </a:txBody>
                  <a:tcPr marL="63500" marR="6350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84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</a:p>
                  </a:txBody>
                  <a:tcPr marL="63500" marR="6350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84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</a:p>
                  </a:txBody>
                  <a:tcPr marL="63500" marR="6350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84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</a:p>
                  </a:txBody>
                  <a:tcPr marL="63500" marR="6350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84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</a:p>
                  </a:txBody>
                  <a:tcPr marL="63500" marR="6350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</a:tr>
              <a:tr h="495526">
                <a:tc>
                  <a:txBody>
                    <a:bodyPr/>
                    <a:lstStyle/>
                    <a:p>
                      <a:pPr marR="457200" algn="r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84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</a:t>
                      </a:r>
                    </a:p>
                  </a:txBody>
                  <a:tcPr marL="63500" marR="6350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84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8</a:t>
                      </a:r>
                    </a:p>
                  </a:txBody>
                  <a:tcPr marL="63500" marR="6350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84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9</a:t>
                      </a:r>
                    </a:p>
                  </a:txBody>
                  <a:tcPr marL="63500" marR="6350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84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10</a:t>
                      </a:r>
                    </a:p>
                  </a:txBody>
                  <a:tcPr marL="63500" marR="6350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84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11</a:t>
                      </a:r>
                    </a:p>
                  </a:txBody>
                  <a:tcPr marL="63500" marR="6350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84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12</a:t>
                      </a:r>
                    </a:p>
                  </a:txBody>
                  <a:tcPr marL="63500" marR="6350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</a:tr>
              <a:tr h="495526">
                <a:tc>
                  <a:txBody>
                    <a:bodyPr/>
                    <a:lstStyle/>
                    <a:p>
                      <a:pPr marR="457200" algn="r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84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18</a:t>
                      </a:r>
                    </a:p>
                  </a:txBody>
                  <a:tcPr marL="63500" marR="6350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84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17</a:t>
                      </a:r>
                    </a:p>
                  </a:txBody>
                  <a:tcPr marL="63500" marR="6350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840">
                          <a:solidFill>
                            <a:schemeClr val="accent5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16</a:t>
                      </a:r>
                    </a:p>
                  </a:txBody>
                  <a:tcPr marL="63500" marR="6350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84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15</a:t>
                      </a:r>
                    </a:p>
                  </a:txBody>
                  <a:tcPr marL="63500" marR="6350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84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14</a:t>
                      </a:r>
                    </a:p>
                  </a:txBody>
                  <a:tcPr marL="63500" marR="6350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84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13</a:t>
                      </a:r>
                    </a:p>
                  </a:txBody>
                  <a:tcPr marL="63500" marR="6350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</a:tr>
              <a:tr h="495526">
                <a:tc>
                  <a:txBody>
                    <a:bodyPr/>
                    <a:lstStyle/>
                    <a:p>
                      <a:pPr marR="457200" algn="r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84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19</a:t>
                      </a:r>
                    </a:p>
                  </a:txBody>
                  <a:tcPr marL="63500" marR="6350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84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20</a:t>
                      </a:r>
                    </a:p>
                  </a:txBody>
                  <a:tcPr marL="63500" marR="6350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84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21</a:t>
                      </a:r>
                    </a:p>
                  </a:txBody>
                  <a:tcPr marL="63500" marR="6350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84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22</a:t>
                      </a:r>
                    </a:p>
                  </a:txBody>
                  <a:tcPr marL="63500" marR="6350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84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23</a:t>
                      </a:r>
                    </a:p>
                  </a:txBody>
                  <a:tcPr marL="63500" marR="6350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84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24</a:t>
                      </a:r>
                    </a:p>
                  </a:txBody>
                  <a:tcPr marL="63500" marR="6350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</a:tr>
              <a:tr h="495526">
                <a:tc>
                  <a:txBody>
                    <a:bodyPr/>
                    <a:lstStyle/>
                    <a:p>
                      <a:pPr marR="457200" algn="r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84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30</a:t>
                      </a:r>
                    </a:p>
                  </a:txBody>
                  <a:tcPr marL="63500" marR="6350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84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29</a:t>
                      </a:r>
                    </a:p>
                  </a:txBody>
                  <a:tcPr marL="63500" marR="6350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84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28</a:t>
                      </a:r>
                    </a:p>
                  </a:txBody>
                  <a:tcPr marL="63500" marR="6350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84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27</a:t>
                      </a:r>
                    </a:p>
                  </a:txBody>
                  <a:tcPr marL="63500" marR="6350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84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26</a:t>
                      </a:r>
                    </a:p>
                  </a:txBody>
                  <a:tcPr marL="63500" marR="6350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84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25</a:t>
                      </a:r>
                    </a:p>
                  </a:txBody>
                  <a:tcPr marL="63500" marR="6350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</a:tr>
              <a:tr h="495526">
                <a:tc>
                  <a:txBody>
                    <a:bodyPr/>
                    <a:lstStyle/>
                    <a:p>
                      <a:pPr marR="457200" algn="r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84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31</a:t>
                      </a:r>
                    </a:p>
                  </a:txBody>
                  <a:tcPr marL="63500" marR="6350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84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32</a:t>
                      </a:r>
                    </a:p>
                  </a:txBody>
                  <a:tcPr marL="63500" marR="6350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84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33</a:t>
                      </a:r>
                    </a:p>
                  </a:txBody>
                  <a:tcPr marL="63500" marR="6350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84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34</a:t>
                      </a:r>
                    </a:p>
                  </a:txBody>
                  <a:tcPr marL="63500" marR="6350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84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35</a:t>
                      </a:r>
                    </a:p>
                  </a:txBody>
                  <a:tcPr marL="63500" marR="6350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r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84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36</a:t>
                      </a:r>
                    </a:p>
                  </a:txBody>
                  <a:tcPr marL="63500" marR="6350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9" grpId="2"/>
      <p:bldP build="p" bldLvl="5" animBg="1" rev="0" advAuto="0" spid="127" grpId="1"/>
      <p:bldP build="whole" bldLvl="1" animBg="1" rev="0" advAuto="0" spid="128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title"/>
          </p:nvPr>
        </p:nvSpPr>
        <p:spPr>
          <a:xfrm>
            <a:off x="259884" y="203200"/>
            <a:ext cx="12485032" cy="2146300"/>
          </a:xfrm>
          <a:prstGeom prst="rect">
            <a:avLst/>
          </a:prstGeom>
        </p:spPr>
        <p:txBody>
          <a:bodyPr/>
          <a:lstStyle/>
          <a:p>
            <a:pPr/>
            <a:r>
              <a:t>America Under The Confederation</a:t>
            </a:r>
          </a:p>
        </p:txBody>
      </p:sp>
      <p:sp>
        <p:nvSpPr>
          <p:cNvPr id="132" name="Shape 132"/>
          <p:cNvSpPr/>
          <p:nvPr>
            <p:ph type="body" idx="1"/>
          </p:nvPr>
        </p:nvSpPr>
        <p:spPr>
          <a:xfrm>
            <a:off x="109249" y="2145204"/>
            <a:ext cx="13004801" cy="7383670"/>
          </a:xfrm>
          <a:prstGeom prst="rect">
            <a:avLst/>
          </a:prstGeom>
        </p:spPr>
        <p:txBody>
          <a:bodyPr/>
          <a:lstStyle/>
          <a:p>
            <a:pPr marL="0" indent="0" algn="ctr" defTabSz="327152">
              <a:spcBef>
                <a:spcPts val="2300"/>
              </a:spcBef>
              <a:buSzTx/>
              <a:buNone/>
              <a:defRPr sz="1904">
                <a:effectLst>
                  <a:outerShdw sx="100000" sy="100000" kx="0" ky="0" algn="b" rotWithShape="0" blurRad="28448" dist="14224" dir="5400000">
                    <a:srgbClr val="000000"/>
                  </a:outerShdw>
                </a:effectLst>
              </a:defRPr>
            </a:pPr>
            <a:r>
              <a:t>***Shays’ Rebellion***</a:t>
            </a:r>
          </a:p>
          <a:p>
            <a:pPr marL="227584" indent="-227584" defTabSz="327152">
              <a:spcBef>
                <a:spcPts val="2300"/>
              </a:spcBef>
              <a:defRPr sz="1904">
                <a:effectLst>
                  <a:outerShdw sx="100000" sy="100000" kx="0" ky="0" algn="b" rotWithShape="0" blurRad="28448" dist="14224" dir="5400000">
                    <a:srgbClr val="000000"/>
                  </a:outerShdw>
                </a:effectLst>
              </a:defRPr>
            </a:pPr>
            <a:r>
              <a:t>Rebellion of farmers in debt in MA (1786 - 1787)</a:t>
            </a:r>
          </a:p>
          <a:p>
            <a:pPr lvl="1" marL="455168" indent="-227584" defTabSz="327152">
              <a:spcBef>
                <a:spcPts val="2300"/>
              </a:spcBef>
              <a:defRPr sz="1904">
                <a:effectLst>
                  <a:outerShdw sx="100000" sy="100000" kx="0" ky="0" algn="b" rotWithShape="0" blurRad="28448" dist="14224" dir="5400000">
                    <a:srgbClr val="000000"/>
                  </a:outerShdw>
                </a:effectLst>
              </a:defRPr>
            </a:pPr>
            <a:r>
              <a:t>Protested farm foreclosures, attacked court houses</a:t>
            </a:r>
          </a:p>
          <a:p>
            <a:pPr lvl="1" marL="455168" indent="-227584" defTabSz="327152">
              <a:spcBef>
                <a:spcPts val="2300"/>
              </a:spcBef>
              <a:defRPr sz="1904">
                <a:effectLst>
                  <a:outerShdw sx="100000" sy="100000" kx="0" ky="0" algn="b" rotWithShape="0" blurRad="28448" dist="14224" dir="5400000">
                    <a:srgbClr val="000000"/>
                  </a:outerShdw>
                </a:effectLst>
              </a:defRPr>
            </a:pPr>
            <a:r>
              <a:t>Used similar tactics to protests of the 1760s and 1770s</a:t>
            </a:r>
          </a:p>
          <a:p>
            <a:pPr marL="227584" indent="-227584" defTabSz="327152">
              <a:spcBef>
                <a:spcPts val="2300"/>
              </a:spcBef>
              <a:defRPr sz="1904">
                <a:effectLst>
                  <a:outerShdw sx="100000" sy="100000" kx="0" ky="0" algn="b" rotWithShape="0" blurRad="28448" dist="14224" dir="5400000">
                    <a:srgbClr val="000000"/>
                  </a:outerShdw>
                </a:effectLst>
              </a:defRPr>
            </a:pPr>
            <a:r>
              <a:t>The rebellion helped demonstrate to many that a stronger national government was needed (lasted several months)</a:t>
            </a:r>
          </a:p>
          <a:p>
            <a:pPr lvl="1" marL="455168" indent="-227584" defTabSz="327152">
              <a:spcBef>
                <a:spcPts val="2300"/>
              </a:spcBef>
              <a:defRPr sz="1904">
                <a:effectLst>
                  <a:outerShdw sx="100000" sy="100000" kx="0" ky="0" algn="b" rotWithShape="0" blurRad="28448" dist="14224" dir="5400000">
                    <a:srgbClr val="000000"/>
                  </a:outerShdw>
                </a:effectLst>
              </a:defRPr>
            </a:pPr>
            <a:r>
              <a:t>Better economic policies and a national military</a:t>
            </a:r>
          </a:p>
          <a:p>
            <a:pPr marL="0" indent="0" algn="ctr" defTabSz="327152">
              <a:spcBef>
                <a:spcPts val="2300"/>
              </a:spcBef>
              <a:buSzTx/>
              <a:buNone/>
              <a:defRPr sz="1904">
                <a:effectLst>
                  <a:outerShdw sx="100000" sy="100000" kx="0" ky="0" algn="b" rotWithShape="0" blurRad="28448" dist="14224" dir="5400000">
                    <a:srgbClr val="000000"/>
                  </a:outerShdw>
                </a:effectLst>
              </a:defRPr>
            </a:pPr>
            <a:r>
              <a:t>Nationalists of the 1780s</a:t>
            </a:r>
          </a:p>
          <a:p>
            <a:pPr marL="227584" indent="-227584" defTabSz="327152">
              <a:spcBef>
                <a:spcPts val="2300"/>
              </a:spcBef>
              <a:defRPr sz="1904">
                <a:effectLst>
                  <a:outerShdw sx="100000" sy="100000" kx="0" ky="0" algn="b" rotWithShape="0" blurRad="28448" dist="14224" dir="5400000">
                    <a:srgbClr val="000000"/>
                  </a:outerShdw>
                </a:effectLst>
              </a:defRPr>
            </a:pPr>
            <a:r>
              <a:t>Madison and Hamilton argued for a stronger government</a:t>
            </a:r>
          </a:p>
          <a:p>
            <a:pPr marL="227584" indent="-227584" defTabSz="327152">
              <a:spcBef>
                <a:spcPts val="2300"/>
              </a:spcBef>
              <a:defRPr sz="1904">
                <a:effectLst>
                  <a:outerShdw sx="100000" sy="100000" kx="0" ky="0" algn="b" rotWithShape="0" blurRad="28448" dist="14224" dir="5400000">
                    <a:srgbClr val="000000"/>
                  </a:outerShdw>
                </a:effectLst>
              </a:defRPr>
            </a:pPr>
            <a:r>
              <a:t>Annapolis Convention:</a:t>
            </a:r>
          </a:p>
          <a:p>
            <a:pPr lvl="1" marL="455168" indent="-227584" defTabSz="327152">
              <a:spcBef>
                <a:spcPts val="2300"/>
              </a:spcBef>
              <a:defRPr sz="1904">
                <a:effectLst>
                  <a:outerShdw sx="100000" sy="100000" kx="0" ky="0" algn="b" rotWithShape="0" blurRad="28448" dist="14224" dir="5400000">
                    <a:srgbClr val="000000"/>
                  </a:outerShdw>
                </a:effectLst>
              </a:defRPr>
            </a:pPr>
            <a:r>
              <a:t>Meeting to discuss economic issues, led to a meeting in Philadelphia the next year to amend the Articles</a:t>
            </a:r>
          </a:p>
          <a:p>
            <a:pPr lvl="2" marL="682752" indent="-227584" defTabSz="327152">
              <a:spcBef>
                <a:spcPts val="2300"/>
              </a:spcBef>
              <a:defRPr sz="1904">
                <a:effectLst>
                  <a:outerShdw sx="100000" sy="100000" kx="0" ky="0" algn="b" rotWithShape="0" blurRad="28448" dist="14224" dir="5400000">
                    <a:srgbClr val="000000"/>
                  </a:outerShdw>
                </a:effectLst>
              </a:defRPr>
            </a:pPr>
            <a:r>
              <a:t>Turned into the…….</a:t>
            </a:r>
          </a:p>
          <a:p>
            <a:pPr lvl="2" marL="682752" indent="-227584" defTabSz="327152">
              <a:spcBef>
                <a:spcPts val="2300"/>
              </a:spcBef>
              <a:defRPr sz="1904">
                <a:effectLst>
                  <a:outerShdw sx="100000" sy="100000" kx="0" ky="0" algn="b" rotWithShape="0" blurRad="28448" dist="14224" dir="5400000">
                    <a:srgbClr val="000000"/>
                  </a:outerShdw>
                </a:effectLst>
              </a:defRPr>
            </a:pPr>
            <a:r>
              <a:t>Constitutional Convention</a:t>
            </a:r>
          </a:p>
        </p:txBody>
      </p:sp>
      <p:pic>
        <p:nvPicPr>
          <p:cNvPr id="133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15614" y="1267883"/>
            <a:ext cx="5436786" cy="33368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13549" y="1200630"/>
            <a:ext cx="2927492" cy="34713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11484" y="1198400"/>
            <a:ext cx="2853264" cy="34757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Class="exit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Class="exit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2" grpId="1"/>
      <p:bldP build="whole" bldLvl="1" animBg="1" rev="0" advAuto="0" spid="135" grpId="5"/>
      <p:bldP build="whole" bldLvl="1" animBg="1" rev="0" advAuto="0" spid="134" grpId="4"/>
      <p:bldP build="whole" bldLvl="1" animBg="1" rev="0" advAuto="0" spid="134" grpId="6"/>
      <p:bldP build="whole" bldLvl="1" animBg="1" rev="0" advAuto="0" spid="135" grpId="3"/>
      <p:bldP build="whole" bldLvl="1" animBg="1" rev="0" advAuto="0" spid="133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title"/>
          </p:nvPr>
        </p:nvSpPr>
        <p:spPr>
          <a:xfrm>
            <a:off x="259884" y="203200"/>
            <a:ext cx="12485032" cy="2146300"/>
          </a:xfrm>
          <a:prstGeom prst="rect">
            <a:avLst/>
          </a:prstGeom>
        </p:spPr>
        <p:txBody>
          <a:bodyPr/>
          <a:lstStyle/>
          <a:p>
            <a:pPr/>
            <a:r>
              <a:t>A New Constitution</a:t>
            </a:r>
          </a:p>
        </p:txBody>
      </p:sp>
      <p:sp>
        <p:nvSpPr>
          <p:cNvPr id="138" name="Shape 138"/>
          <p:cNvSpPr/>
          <p:nvPr>
            <p:ph type="body" idx="1"/>
          </p:nvPr>
        </p:nvSpPr>
        <p:spPr>
          <a:xfrm>
            <a:off x="109249" y="1672526"/>
            <a:ext cx="13004801" cy="7856348"/>
          </a:xfrm>
          <a:prstGeom prst="rect">
            <a:avLst/>
          </a:prstGeom>
        </p:spPr>
        <p:txBody>
          <a:bodyPr/>
          <a:lstStyle/>
          <a:p>
            <a:pPr marL="203200" indent="-203200" defTabSz="292100">
              <a:spcBef>
                <a:spcPts val="2100"/>
              </a:spcBef>
              <a:defRPr sz="1700">
                <a:effectLst>
                  <a:outerShdw sx="100000" sy="100000" kx="0" ky="0" algn="b" rotWithShape="0" blurRad="25400" dist="12700" dir="5400000">
                    <a:srgbClr val="000000"/>
                  </a:outerShdw>
                </a:effectLst>
              </a:defRPr>
            </a:pPr>
            <a:r>
              <a:t>Thomas Jefferson and John Adams were NOT at the convention</a:t>
            </a:r>
          </a:p>
          <a:p>
            <a:pPr marL="203200" indent="-203200" defTabSz="292100">
              <a:spcBef>
                <a:spcPts val="2100"/>
              </a:spcBef>
              <a:defRPr sz="1700">
                <a:effectLst>
                  <a:outerShdw sx="100000" sy="100000" kx="0" ky="0" algn="b" rotWithShape="0" blurRad="25400" dist="12700" dir="5400000">
                    <a:srgbClr val="000000"/>
                  </a:outerShdw>
                </a:effectLst>
              </a:defRPr>
            </a:pPr>
            <a:r>
              <a:t>Most of the 55 delegates were wealthy and educated</a:t>
            </a:r>
          </a:p>
          <a:p>
            <a:pPr marL="0" indent="0" algn="ctr" defTabSz="292100">
              <a:spcBef>
                <a:spcPts val="2100"/>
              </a:spcBef>
              <a:buSzTx/>
              <a:buNone/>
              <a:defRPr sz="1700">
                <a:effectLst>
                  <a:outerShdw sx="100000" sy="100000" kx="0" ky="0" algn="b" rotWithShape="0" blurRad="25400" dist="12700" dir="5400000">
                    <a:srgbClr val="000000"/>
                  </a:outerShdw>
                </a:effectLst>
              </a:defRPr>
            </a:pPr>
            <a:r>
              <a:t>The Structure of Government</a:t>
            </a:r>
          </a:p>
          <a:p>
            <a:pPr marL="203200" indent="-203200" defTabSz="292100">
              <a:spcBef>
                <a:spcPts val="2100"/>
              </a:spcBef>
              <a:defRPr sz="1700">
                <a:effectLst>
                  <a:outerShdw sx="100000" sy="100000" kx="0" ky="0" algn="b" rotWithShape="0" blurRad="25400" dist="12700" dir="5400000">
                    <a:srgbClr val="000000"/>
                  </a:outerShdw>
                </a:effectLst>
              </a:defRPr>
            </a:pPr>
            <a:r>
              <a:t>Constitution established 3 branches of government</a:t>
            </a:r>
          </a:p>
          <a:p>
            <a:pPr marL="203200" indent="-203200" defTabSz="292100">
              <a:spcBef>
                <a:spcPts val="2100"/>
              </a:spcBef>
              <a:defRPr sz="1700">
                <a:effectLst>
                  <a:outerShdw sx="100000" sy="100000" kx="0" ky="0" algn="b" rotWithShape="0" blurRad="25400" dist="12700" dir="5400000">
                    <a:srgbClr val="000000"/>
                  </a:outerShdw>
                </a:effectLst>
              </a:defRPr>
            </a:pPr>
            <a:r>
              <a:t>Debates over representation:</a:t>
            </a:r>
          </a:p>
          <a:p>
            <a:pPr lvl="1" marL="406400" indent="-203200" defTabSz="292100">
              <a:spcBef>
                <a:spcPts val="2100"/>
              </a:spcBef>
              <a:defRPr sz="1700">
                <a:effectLst>
                  <a:outerShdw sx="100000" sy="100000" kx="0" ky="0" algn="b" rotWithShape="0" blurRad="25400" dist="12700" dir="5400000">
                    <a:srgbClr val="000000"/>
                  </a:outerShdw>
                </a:effectLst>
              </a:defRPr>
            </a:pPr>
            <a:r>
              <a:t>VA Plan (Madison) - bicameral legislature based on population</a:t>
            </a:r>
          </a:p>
          <a:p>
            <a:pPr lvl="1" marL="406400" indent="-203200" defTabSz="292100">
              <a:spcBef>
                <a:spcPts val="2100"/>
              </a:spcBef>
              <a:defRPr sz="1700">
                <a:effectLst>
                  <a:outerShdw sx="100000" sy="100000" kx="0" ky="0" algn="b" rotWithShape="0" blurRad="25400" dist="12700" dir="5400000">
                    <a:srgbClr val="000000"/>
                  </a:outerShdw>
                </a:effectLst>
              </a:defRPr>
            </a:pPr>
            <a:r>
              <a:t>NJ Plan - unicameral legislature with equal representation (similar to Articles)</a:t>
            </a:r>
          </a:p>
          <a:p>
            <a:pPr lvl="1" marL="406400" indent="-203200" defTabSz="292100">
              <a:spcBef>
                <a:spcPts val="2100"/>
              </a:spcBef>
              <a:defRPr sz="1700">
                <a:effectLst>
                  <a:outerShdw sx="100000" sy="100000" kx="0" ky="0" algn="b" rotWithShape="0" blurRad="25400" dist="12700" dir="5400000">
                    <a:srgbClr val="000000"/>
                  </a:outerShdw>
                </a:effectLst>
              </a:defRPr>
            </a:pPr>
            <a:r>
              <a:t>Great Compromise - bicameral legislature - 1 house with equal representation (Senate), 1 based on population (House)</a:t>
            </a:r>
          </a:p>
          <a:p>
            <a:pPr lvl="1" marL="406400" indent="-203200" defTabSz="292100">
              <a:spcBef>
                <a:spcPts val="2100"/>
              </a:spcBef>
              <a:defRPr sz="1700">
                <a:effectLst>
                  <a:outerShdw sx="100000" sy="100000" kx="0" ky="0" algn="b" rotWithShape="0" blurRad="25400" dist="12700" dir="5400000">
                    <a:srgbClr val="000000"/>
                  </a:outerShdw>
                </a:effectLst>
              </a:defRPr>
            </a:pPr>
            <a:r>
              <a:t>**Note** Senators were originally elected by state legislatures, not the people (17th amendment)</a:t>
            </a:r>
          </a:p>
          <a:p>
            <a:pPr marL="0" indent="0" algn="ctr" defTabSz="292100">
              <a:spcBef>
                <a:spcPts val="2100"/>
              </a:spcBef>
              <a:buSzTx/>
              <a:buNone/>
              <a:defRPr sz="1700">
                <a:effectLst>
                  <a:outerShdw sx="100000" sy="100000" kx="0" ky="0" algn="b" rotWithShape="0" blurRad="25400" dist="12700" dir="5400000">
                    <a:srgbClr val="000000"/>
                  </a:outerShdw>
                </a:effectLst>
              </a:defRPr>
            </a:pPr>
            <a:r>
              <a:t>The Limits of Democracy</a:t>
            </a:r>
          </a:p>
          <a:p>
            <a:pPr marL="203200" indent="-203200" defTabSz="292100">
              <a:spcBef>
                <a:spcPts val="2100"/>
              </a:spcBef>
              <a:defRPr sz="1700">
                <a:effectLst>
                  <a:outerShdw sx="100000" sy="100000" kx="0" ky="0" algn="b" rotWithShape="0" blurRad="25400" dist="12700" dir="5400000">
                    <a:srgbClr val="000000"/>
                  </a:outerShdw>
                </a:effectLst>
              </a:defRPr>
            </a:pPr>
            <a:r>
              <a:t>Voting rules were left to the states</a:t>
            </a:r>
          </a:p>
          <a:p>
            <a:pPr lvl="1" marL="406400" indent="-203200" defTabSz="292100">
              <a:spcBef>
                <a:spcPts val="2100"/>
              </a:spcBef>
              <a:defRPr sz="1700">
                <a:effectLst>
                  <a:outerShdw sx="100000" sy="100000" kx="0" ky="0" algn="b" rotWithShape="0" blurRad="25400" dist="12700" dir="5400000">
                    <a:srgbClr val="000000"/>
                  </a:outerShdw>
                </a:effectLst>
              </a:defRPr>
            </a:pPr>
            <a:r>
              <a:t>Led to issues such as poll taxes, literacy tests, etc. after the Civil War</a:t>
            </a:r>
          </a:p>
          <a:p>
            <a:pPr marL="203200" indent="-203200" defTabSz="292100">
              <a:spcBef>
                <a:spcPts val="2100"/>
              </a:spcBef>
              <a:defRPr sz="1700">
                <a:effectLst>
                  <a:outerShdw sx="100000" sy="100000" kx="0" ky="0" algn="b" rotWithShape="0" blurRad="25400" dist="12700" dir="5400000">
                    <a:srgbClr val="000000"/>
                  </a:outerShdw>
                </a:effectLst>
              </a:defRPr>
            </a:pPr>
            <a:r>
              <a:t>Electoral college elected the president, NOT the people</a:t>
            </a:r>
          </a:p>
          <a:p>
            <a:pPr marL="203200" indent="-203200" defTabSz="292100">
              <a:spcBef>
                <a:spcPts val="2100"/>
              </a:spcBef>
              <a:defRPr sz="1700">
                <a:effectLst>
                  <a:outerShdw sx="100000" sy="100000" kx="0" ky="0" algn="b" rotWithShape="0" blurRad="25400" dist="12700" dir="5400000">
                    <a:srgbClr val="000000"/>
                  </a:outerShdw>
                </a:effectLst>
              </a:defRPr>
            </a:pPr>
            <a:r>
              <a:t>Runner up in a presidential election would become vice-president (12th amendment)</a:t>
            </a:r>
          </a:p>
          <a:p>
            <a:pPr marL="203200" indent="-203200" defTabSz="292100">
              <a:spcBef>
                <a:spcPts val="2100"/>
              </a:spcBef>
              <a:defRPr sz="1700">
                <a:effectLst>
                  <a:outerShdw sx="100000" sy="100000" kx="0" ky="0" algn="b" rotWithShape="0" blurRad="25400" dist="12700" dir="5400000">
                    <a:srgbClr val="000000"/>
                  </a:outerShdw>
                </a:effectLst>
              </a:defRPr>
            </a:pPr>
            <a:r>
              <a:t>Executive and judicial branches reflected fears of allowing citizens to have too much say in government </a:t>
            </a:r>
          </a:p>
        </p:txBody>
      </p:sp>
      <p:pic>
        <p:nvPicPr>
          <p:cNvPr id="139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35533" y="819533"/>
            <a:ext cx="3751672" cy="4467901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Shape 140"/>
          <p:cNvSpPr/>
          <p:nvPr/>
        </p:nvSpPr>
        <p:spPr>
          <a:xfrm>
            <a:off x="3699933" y="2048933"/>
            <a:ext cx="5084234" cy="3849027"/>
          </a:xfrm>
          <a:prstGeom prst="wedgeEllipseCallout">
            <a:avLst>
              <a:gd name="adj1" fmla="val 92920"/>
              <a:gd name="adj2" fmla="val -30391"/>
            </a:avLst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80000"/>
                    </a:srgbClr>
                  </a:outerShdw>
                </a:effectLst>
              </a:defRPr>
            </a:lvl1pPr>
          </a:lstStyle>
          <a:p>
            <a:pPr/>
            <a:r>
              <a:t>I may have written the Declaration of Independence, but I was NOT at the Constitutional Convention</a:t>
            </a:r>
          </a:p>
        </p:txBody>
      </p:sp>
      <p:pic>
        <p:nvPicPr>
          <p:cNvPr id="141" name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03866" y="40216"/>
            <a:ext cx="10160001" cy="5270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xit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1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1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13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13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Class="exit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Class="exit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9" grpId="6"/>
      <p:bldP build="whole" bldLvl="1" animBg="1" rev="0" advAuto="0" spid="140" grpId="3"/>
      <p:bldP build="whole" bldLvl="1" animBg="1" rev="0" advAuto="0" spid="140" grpId="4"/>
      <p:bldP build="p" bldLvl="5" animBg="1" rev="0" advAuto="0" spid="138" grpId="1"/>
      <p:bldP build="whole" bldLvl="1" animBg="1" rev="0" advAuto="0" spid="141" grpId="5"/>
      <p:bldP build="whole" bldLvl="1" animBg="1" rev="0" advAuto="0" spid="139" grpId="2"/>
      <p:bldP build="whole" bldLvl="1" animBg="1" rev="0" advAuto="0" spid="141" grpId="7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title"/>
          </p:nvPr>
        </p:nvSpPr>
        <p:spPr>
          <a:xfrm>
            <a:off x="259884" y="203200"/>
            <a:ext cx="12485032" cy="2146300"/>
          </a:xfrm>
          <a:prstGeom prst="rect">
            <a:avLst/>
          </a:prstGeom>
        </p:spPr>
        <p:txBody>
          <a:bodyPr/>
          <a:lstStyle/>
          <a:p>
            <a:pPr/>
            <a:r>
              <a:t>A New Constitution</a:t>
            </a:r>
          </a:p>
        </p:txBody>
      </p:sp>
      <p:sp>
        <p:nvSpPr>
          <p:cNvPr id="144" name="Shape 144"/>
          <p:cNvSpPr/>
          <p:nvPr>
            <p:ph type="body" idx="1"/>
          </p:nvPr>
        </p:nvSpPr>
        <p:spPr>
          <a:xfrm>
            <a:off x="109249" y="1672526"/>
            <a:ext cx="13004801" cy="7856348"/>
          </a:xfrm>
          <a:prstGeom prst="rect">
            <a:avLst/>
          </a:prstGeom>
        </p:spPr>
        <p:txBody>
          <a:bodyPr/>
          <a:lstStyle/>
          <a:p>
            <a:pPr marL="0" indent="0" algn="ctr" defTabSz="496570">
              <a:spcBef>
                <a:spcPts val="3500"/>
              </a:spcBef>
              <a:buSzTx/>
              <a:buNone/>
              <a:defRPr sz="2890">
                <a:effectLst>
                  <a:outerShdw sx="100000" sy="100000" kx="0" ky="0" algn="b" rotWithShape="0" blurRad="43180" dist="21590" dir="5400000">
                    <a:srgbClr val="000000"/>
                  </a:outerShdw>
                </a:effectLst>
              </a:defRPr>
            </a:pPr>
            <a:r>
              <a:t>Slavery in the Constitution</a:t>
            </a:r>
          </a:p>
          <a:p>
            <a:pPr marL="345440" indent="-345440" defTabSz="496570">
              <a:spcBef>
                <a:spcPts val="3500"/>
              </a:spcBef>
              <a:defRPr sz="2890">
                <a:effectLst>
                  <a:outerShdw sx="100000" sy="100000" kx="0" ky="0" algn="b" rotWithShape="0" blurRad="43180" dist="21590" dir="5400000">
                    <a:srgbClr val="000000"/>
                  </a:outerShdw>
                </a:effectLst>
              </a:defRPr>
            </a:pPr>
            <a:r>
              <a:t>Fugitive Slave clause - a slaves would remain slaves, even if they escaped to a free state</a:t>
            </a:r>
          </a:p>
          <a:p>
            <a:pPr marL="345440" indent="-345440" defTabSz="496570">
              <a:spcBef>
                <a:spcPts val="3500"/>
              </a:spcBef>
              <a:defRPr sz="2890">
                <a:effectLst>
                  <a:outerShdw sx="100000" sy="100000" kx="0" ky="0" algn="b" rotWithShape="0" blurRad="43180" dist="21590" dir="5400000">
                    <a:srgbClr val="000000"/>
                  </a:outerShdw>
                </a:effectLst>
              </a:defRPr>
            </a:pPr>
            <a:r>
              <a:t>National government could not interfere with slavery in states </a:t>
            </a:r>
          </a:p>
          <a:p>
            <a:pPr marL="345440" indent="-345440" defTabSz="496570">
              <a:spcBef>
                <a:spcPts val="3500"/>
              </a:spcBef>
              <a:defRPr sz="2890">
                <a:effectLst>
                  <a:outerShdw sx="100000" sy="100000" kx="0" ky="0" algn="b" rotWithShape="0" blurRad="43180" dist="21590" dir="5400000">
                    <a:srgbClr val="000000"/>
                  </a:outerShdw>
                </a:effectLst>
              </a:defRPr>
            </a:pPr>
            <a:r>
              <a:t>Most early presidents owned slaves (Washington, Jefferson, Madison, etc.)</a:t>
            </a:r>
          </a:p>
          <a:p>
            <a:pPr marL="0" indent="0" algn="ctr" defTabSz="496570">
              <a:spcBef>
                <a:spcPts val="3500"/>
              </a:spcBef>
              <a:buSzTx/>
              <a:buNone/>
              <a:defRPr sz="2890">
                <a:effectLst>
                  <a:outerShdw sx="100000" sy="100000" kx="0" ky="0" algn="b" rotWithShape="0" blurRad="43180" dist="21590" dir="5400000">
                    <a:srgbClr val="000000"/>
                  </a:outerShdw>
                </a:effectLst>
              </a:defRPr>
            </a:pPr>
            <a:r>
              <a:t>The Final Document</a:t>
            </a:r>
          </a:p>
          <a:p>
            <a:pPr marL="345440" indent="-345440" defTabSz="496570">
              <a:spcBef>
                <a:spcPts val="3500"/>
              </a:spcBef>
              <a:defRPr sz="2890">
                <a:effectLst>
                  <a:outerShdw sx="100000" sy="100000" kx="0" ky="0" algn="b" rotWithShape="0" blurRad="43180" dist="21590" dir="5400000">
                    <a:srgbClr val="000000"/>
                  </a:outerShdw>
                </a:effectLst>
              </a:defRPr>
            </a:pPr>
            <a:r>
              <a:t>Ben Franklin helped persuade delegates to ratify the document</a:t>
            </a:r>
          </a:p>
          <a:p>
            <a:pPr marL="345440" indent="-345440" defTabSz="496570">
              <a:spcBef>
                <a:spcPts val="3500"/>
              </a:spcBef>
              <a:defRPr sz="2890">
                <a:effectLst>
                  <a:outerShdw sx="100000" sy="100000" kx="0" ky="0" algn="b" rotWithShape="0" blurRad="43180" dist="21590" dir="5400000">
                    <a:srgbClr val="000000"/>
                  </a:outerShdw>
                </a:effectLst>
              </a:defRPr>
            </a:pPr>
            <a:r>
              <a:t>National economy was strengthened due to Congressional powers:</a:t>
            </a:r>
          </a:p>
          <a:p>
            <a:pPr lvl="1" marL="690880" indent="-345440" defTabSz="496570">
              <a:spcBef>
                <a:spcPts val="3500"/>
              </a:spcBef>
              <a:defRPr sz="2890">
                <a:effectLst>
                  <a:outerShdw sx="100000" sy="100000" kx="0" ky="0" algn="b" rotWithShape="0" blurRad="43180" dist="21590" dir="5400000">
                    <a:srgbClr val="000000"/>
                  </a:outerShdw>
                </a:effectLst>
              </a:defRPr>
            </a:pPr>
            <a:r>
              <a:t>Interstate trade, tariffs, coining money, etc. </a:t>
            </a:r>
          </a:p>
        </p:txBody>
      </p:sp>
      <p:pic>
        <p:nvPicPr>
          <p:cNvPr id="145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2400" y="421216"/>
            <a:ext cx="10160000" cy="6540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xit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5" grpId="3"/>
      <p:bldP build="whole" bldLvl="1" animBg="1" rev="0" advAuto="0" spid="145" grpId="2"/>
      <p:bldP build="p" bldLvl="5" animBg="1" rev="0" advAuto="0" spid="14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title"/>
          </p:nvPr>
        </p:nvSpPr>
        <p:spPr>
          <a:xfrm>
            <a:off x="259884" y="203200"/>
            <a:ext cx="12485032" cy="2146300"/>
          </a:xfrm>
          <a:prstGeom prst="rect">
            <a:avLst/>
          </a:prstGeom>
        </p:spPr>
        <p:txBody>
          <a:bodyPr/>
          <a:lstStyle/>
          <a:p>
            <a:pPr/>
            <a:r>
              <a:t>The Ratification Debate And The Origin Of The Bill Of Rights</a:t>
            </a:r>
          </a:p>
        </p:txBody>
      </p:sp>
      <p:sp>
        <p:nvSpPr>
          <p:cNvPr id="148" name="Shape 148"/>
          <p:cNvSpPr/>
          <p:nvPr>
            <p:ph type="body" idx="1"/>
          </p:nvPr>
        </p:nvSpPr>
        <p:spPr>
          <a:xfrm>
            <a:off x="109249" y="2282126"/>
            <a:ext cx="13004801" cy="7246748"/>
          </a:xfrm>
          <a:prstGeom prst="rect">
            <a:avLst/>
          </a:prstGeom>
        </p:spPr>
        <p:txBody>
          <a:bodyPr/>
          <a:lstStyle/>
          <a:p>
            <a:pPr marL="0" indent="0" algn="ctr" defTabSz="338835">
              <a:spcBef>
                <a:spcPts val="2400"/>
              </a:spcBef>
              <a:buSzTx/>
              <a:buNone/>
              <a:defRPr sz="1971">
                <a:effectLst>
                  <a:outerShdw sx="100000" sy="100000" kx="0" ky="0" algn="b" rotWithShape="0" blurRad="29464" dist="14732" dir="5400000">
                    <a:srgbClr val="000000"/>
                  </a:outerShdw>
                </a:effectLst>
              </a:defRPr>
            </a:pPr>
            <a:r>
              <a:t>The Federalist</a:t>
            </a:r>
          </a:p>
          <a:p>
            <a:pPr marL="235711" indent="-235711" defTabSz="338835">
              <a:spcBef>
                <a:spcPts val="2400"/>
              </a:spcBef>
              <a:defRPr sz="1971">
                <a:effectLst>
                  <a:outerShdw sx="100000" sy="100000" kx="0" ky="0" algn="b" rotWithShape="0" blurRad="29464" dist="14732" dir="5400000">
                    <a:srgbClr val="000000"/>
                  </a:outerShdw>
                </a:effectLst>
              </a:defRPr>
            </a:pPr>
            <a:r>
              <a:t>Also known as The Federalist Papers </a:t>
            </a:r>
          </a:p>
          <a:p>
            <a:pPr marL="235711" indent="-235711" defTabSz="338835">
              <a:spcBef>
                <a:spcPts val="2400"/>
              </a:spcBef>
              <a:defRPr sz="1971">
                <a:effectLst>
                  <a:outerShdw sx="100000" sy="100000" kx="0" ky="0" algn="b" rotWithShape="0" blurRad="29464" dist="14732" dir="5400000">
                    <a:srgbClr val="000000"/>
                  </a:outerShdw>
                </a:effectLst>
              </a:defRPr>
            </a:pPr>
            <a:r>
              <a:t>85 essays (Hamilton, Madison, Jay), urged ratification of the Constitution</a:t>
            </a:r>
          </a:p>
          <a:p>
            <a:pPr marL="235711" indent="-235711" defTabSz="338835">
              <a:spcBef>
                <a:spcPts val="2400"/>
              </a:spcBef>
              <a:defRPr sz="1971">
                <a:effectLst>
                  <a:outerShdw sx="100000" sy="100000" kx="0" ky="0" algn="b" rotWithShape="0" blurRad="29464" dist="14732" dir="5400000">
                    <a:srgbClr val="000000"/>
                  </a:outerShdw>
                </a:effectLst>
              </a:defRPr>
            </a:pPr>
            <a:r>
              <a:t>Hamilton argued the Constitution protected individual liberties, did not limit them</a:t>
            </a:r>
          </a:p>
          <a:p>
            <a:pPr marL="0" indent="0" algn="ctr" defTabSz="338835">
              <a:spcBef>
                <a:spcPts val="2400"/>
              </a:spcBef>
              <a:buSzTx/>
              <a:buNone/>
              <a:defRPr sz="1971">
                <a:effectLst>
                  <a:outerShdw sx="100000" sy="100000" kx="0" ky="0" algn="b" rotWithShape="0" blurRad="29464" dist="14732" dir="5400000">
                    <a:srgbClr val="000000"/>
                  </a:outerShdw>
                </a:effectLst>
              </a:defRPr>
            </a:pPr>
            <a:r>
              <a:t>“Extend The Sphere”</a:t>
            </a:r>
          </a:p>
          <a:p>
            <a:pPr marL="235711" indent="-235711" defTabSz="338835">
              <a:spcBef>
                <a:spcPts val="2400"/>
              </a:spcBef>
              <a:defRPr sz="1971">
                <a:effectLst>
                  <a:outerShdw sx="100000" sy="100000" kx="0" ky="0" algn="b" rotWithShape="0" blurRad="29464" dist="14732" dir="5400000">
                    <a:srgbClr val="000000"/>
                  </a:outerShdw>
                </a:effectLst>
              </a:defRPr>
            </a:pPr>
            <a:r>
              <a:t>Federalist #10 and #51 (video in description)</a:t>
            </a:r>
          </a:p>
          <a:p>
            <a:pPr lvl="1" marL="471423" indent="-235711" defTabSz="338835">
              <a:spcBef>
                <a:spcPts val="2400"/>
              </a:spcBef>
              <a:defRPr sz="1971">
                <a:effectLst>
                  <a:outerShdw sx="100000" sy="100000" kx="0" ky="0" algn="b" rotWithShape="0" blurRad="29464" dist="14732" dir="5400000">
                    <a:srgbClr val="000000"/>
                  </a:outerShdw>
                </a:effectLst>
              </a:defRPr>
            </a:pPr>
            <a:r>
              <a:t>Argued for separation of powers and benefits of a large republic, controlling factions (groups)</a:t>
            </a:r>
          </a:p>
          <a:p>
            <a:pPr marL="235711" indent="-235711" defTabSz="338835">
              <a:spcBef>
                <a:spcPts val="2400"/>
              </a:spcBef>
              <a:defRPr sz="1971">
                <a:effectLst>
                  <a:outerShdw sx="100000" sy="100000" kx="0" ky="0" algn="b" rotWithShape="0" blurRad="29464" dist="14732" dir="5400000">
                    <a:srgbClr val="000000"/>
                  </a:outerShdw>
                </a:effectLst>
              </a:defRPr>
            </a:pPr>
            <a:r>
              <a:t>The more diverse the country became, the more liberties people had</a:t>
            </a:r>
          </a:p>
          <a:p>
            <a:pPr marL="0" indent="0" algn="ctr" defTabSz="338835">
              <a:spcBef>
                <a:spcPts val="2400"/>
              </a:spcBef>
              <a:buSzTx/>
              <a:buNone/>
              <a:defRPr sz="1971">
                <a:effectLst>
                  <a:outerShdw sx="100000" sy="100000" kx="0" ky="0" algn="b" rotWithShape="0" blurRad="29464" dist="14732" dir="5400000">
                    <a:srgbClr val="000000"/>
                  </a:outerShdw>
                </a:effectLst>
              </a:defRPr>
            </a:pPr>
            <a:r>
              <a:t>The Anti-Federalists</a:t>
            </a:r>
          </a:p>
          <a:p>
            <a:pPr marL="235711" indent="-235711" defTabSz="338835">
              <a:spcBef>
                <a:spcPts val="2400"/>
              </a:spcBef>
              <a:defRPr sz="1971">
                <a:effectLst>
                  <a:outerShdw sx="100000" sy="100000" kx="0" ky="0" algn="b" rotWithShape="0" blurRad="29464" dist="14732" dir="5400000">
                    <a:srgbClr val="000000"/>
                  </a:outerShdw>
                </a:effectLst>
              </a:defRPr>
            </a:pPr>
            <a:r>
              <a:t>Key figures such as Samuel Adams and Patrick Henry were weary of a strong central government</a:t>
            </a:r>
          </a:p>
          <a:p>
            <a:pPr marL="235711" indent="-235711" defTabSz="338835">
              <a:spcBef>
                <a:spcPts val="2400"/>
              </a:spcBef>
              <a:defRPr sz="1971">
                <a:effectLst>
                  <a:outerShdw sx="100000" sy="100000" kx="0" ky="0" algn="b" rotWithShape="0" blurRad="29464" dist="14732" dir="5400000">
                    <a:srgbClr val="000000"/>
                  </a:outerShdw>
                </a:effectLst>
              </a:defRPr>
            </a:pPr>
            <a:r>
              <a:t>Biggest argument was a lack of Bill of Rights</a:t>
            </a:r>
          </a:p>
          <a:p>
            <a:pPr marL="235711" indent="-235711" defTabSz="338835">
              <a:spcBef>
                <a:spcPts val="2400"/>
              </a:spcBef>
              <a:defRPr sz="1971">
                <a:effectLst>
                  <a:outerShdw sx="100000" sy="100000" kx="0" ky="0" algn="b" rotWithShape="0" blurRad="29464" dist="14732" dir="5400000">
                    <a:srgbClr val="000000"/>
                  </a:outerShdw>
                </a:effectLst>
              </a:defRPr>
            </a:pPr>
            <a:r>
              <a:t>Madison promised a Bill of Rights would be added after the Constitution was ratified</a:t>
            </a:r>
          </a:p>
        </p:txBody>
      </p:sp>
      <p:pic>
        <p:nvPicPr>
          <p:cNvPr id="149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1133" y="69850"/>
            <a:ext cx="2794001" cy="3314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15116" y="69850"/>
            <a:ext cx="2721023" cy="3314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86120" y="59266"/>
            <a:ext cx="2577716" cy="33358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pasted-image.tif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084733" y="4525433"/>
            <a:ext cx="2794001" cy="3378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1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Class="exit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xit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Class="exit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Class="exit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0" grpId="8"/>
      <p:bldP build="p" bldLvl="5" animBg="1" rev="0" advAuto="0" spid="148" grpId="1"/>
      <p:bldP build="whole" bldLvl="1" animBg="1" rev="0" advAuto="0" spid="149" grpId="3"/>
      <p:bldP build="whole" bldLvl="1" animBg="1" rev="0" advAuto="0" spid="149" grpId="7"/>
      <p:bldP build="whole" bldLvl="1" animBg="1" rev="0" advAuto="0" spid="152" grpId="5"/>
      <p:bldP build="whole" bldLvl="1" animBg="1" rev="0" advAuto="0" spid="151" grpId="2"/>
      <p:bldP build="whole" bldLvl="1" animBg="1" rev="0" advAuto="0" spid="150" grpId="4"/>
      <p:bldP build="whole" bldLvl="1" animBg="1" rev="0" advAuto="0" spid="152" grpId="9"/>
      <p:bldP build="whole" bldLvl="1" animBg="1" rev="0" advAuto="0" spid="151" grpId="6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title"/>
          </p:nvPr>
        </p:nvSpPr>
        <p:spPr>
          <a:xfrm>
            <a:off x="259884" y="203200"/>
            <a:ext cx="12485032" cy="2146300"/>
          </a:xfrm>
          <a:prstGeom prst="rect">
            <a:avLst/>
          </a:prstGeom>
        </p:spPr>
        <p:txBody>
          <a:bodyPr/>
          <a:lstStyle/>
          <a:p>
            <a:pPr/>
            <a:r>
              <a:t>The Ratification Debate And The Origin Of The Bill Of Rights</a:t>
            </a:r>
          </a:p>
        </p:txBody>
      </p:sp>
      <p:sp>
        <p:nvSpPr>
          <p:cNvPr id="155" name="Shape 155"/>
          <p:cNvSpPr/>
          <p:nvPr>
            <p:ph type="body" idx="1"/>
          </p:nvPr>
        </p:nvSpPr>
        <p:spPr>
          <a:xfrm>
            <a:off x="109249" y="2282126"/>
            <a:ext cx="13004801" cy="7246748"/>
          </a:xfrm>
          <a:prstGeom prst="rect">
            <a:avLst/>
          </a:prstGeom>
        </p:spPr>
        <p:txBody>
          <a:bodyPr/>
          <a:lstStyle/>
          <a:p>
            <a:pPr marL="0" indent="0" algn="ctr" defTabSz="338835">
              <a:spcBef>
                <a:spcPts val="2400"/>
              </a:spcBef>
              <a:buSzTx/>
              <a:buNone/>
              <a:defRPr sz="1971">
                <a:effectLst>
                  <a:outerShdw sx="100000" sy="100000" kx="0" ky="0" algn="b" rotWithShape="0" blurRad="29464" dist="14732" dir="5400000">
                    <a:srgbClr val="000000"/>
                  </a:outerShdw>
                </a:effectLst>
              </a:defRPr>
            </a:pPr>
            <a:r>
              <a:t>The Bill of Rights</a:t>
            </a:r>
          </a:p>
          <a:p>
            <a:pPr marL="235711" indent="-235711" defTabSz="338835">
              <a:spcBef>
                <a:spcPts val="2400"/>
              </a:spcBef>
              <a:defRPr sz="1971">
                <a:effectLst>
                  <a:outerShdw sx="100000" sy="100000" kx="0" ky="0" algn="b" rotWithShape="0" blurRad="29464" dist="14732" dir="5400000">
                    <a:srgbClr val="000000"/>
                  </a:outerShdw>
                </a:effectLst>
              </a:defRPr>
            </a:pPr>
            <a:r>
              <a:t>State Constitutions had their own Bill of Rights</a:t>
            </a:r>
          </a:p>
          <a:p>
            <a:pPr marL="235711" indent="-235711" defTabSz="338835">
              <a:spcBef>
                <a:spcPts val="2400"/>
              </a:spcBef>
              <a:defRPr sz="1971">
                <a:effectLst>
                  <a:outerShdw sx="100000" sy="100000" kx="0" ky="0" algn="b" rotWithShape="0" blurRad="29464" dist="14732" dir="5400000">
                    <a:srgbClr val="000000"/>
                  </a:outerShdw>
                </a:effectLst>
              </a:defRPr>
            </a:pPr>
            <a:r>
              <a:t>Some Amendments:</a:t>
            </a:r>
          </a:p>
          <a:p>
            <a:pPr lvl="1" marL="471423" indent="-235711" defTabSz="338835">
              <a:spcBef>
                <a:spcPts val="2400"/>
              </a:spcBef>
              <a:defRPr sz="1971">
                <a:effectLst>
                  <a:outerShdw sx="100000" sy="100000" kx="0" ky="0" algn="b" rotWithShape="0" blurRad="29464" dist="14732" dir="5400000">
                    <a:srgbClr val="000000"/>
                  </a:outerShdw>
                </a:effectLst>
              </a:defRPr>
            </a:pPr>
            <a:r>
              <a:t>1 - Freedom of speech, press, religion, assembly, petition</a:t>
            </a:r>
          </a:p>
          <a:p>
            <a:pPr lvl="1" marL="471423" indent="-235711" defTabSz="338835">
              <a:spcBef>
                <a:spcPts val="2400"/>
              </a:spcBef>
              <a:defRPr sz="1971">
                <a:effectLst>
                  <a:outerShdw sx="100000" sy="100000" kx="0" ky="0" algn="b" rotWithShape="0" blurRad="29464" dist="14732" dir="5400000">
                    <a:srgbClr val="000000"/>
                  </a:outerShdw>
                </a:effectLst>
              </a:defRPr>
            </a:pPr>
            <a:r>
              <a:t>2 - bear arms</a:t>
            </a:r>
          </a:p>
          <a:p>
            <a:pPr lvl="1" marL="471423" indent="-235711" defTabSz="338835">
              <a:spcBef>
                <a:spcPts val="2400"/>
              </a:spcBef>
              <a:defRPr sz="1971">
                <a:effectLst>
                  <a:outerShdw sx="100000" sy="100000" kx="0" ky="0" algn="b" rotWithShape="0" blurRad="29464" dist="14732" dir="5400000">
                    <a:srgbClr val="000000"/>
                  </a:outerShdw>
                </a:effectLst>
              </a:defRPr>
            </a:pPr>
            <a:r>
              <a:t>4 - warrant needed to search a home</a:t>
            </a:r>
          </a:p>
          <a:p>
            <a:pPr lvl="1" marL="471423" indent="-235711" defTabSz="338835">
              <a:spcBef>
                <a:spcPts val="2400"/>
              </a:spcBef>
              <a:defRPr sz="1971">
                <a:effectLst>
                  <a:outerShdw sx="100000" sy="100000" kx="0" ky="0" algn="b" rotWithShape="0" blurRad="29464" dist="14732" dir="5400000">
                    <a:srgbClr val="000000"/>
                  </a:outerShdw>
                </a:effectLst>
              </a:defRPr>
            </a:pPr>
            <a:r>
              <a:t>5 - No double jeopardy, can’t be forced to testify against oneself </a:t>
            </a:r>
          </a:p>
          <a:p>
            <a:pPr lvl="1" marL="471423" indent="-235711" defTabSz="338835">
              <a:spcBef>
                <a:spcPts val="2400"/>
              </a:spcBef>
              <a:defRPr sz="1971">
                <a:effectLst>
                  <a:outerShdw sx="100000" sy="100000" kx="0" ky="0" algn="b" rotWithShape="0" blurRad="29464" dist="14732" dir="5400000">
                    <a:srgbClr val="000000"/>
                  </a:outerShdw>
                </a:effectLst>
              </a:defRPr>
            </a:pPr>
            <a:r>
              <a:t>9 - Rights not listed can’t be taken away</a:t>
            </a:r>
          </a:p>
          <a:p>
            <a:pPr lvl="1" marL="471423" indent="-235711" defTabSz="338835">
              <a:spcBef>
                <a:spcPts val="2400"/>
              </a:spcBef>
              <a:defRPr sz="1971">
                <a:effectLst>
                  <a:outerShdw sx="100000" sy="100000" kx="0" ky="0" algn="b" rotWithShape="0" blurRad="29464" dist="14732" dir="5400000">
                    <a:srgbClr val="000000"/>
                  </a:outerShdw>
                </a:effectLst>
              </a:defRPr>
            </a:pPr>
            <a:r>
              <a:t>10 - powers given to states (Federalism)</a:t>
            </a:r>
          </a:p>
          <a:p>
            <a:pPr lvl="2" marL="707136" indent="-235711" defTabSz="338835">
              <a:spcBef>
                <a:spcPts val="2400"/>
              </a:spcBef>
              <a:defRPr sz="1971">
                <a:effectLst>
                  <a:outerShdw sx="100000" sy="100000" kx="0" ky="0" algn="b" rotWithShape="0" blurRad="29464" dist="14732" dir="5400000">
                    <a:srgbClr val="000000"/>
                  </a:outerShdw>
                </a:effectLst>
              </a:defRPr>
            </a:pPr>
            <a:r>
              <a:t>Education, licensing professionals, etc.</a:t>
            </a:r>
          </a:p>
          <a:p>
            <a:pPr marL="235711" indent="-235711" defTabSz="338835">
              <a:spcBef>
                <a:spcPts val="2400"/>
              </a:spcBef>
              <a:defRPr sz="1971">
                <a:effectLst>
                  <a:outerShdw sx="100000" sy="100000" kx="0" ky="0" algn="b" rotWithShape="0" blurRad="29464" dist="14732" dir="5400000">
                    <a:srgbClr val="000000"/>
                  </a:outerShdw>
                </a:effectLst>
              </a:defRPr>
            </a:pPr>
            <a:r>
              <a:t>Until the 20th century, the Bill of Rights ONLY applied to the federal government, NOT states (More in AP Gov)</a:t>
            </a:r>
          </a:p>
          <a:p>
            <a:pPr marL="235711" indent="-235711" defTabSz="338835">
              <a:spcBef>
                <a:spcPts val="2400"/>
              </a:spcBef>
              <a:defRPr sz="1971">
                <a:effectLst>
                  <a:outerShdw sx="100000" sy="100000" kx="0" ky="0" algn="b" rotWithShape="0" blurRad="29464" dist="14732" dir="5400000">
                    <a:srgbClr val="000000"/>
                  </a:outerShdw>
                </a:effectLst>
              </a:defRPr>
            </a:pPr>
            <a:r>
              <a:t>No mention of God in the Constitution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title"/>
          </p:nvPr>
        </p:nvSpPr>
        <p:spPr>
          <a:xfrm>
            <a:off x="259884" y="67733"/>
            <a:ext cx="12485032" cy="1465660"/>
          </a:xfrm>
          <a:prstGeom prst="rect">
            <a:avLst/>
          </a:prstGeom>
        </p:spPr>
        <p:txBody>
          <a:bodyPr/>
          <a:lstStyle/>
          <a:p>
            <a:pPr/>
            <a:r>
              <a:t>“We The People”</a:t>
            </a:r>
          </a:p>
        </p:txBody>
      </p:sp>
      <p:sp>
        <p:nvSpPr>
          <p:cNvPr id="158" name="Shape 158"/>
          <p:cNvSpPr/>
          <p:nvPr>
            <p:ph type="body" idx="1"/>
          </p:nvPr>
        </p:nvSpPr>
        <p:spPr>
          <a:xfrm>
            <a:off x="109249" y="1301845"/>
            <a:ext cx="13004801" cy="8227029"/>
          </a:xfrm>
          <a:prstGeom prst="rect">
            <a:avLst/>
          </a:prstGeom>
        </p:spPr>
        <p:txBody>
          <a:bodyPr/>
          <a:lstStyle/>
          <a:p>
            <a:pPr marL="0" indent="0" algn="ctr" defTabSz="286258">
              <a:spcBef>
                <a:spcPts val="2000"/>
              </a:spcBef>
              <a:buSzTx/>
              <a:buNone/>
              <a:defRPr sz="1666">
                <a:effectLst>
                  <a:outerShdw sx="100000" sy="100000" kx="0" ky="0" algn="b" rotWithShape="0" blurRad="24892" dist="12446" dir="5400000">
                    <a:srgbClr val="000000"/>
                  </a:outerShdw>
                </a:effectLst>
              </a:defRPr>
            </a:pPr>
            <a:r>
              <a:t>National Identity</a:t>
            </a:r>
          </a:p>
          <a:p>
            <a:pPr marL="199136" indent="-199136" defTabSz="286258">
              <a:spcBef>
                <a:spcPts val="2000"/>
              </a:spcBef>
              <a:defRPr sz="1666">
                <a:effectLst>
                  <a:outerShdw sx="100000" sy="100000" kx="0" ky="0" algn="b" rotWithShape="0" blurRad="24892" dist="12446" dir="5400000">
                    <a:srgbClr val="000000"/>
                  </a:outerShdw>
                </a:effectLst>
              </a:defRPr>
            </a:pPr>
            <a:r>
              <a:t>Preamble references liberty, posterity (later echoed by Lincoln in the Civil War)</a:t>
            </a:r>
          </a:p>
          <a:p>
            <a:pPr marL="199136" indent="-199136" defTabSz="286258">
              <a:spcBef>
                <a:spcPts val="2000"/>
              </a:spcBef>
              <a:defRPr sz="1666">
                <a:effectLst>
                  <a:outerShdw sx="100000" sy="100000" kx="0" ky="0" algn="b" rotWithShape="0" blurRad="24892" dist="12446" dir="5400000">
                    <a:srgbClr val="000000"/>
                  </a:outerShdw>
                </a:effectLst>
              </a:defRPr>
            </a:pPr>
            <a:r>
              <a:t>Indians were not considered Americans</a:t>
            </a:r>
          </a:p>
          <a:p>
            <a:pPr marL="199136" indent="-199136" defTabSz="286258">
              <a:spcBef>
                <a:spcPts val="2000"/>
              </a:spcBef>
              <a:defRPr sz="1666">
                <a:effectLst>
                  <a:outerShdw sx="100000" sy="100000" kx="0" ky="0" algn="b" rotWithShape="0" blurRad="24892" dist="12446" dir="5400000">
                    <a:srgbClr val="000000"/>
                  </a:outerShdw>
                </a:effectLst>
              </a:defRPr>
            </a:pPr>
            <a:r>
              <a:t>No mention of slavery, referred to as “other persons”</a:t>
            </a:r>
          </a:p>
          <a:p>
            <a:pPr marL="0" indent="0" algn="ctr" defTabSz="286258">
              <a:spcBef>
                <a:spcPts val="2000"/>
              </a:spcBef>
              <a:buSzTx/>
              <a:buNone/>
              <a:defRPr sz="1666">
                <a:effectLst>
                  <a:outerShdw sx="100000" sy="100000" kx="0" ky="0" algn="b" rotWithShape="0" blurRad="24892" dist="12446" dir="5400000">
                    <a:srgbClr val="000000"/>
                  </a:outerShdw>
                </a:effectLst>
              </a:defRPr>
            </a:pPr>
            <a:r>
              <a:t>Indians in the New Nation</a:t>
            </a:r>
          </a:p>
          <a:p>
            <a:pPr marL="199136" indent="-199136" defTabSz="286258">
              <a:spcBef>
                <a:spcPts val="2000"/>
              </a:spcBef>
              <a:defRPr sz="1666">
                <a:effectLst>
                  <a:outerShdw sx="100000" sy="100000" kx="0" ky="0" algn="b" rotWithShape="0" blurRad="24892" dist="12446" dir="5400000">
                    <a:srgbClr val="000000"/>
                  </a:outerShdw>
                </a:effectLst>
              </a:defRPr>
            </a:pPr>
            <a:r>
              <a:t>Westward expansion led to debates over treatment of Natives</a:t>
            </a:r>
          </a:p>
          <a:p>
            <a:pPr marL="199136" indent="-199136" defTabSz="286258">
              <a:spcBef>
                <a:spcPts val="2000"/>
              </a:spcBef>
              <a:defRPr sz="1666">
                <a:effectLst>
                  <a:outerShdw sx="100000" sy="100000" kx="0" ky="0" algn="b" rotWithShape="0" blurRad="24892" dist="12446" dir="5400000">
                    <a:srgbClr val="000000"/>
                  </a:outerShdw>
                </a:effectLst>
              </a:defRPr>
            </a:pPr>
            <a:r>
              <a:t>Treaties often only had support of a small portion of tribe, yet all and to abide by it</a:t>
            </a:r>
          </a:p>
          <a:p>
            <a:pPr marL="199136" indent="-199136" defTabSz="286258">
              <a:spcBef>
                <a:spcPts val="2000"/>
              </a:spcBef>
              <a:defRPr sz="1666">
                <a:effectLst>
                  <a:outerShdw sx="100000" sy="100000" kx="0" ky="0" algn="b" rotWithShape="0" blurRad="24892" dist="12446" dir="5400000">
                    <a:srgbClr val="000000"/>
                  </a:outerShdw>
                </a:effectLst>
              </a:defRPr>
            </a:pPr>
            <a:r>
              <a:t>Little Turtle - leader of Miami Confederacy</a:t>
            </a:r>
          </a:p>
          <a:p>
            <a:pPr lvl="1" marL="398272" indent="-199136" defTabSz="286258">
              <a:spcBef>
                <a:spcPts val="2000"/>
              </a:spcBef>
              <a:defRPr sz="1666">
                <a:effectLst>
                  <a:outerShdw sx="100000" sy="100000" kx="0" ky="0" algn="b" rotWithShape="0" blurRad="24892" dist="12446" dir="5400000">
                    <a:srgbClr val="000000"/>
                  </a:outerShdw>
                </a:effectLst>
              </a:defRPr>
            </a:pPr>
            <a:r>
              <a:t>Defeated Americans in Northwest Territory, eventually were defeated at the Battle of Fallen Timbers</a:t>
            </a:r>
          </a:p>
          <a:p>
            <a:pPr marL="199136" indent="-199136" defTabSz="286258">
              <a:spcBef>
                <a:spcPts val="2000"/>
              </a:spcBef>
              <a:defRPr sz="1666">
                <a:effectLst>
                  <a:outerShdw sx="100000" sy="100000" kx="0" ky="0" algn="b" rotWithShape="0" blurRad="24892" dist="12446" dir="5400000">
                    <a:srgbClr val="000000"/>
                  </a:outerShdw>
                </a:effectLst>
              </a:defRPr>
            </a:pPr>
            <a:r>
              <a:t>Treaty of Greenville:</a:t>
            </a:r>
          </a:p>
          <a:p>
            <a:pPr lvl="1" marL="398272" indent="-199136" defTabSz="286258">
              <a:spcBef>
                <a:spcPts val="2000"/>
              </a:spcBef>
              <a:defRPr sz="1666">
                <a:effectLst>
                  <a:outerShdw sx="100000" sy="100000" kx="0" ky="0" algn="b" rotWithShape="0" blurRad="24892" dist="12446" dir="5400000">
                    <a:srgbClr val="000000"/>
                  </a:outerShdw>
                </a:effectLst>
              </a:defRPr>
            </a:pPr>
            <a:r>
              <a:t>Natives lost a significant amount of land in Ohio and Indiana</a:t>
            </a:r>
          </a:p>
          <a:p>
            <a:pPr marL="199136" indent="-199136" defTabSz="286258">
              <a:spcBef>
                <a:spcPts val="2000"/>
              </a:spcBef>
              <a:defRPr sz="1666">
                <a:effectLst>
                  <a:outerShdw sx="100000" sy="100000" kx="0" ky="0" algn="b" rotWithShape="0" blurRad="24892" dist="12446" dir="5400000">
                    <a:srgbClr val="000000"/>
                  </a:outerShdw>
                </a:effectLst>
              </a:defRPr>
            </a:pPr>
            <a:r>
              <a:t>Jefferson argued Natives could become members of American society:</a:t>
            </a:r>
          </a:p>
          <a:p>
            <a:pPr lvl="1" marL="398272" indent="-199136" defTabSz="286258">
              <a:spcBef>
                <a:spcPts val="2000"/>
              </a:spcBef>
              <a:defRPr sz="1666">
                <a:effectLst>
                  <a:outerShdw sx="100000" sy="100000" kx="0" ky="0" algn="b" rotWithShape="0" blurRad="24892" dist="12446" dir="5400000">
                    <a:srgbClr val="000000"/>
                  </a:outerShdw>
                </a:effectLst>
              </a:defRPr>
            </a:pPr>
            <a:r>
              <a:t>Focus on farming, abandon hunting -&gt; Connect to Dawes Act of 1887</a:t>
            </a:r>
          </a:p>
          <a:p>
            <a:pPr marL="199136" indent="-199136" defTabSz="286258">
              <a:spcBef>
                <a:spcPts val="2000"/>
              </a:spcBef>
              <a:defRPr sz="1666">
                <a:effectLst>
                  <a:outerShdw sx="100000" sy="100000" kx="0" ky="0" algn="b" rotWithShape="0" blurRad="24892" dist="12446" dir="5400000">
                    <a:srgbClr val="000000"/>
                  </a:outerShdw>
                </a:effectLst>
              </a:defRPr>
            </a:pPr>
            <a:r>
              <a:t>Indians were considered “civilized” when:</a:t>
            </a:r>
          </a:p>
          <a:p>
            <a:pPr lvl="1" marL="398272" indent="-199136" defTabSz="286258">
              <a:spcBef>
                <a:spcPts val="2000"/>
              </a:spcBef>
              <a:defRPr sz="1666">
                <a:effectLst>
                  <a:outerShdw sx="100000" sy="100000" kx="0" ky="0" algn="b" rotWithShape="0" blurRad="24892" dist="12446" dir="5400000">
                    <a:srgbClr val="000000"/>
                  </a:outerShdw>
                </a:effectLst>
              </a:defRPr>
            </a:pPr>
            <a:r>
              <a:t>Adopted America ways and gender roles</a:t>
            </a:r>
          </a:p>
          <a:p>
            <a:pPr marL="199136" indent="-199136" defTabSz="286258">
              <a:spcBef>
                <a:spcPts val="2000"/>
              </a:spcBef>
              <a:defRPr sz="1666">
                <a:effectLst>
                  <a:outerShdw sx="100000" sy="100000" kx="0" ky="0" algn="b" rotWithShape="0" blurRad="24892" dist="12446" dir="5400000">
                    <a:srgbClr val="000000"/>
                  </a:outerShdw>
                </a:effectLst>
              </a:defRPr>
            </a:pPr>
            <a:r>
              <a:t>Many Natives still sought to keep autonomy</a:t>
            </a:r>
          </a:p>
        </p:txBody>
      </p:sp>
      <p:pic>
        <p:nvPicPr>
          <p:cNvPr id="159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87883" y="764116"/>
            <a:ext cx="3492501" cy="4635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5416" y="764116"/>
            <a:ext cx="5766111" cy="4635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5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15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15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Class="exit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9" grpId="2"/>
      <p:bldP build="whole" bldLvl="1" animBg="1" rev="0" advAuto="0" spid="160" grpId="3"/>
      <p:bldP build="p" bldLvl="5" animBg="1" rev="0" advAuto="0" spid="158" grpId="1"/>
      <p:bldP build="whole" bldLvl="1" animBg="1" rev="0" advAuto="0" spid="160" grpId="4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New_Template2">
  <a:themeElements>
    <a:clrScheme name="New_Template2">
      <a:dk1>
        <a:srgbClr val="C000EB"/>
      </a:dk1>
      <a:lt1>
        <a:srgbClr val="EBEBEB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BEBEB"/>
            </a:solidFill>
            <a:effectLst>
              <a:outerShdw sx="100000" sy="100000" kx="0" ky="0" algn="b" rotWithShape="0" blurRad="50800" dist="25400" dir="540000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2">
  <a:themeElements>
    <a:clrScheme name="New_Template2">
      <a:dk1>
        <a:srgbClr val="000000"/>
      </a:dk1>
      <a:lt1>
        <a:srgbClr val="FFFFFF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BEBEB"/>
            </a:solidFill>
            <a:effectLst>
              <a:outerShdw sx="100000" sy="100000" kx="0" ky="0" algn="b" rotWithShape="0" blurRad="50800" dist="25400" dir="540000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