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15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tif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2.tif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 defTabSz="537463">
              <a:defRPr spc="353" sz="4416">
                <a:effectLst>
                  <a:outerShdw sx="100000" sy="100000" kx="0" ky="0" algn="b" rotWithShape="0" blurRad="23368" dist="23368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Give Me Liberty!, Chapter 8, 4th Edition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264" sz="33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Please check out the description for additional videos related to this chapter and other resources!</a:t>
            </a:r>
          </a:p>
        </p:txBody>
      </p:sp>
      <p:sp>
        <p:nvSpPr>
          <p:cNvPr id="123" name="Shape 123"/>
          <p:cNvSpPr/>
          <p:nvPr/>
        </p:nvSpPr>
        <p:spPr>
          <a:xfrm>
            <a:off x="872066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Judicial Review</a:t>
            </a:r>
          </a:p>
        </p:txBody>
      </p:sp>
      <p:sp>
        <p:nvSpPr>
          <p:cNvPr id="124" name="Shape 124"/>
          <p:cNvSpPr/>
          <p:nvPr/>
        </p:nvSpPr>
        <p:spPr>
          <a:xfrm>
            <a:off x="3776133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Reasons for Political Parties</a:t>
            </a:r>
          </a:p>
        </p:txBody>
      </p:sp>
      <p:sp>
        <p:nvSpPr>
          <p:cNvPr id="125" name="Shape 125"/>
          <p:cNvSpPr/>
          <p:nvPr/>
        </p:nvSpPr>
        <p:spPr>
          <a:xfrm>
            <a:off x="6680200" y="482600"/>
            <a:ext cx="2556272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29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 French Revolution</a:t>
            </a:r>
          </a:p>
        </p:txBody>
      </p:sp>
      <p:sp>
        <p:nvSpPr>
          <p:cNvPr id="126" name="Shape 126"/>
          <p:cNvSpPr/>
          <p:nvPr/>
        </p:nvSpPr>
        <p:spPr>
          <a:xfrm>
            <a:off x="9694597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“XYZ” Affair</a:t>
            </a:r>
          </a:p>
        </p:txBody>
      </p:sp>
      <p:sp>
        <p:nvSpPr>
          <p:cNvPr id="127" name="Shape 127"/>
          <p:cNvSpPr/>
          <p:nvPr/>
        </p:nvSpPr>
        <p:spPr>
          <a:xfrm>
            <a:off x="872066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War of 1812</a:t>
            </a:r>
          </a:p>
        </p:txBody>
      </p:sp>
      <p:sp>
        <p:nvSpPr>
          <p:cNvPr id="128" name="Shape 128"/>
          <p:cNvSpPr/>
          <p:nvPr/>
        </p:nvSpPr>
        <p:spPr>
          <a:xfrm>
            <a:off x="3776133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Henry Clay!</a:t>
            </a:r>
          </a:p>
        </p:txBody>
      </p:sp>
      <p:sp>
        <p:nvSpPr>
          <p:cNvPr id="129" name="Shape 129"/>
          <p:cNvSpPr/>
          <p:nvPr/>
        </p:nvSpPr>
        <p:spPr>
          <a:xfrm>
            <a:off x="6735365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Nationalism</a:t>
            </a:r>
          </a:p>
        </p:txBody>
      </p:sp>
      <p:sp>
        <p:nvSpPr>
          <p:cNvPr id="130" name="Shape 130"/>
          <p:cNvSpPr/>
          <p:nvPr/>
        </p:nvSpPr>
        <p:spPr>
          <a:xfrm>
            <a:off x="9694597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27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 Rebellion over Whiskey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Jefferson In Power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“We are all Republicans, we are all Federalists”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Those imprisoned under the Sedition Act were pardoned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 reduced the size of the military</a:t>
            </a:r>
          </a:p>
          <a:p>
            <a:pPr marL="0" indent="0" algn="ctr" defTabSz="368045">
              <a:spcBef>
                <a:spcPts val="2000"/>
              </a:spcBef>
              <a:buSzTx/>
              <a:buNone/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Judicial Review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“Midnight Judges” were appointed by Adams, Jefferson, through Madison (Secretary of State) refused to deliver the commissions 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Marbury (one of the commission-less judges) sued Madison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Supreme Court declared part of the Judiciary Act of 1789 unconstitutional, stated they could not help Marbury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court case established ***JUDICIAL REVIEW***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Fletcher v. Peck - Supreme Court could declare state laws unconstitutional</a:t>
            </a:r>
          </a:p>
          <a:p>
            <a:pPr marL="280034" indent="-280034" defTabSz="368045">
              <a:spcBef>
                <a:spcPts val="2000"/>
              </a:spcBef>
              <a:defRPr sz="2268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According to John Marshall (Chief Justice), the government could NOT impair contracts</a:t>
            </a:r>
          </a:p>
        </p:txBody>
      </p:sp>
      <p:pic>
        <p:nvPicPr>
          <p:cNvPr id="17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900" y="33447"/>
            <a:ext cx="3186485" cy="412368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711700" y="0"/>
            <a:ext cx="3186353" cy="1953552"/>
          </a:xfrm>
          <a:prstGeom prst="wedgeEllipseCallout">
            <a:avLst>
              <a:gd name="adj1" fmla="val -72112"/>
              <a:gd name="adj2" fmla="val 2617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Give Me My Papers, Yo!</a:t>
            </a:r>
          </a:p>
        </p:txBody>
      </p:sp>
      <p:pic>
        <p:nvPicPr>
          <p:cNvPr id="17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6133" y="1862666"/>
            <a:ext cx="76200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7"/>
      <p:bldP build="whole" bldLvl="1" animBg="1" rev="0" advAuto="0" spid="171" grpId="5"/>
      <p:bldP build="whole" bldLvl="1" animBg="1" rev="0" advAuto="0" spid="172" grpId="6"/>
      <p:bldP build="whole" bldLvl="1" animBg="1" rev="0" advAuto="0" spid="173" grpId="4"/>
      <p:bldP build="p" bldLvl="5" animBg="1" rev="0" advAuto="0" spid="170" grpId="1"/>
      <p:bldP build="whole" bldLvl="1" animBg="1" rev="0" advAuto="0" spid="171" grpId="2"/>
      <p:bldP build="whole" bldLvl="1" animBg="1" rev="0" advAuto="0" spid="17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Jefferson In Power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408940">
              <a:spcBef>
                <a:spcPts val="2200"/>
              </a:spcBef>
              <a:buSzTx/>
              <a:buNone/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Louisiana Purchase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1795 - Pinckney’s Treaty - US gained access to MS River, right of deposit in N.O.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 sought N.O., ended up buying all of LA Territory - doubled the size of the US!</a:t>
            </a:r>
          </a:p>
          <a:p>
            <a:pPr lvl="1" marL="62230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 switched from strict to loose interpretation</a:t>
            </a:r>
          </a:p>
          <a:p>
            <a:pPr marL="0" indent="0" algn="ctr" defTabSz="408940">
              <a:spcBef>
                <a:spcPts val="2200"/>
              </a:spcBef>
              <a:buSzTx/>
              <a:buNone/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Lewis and Clark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Explored the territory - sought a waterway to the Pacific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Acquired new plants and animals</a:t>
            </a:r>
          </a:p>
          <a:p>
            <a:pPr marL="0" indent="0" algn="ctr" defTabSz="408940">
              <a:spcBef>
                <a:spcPts val="2200"/>
              </a:spcBef>
              <a:buSzTx/>
              <a:buNone/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Incorporating Louisiana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Free blacks in the Territory had many rights under the French and Spanish</a:t>
            </a:r>
          </a:p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They lost many of these rights upon the acquisition by the US</a:t>
            </a:r>
          </a:p>
        </p:txBody>
      </p:sp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2571" y="3748616"/>
            <a:ext cx="3769246" cy="5630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2"/>
      <p:bldP build="whole" bldLvl="1" animBg="1" rev="0" advAuto="0" spid="177" grpId="3"/>
      <p:bldP build="p" bldLvl="5" animBg="1" rev="0" advAuto="0" spid="17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Jefferson In Power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464872" y="1278565"/>
            <a:ext cx="12048068" cy="8344563"/>
          </a:xfrm>
          <a:prstGeom prst="rect">
            <a:avLst/>
          </a:prstGeom>
        </p:spPr>
        <p:txBody>
          <a:bodyPr/>
          <a:lstStyle/>
          <a:p>
            <a:pPr marL="0" indent="0" algn="ctr" defTabSz="297941">
              <a:spcBef>
                <a:spcPts val="1600"/>
              </a:spcBef>
              <a:buSzTx/>
              <a:buNone/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Barbary Wars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Barbary states demanded tribute from the US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 expanded the navy 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Finally, after the War of 1812, the harassment stopped</a:t>
            </a:r>
          </a:p>
          <a:p>
            <a:pPr marL="0" indent="0" algn="ctr" defTabSz="297941">
              <a:spcBef>
                <a:spcPts val="1600"/>
              </a:spcBef>
              <a:buSzTx/>
              <a:buNone/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Embargo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Britain continued impressment - needed men to fight Napoleon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6,000 American sailors were impressed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Embargo Act cut off ALL trade with the rest of the world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HUGE disaster for the US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1809 Non-Intercourse Act - banned trade with only Britain and France</a:t>
            </a:r>
          </a:p>
          <a:p>
            <a:pPr marL="0" indent="0" algn="ctr" defTabSz="297941">
              <a:spcBef>
                <a:spcPts val="1600"/>
              </a:spcBef>
              <a:buSzTx/>
              <a:buNone/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Madison and Pressure for War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Madison (Secretary of State under Jefferson) easily became the next president in 1812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Macon’s Bill #2 - reopened trade with France - embargo placed on Britain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Warhawks - from the South and West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Henry Clay! and John C. Calhoun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Urged war with Britain, wanted to annex Canada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695450"/>
            <a:ext cx="4892376" cy="3734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1400" y="1043516"/>
            <a:ext cx="4272276" cy="514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9133" y="5575300"/>
            <a:ext cx="2794001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6"/>
      <p:bldP build="whole" bldLvl="1" animBg="1" rev="0" advAuto="0" spid="181" grpId="2"/>
      <p:bldP build="whole" bldLvl="1" animBg="1" rev="0" advAuto="0" spid="182" grpId="3"/>
      <p:bldP build="whole" bldLvl="1" animBg="1" rev="0" advAuto="0" spid="181" grpId="5"/>
      <p:bldP build="p" bldLvl="5" animBg="1" rev="0" advAuto="0" spid="180" grpId="1"/>
      <p:bldP build="whole" bldLvl="1" animBg="1" rev="0" advAuto="0" spid="18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“Second War Of Independence”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64872" y="2055514"/>
            <a:ext cx="12048068" cy="6971442"/>
          </a:xfrm>
          <a:prstGeom prst="rect">
            <a:avLst/>
          </a:prstGeom>
        </p:spPr>
        <p:txBody>
          <a:bodyPr/>
          <a:lstStyle/>
          <a:p>
            <a:pPr marL="0" indent="0" algn="ctr" defTabSz="303783">
              <a:spcBef>
                <a:spcPts val="1600"/>
              </a:spcBef>
              <a:buSzTx/>
              <a:buNone/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Indian Response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Some Natives embraced becoming “civilized”</a:t>
            </a:r>
          </a:p>
          <a:p>
            <a:pPr lvl="1" marL="46227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Adopting farming - give up traditional Native lifestyle</a:t>
            </a:r>
          </a:p>
          <a:p>
            <a:pPr marL="0" indent="0" algn="ctr" defTabSz="303783">
              <a:spcBef>
                <a:spcPts val="1600"/>
              </a:spcBef>
              <a:buSzTx/>
              <a:buNone/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Tecumseh’s Vision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Charismatic Native leader that resisted Americans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Battle of Tippecanoe - future president William Henry Harrison defeated Natives</a:t>
            </a:r>
          </a:p>
          <a:p>
            <a:pPr marL="0" indent="0" algn="ctr" defTabSz="303783">
              <a:spcBef>
                <a:spcPts val="1600"/>
              </a:spcBef>
              <a:buSzTx/>
              <a:buNone/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War of 1812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Causes - impressment, arming of Natives on the frontier 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Most of the North was against the war (trading)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White House was burned to the ground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Tecumseh was killed at the Battle of Thames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Andrew Jackson became an overnight hero - Battle of Horseshoe Bend and the Battle of New Orleans</a:t>
            </a:r>
          </a:p>
          <a:p>
            <a:pPr marL="231139" indent="-231139" defTabSz="303783">
              <a:spcBef>
                <a:spcPts val="1600"/>
              </a:spcBef>
              <a:defRPr sz="1871">
                <a:effectLst>
                  <a:outerShdw sx="100000" sy="100000" kx="0" ky="0" algn="b" rotWithShape="0" blurRad="13208" dist="1320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Treaty of Ghent - ended the war, no territory gained or lost</a:t>
            </a:r>
          </a:p>
        </p:txBody>
      </p:sp>
      <p:pic>
        <p:nvPicPr>
          <p:cNvPr id="18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1846" y="101600"/>
            <a:ext cx="3566621" cy="4734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500" y="2870545"/>
            <a:ext cx="7725136" cy="534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7" grpId="3"/>
      <p:bldP build="p" bldLvl="5" animBg="1" rev="0" advAuto="0" spid="186" grpId="1"/>
      <p:bldP build="whole" bldLvl="1" animBg="1" rev="0" advAuto="0" spid="18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“Second War Of Independence”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464872" y="2055514"/>
            <a:ext cx="12048068" cy="6971442"/>
          </a:xfrm>
          <a:prstGeom prst="rect">
            <a:avLst/>
          </a:prstGeom>
        </p:spPr>
        <p:txBody>
          <a:bodyPr/>
          <a:lstStyle/>
          <a:p>
            <a:pPr marL="0" indent="0" algn="ctr" defTabSz="420624">
              <a:spcBef>
                <a:spcPts val="2300"/>
              </a:spcBef>
              <a:buSzTx/>
              <a:buNone/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War’s Aftermath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British and Native threat is essentially gone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HUGE increase in Nationalism in the US (Battle of New Orleans)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Canada did not embrace the US as previously thought</a:t>
            </a:r>
          </a:p>
          <a:p>
            <a:pPr marL="0" indent="0" algn="ctr" defTabSz="420624">
              <a:spcBef>
                <a:spcPts val="2300"/>
              </a:spcBef>
              <a:buSzTx/>
              <a:buNone/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End of the Federalist Party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Hartford Convention (December, 1814) - end of the war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Federalist meeting to share grievances, sought to amend the Constitution:</a:t>
            </a:r>
          </a:p>
          <a:p>
            <a:pPr lvl="1" marL="64008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Increasing requirements to declare war, impose an embargo, adding new states</a:t>
            </a:r>
          </a:p>
          <a:p>
            <a:pPr marL="320040" indent="-320040" defTabSz="420624">
              <a:spcBef>
                <a:spcPts val="2300"/>
              </a:spcBef>
              <a:defRPr sz="2592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Federalists got a bad rap because of nationalism sweeping the nation</a:t>
            </a:r>
          </a:p>
        </p:txBody>
      </p:sp>
      <p:pic>
        <p:nvPicPr>
          <p:cNvPr id="1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535" y="4402666"/>
            <a:ext cx="6300932" cy="4662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p" bldLvl="5" animBg="1" rev="0" advAuto="0" spid="191" grpId="1"/>
      <p:bldP build="whole" bldLvl="1" animBg="1" rev="0" advAuto="0" spid="19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427566" y="1570566"/>
            <a:ext cx="11967899" cy="7390541"/>
          </a:xfrm>
          <a:prstGeom prst="rect">
            <a:avLst/>
          </a:prstGeom>
        </p:spPr>
        <p:txBody>
          <a:bodyPr/>
          <a:lstStyle/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Hamilton’s Financial Plan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Impact of the French Revolution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Whiskey Rebellion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Reasons for the emergence and characteristics of the first political parties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Whiskey Rebellion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“XYZ” Affair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Alien and Sedition Acts -&gt; VA and KY Resolutions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“Revolution of 1800”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Judicial Review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Causes of the War of 1812</a:t>
            </a:r>
          </a:p>
          <a:p>
            <a:pPr marL="288925" indent="-288925" defTabSz="379729">
              <a:spcBef>
                <a:spcPts val="2000"/>
              </a:spcBef>
              <a:defRPr sz="2340">
                <a:effectLst>
                  <a:outerShdw sx="100000" sy="100000" kx="0" ky="0" algn="b" rotWithShape="0" blurRad="16510" dist="1651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Impacts of the War of 1812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Chapter 9!</a:t>
            </a:r>
          </a:p>
        </p:txBody>
      </p:sp>
      <p:sp>
        <p:nvSpPr>
          <p:cNvPr id="198" name="Shape 19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Subscribe and share</a:t>
            </a:r>
          </a:p>
          <a:p>
            <a:pPr/>
            <a:r>
              <a:t>Check out other videos in the description</a:t>
            </a:r>
          </a:p>
          <a:p>
            <a:pPr/>
            <a:r>
              <a:t>Good luck in May!</a:t>
            </a:r>
          </a:p>
        </p:txBody>
      </p:sp>
      <p:pic>
        <p:nvPicPr>
          <p:cNvPr id="19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570" y="2940050"/>
            <a:ext cx="4102459" cy="529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Politics In An Age Of Passion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464872" y="1530714"/>
            <a:ext cx="12048068" cy="7515490"/>
          </a:xfrm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1700"/>
              </a:spcBef>
              <a:buSzTx/>
              <a:buNone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Hamilton’s Program</a:t>
            </a:r>
          </a:p>
          <a:p>
            <a:pPr marL="240030" indent="-240030" defTabSz="315468">
              <a:spcBef>
                <a:spcPts val="1700"/>
              </a:spcBef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Hamilton’s financial program (see video in description) was a contributor to the emergence of political parties</a:t>
            </a:r>
          </a:p>
          <a:p>
            <a:pPr marL="240030" indent="-240030" defTabSz="315468">
              <a:spcBef>
                <a:spcPts val="1700"/>
              </a:spcBef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5 Parts:</a:t>
            </a:r>
          </a:p>
          <a:p>
            <a:pPr lvl="1" marL="795528" indent="-397764" defTabSz="315468">
              <a:spcBef>
                <a:spcPts val="1700"/>
              </a:spcBef>
              <a:buSzPct val="100000"/>
              <a:buAutoNum type="arabicPeriod" startAt="1"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 government would pay of all debt plus interest </a:t>
            </a:r>
          </a:p>
          <a:p>
            <a:pPr lvl="1" marL="795528" indent="-397764" defTabSz="315468">
              <a:spcBef>
                <a:spcPts val="1700"/>
              </a:spcBef>
              <a:buSzPct val="100000"/>
              <a:buAutoNum type="arabicPeriod" startAt="1"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New bonds would be issued to pay off old debt and the government would assume state debts</a:t>
            </a:r>
          </a:p>
          <a:p>
            <a:pPr lvl="1" marL="795528" indent="-397764" defTabSz="315468">
              <a:spcBef>
                <a:spcPts val="1700"/>
              </a:spcBef>
              <a:buSzPct val="100000"/>
              <a:buAutoNum type="arabicPeriod" startAt="1"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***Bank of the US (BUS)*** - issue notes and make loans to government</a:t>
            </a:r>
          </a:p>
          <a:p>
            <a:pPr lvl="1" marL="795528" indent="-397764" defTabSz="315468">
              <a:spcBef>
                <a:spcPts val="1700"/>
              </a:spcBef>
              <a:buSzPct val="100000"/>
              <a:buAutoNum type="arabicPeriod" startAt="1"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Excise tax - tax on domestically manufactured goods (whiskey)</a:t>
            </a:r>
          </a:p>
          <a:p>
            <a:pPr lvl="1" marL="795528" indent="-397764" defTabSz="315468">
              <a:spcBef>
                <a:spcPts val="1700"/>
              </a:spcBef>
              <a:buSzPct val="100000"/>
              <a:buAutoNum type="arabicPeriod" startAt="1"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Tariff - tax on foreign goods</a:t>
            </a:r>
          </a:p>
          <a:p>
            <a:pPr lvl="1" marL="480060" indent="-240030" defTabSz="315468">
              <a:spcBef>
                <a:spcPts val="1700"/>
              </a:spcBef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 also proposed government subsidies to industries, but that did not occur</a:t>
            </a:r>
          </a:p>
          <a:p>
            <a:pPr marL="0" indent="0" algn="ctr" defTabSz="315468">
              <a:spcBef>
                <a:spcPts val="1700"/>
              </a:spcBef>
              <a:buSzTx/>
              <a:buNone/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Emergence of Opposition</a:t>
            </a:r>
          </a:p>
          <a:p>
            <a:pPr marL="240030" indent="-240030" defTabSz="315468">
              <a:spcBef>
                <a:spcPts val="1700"/>
              </a:spcBef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Hamilton favored trade with Britain, Jefferson and his followers favored agriculture</a:t>
            </a:r>
          </a:p>
          <a:p>
            <a:pPr marL="240030" indent="-240030" defTabSz="315468">
              <a:spcBef>
                <a:spcPts val="1700"/>
              </a:spcBef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 feared Hamilton’s vision could create too powerful of a government</a:t>
            </a:r>
          </a:p>
          <a:p>
            <a:pPr marL="240030" indent="-240030" defTabSz="315468">
              <a:spcBef>
                <a:spcPts val="1700"/>
              </a:spcBef>
              <a:defRPr sz="1944">
                <a:effectLst>
                  <a:outerShdw sx="100000" sy="100000" kx="0" ky="0" algn="b" rotWithShape="0" blurRad="13716" dist="1371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Speculators bought bonds for pennies on the dollar and sought to make a lot of $ under his plan</a:t>
            </a:r>
          </a:p>
        </p:txBody>
      </p:sp>
      <p:pic>
        <p:nvPicPr>
          <p:cNvPr id="1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9616" y="694266"/>
            <a:ext cx="25781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5716" y="177800"/>
            <a:ext cx="5558939" cy="3540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46783" y="4902200"/>
            <a:ext cx="2705101" cy="309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431285" y="4203601"/>
            <a:ext cx="2521282" cy="2169783"/>
          </a:xfrm>
          <a:prstGeom prst="wedgeEllipseCallout">
            <a:avLst>
              <a:gd name="adj1" fmla="val 95943"/>
              <a:gd name="adj2" fmla="val 49742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We Love Agriculture!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  <p:bldP build="whole" bldLvl="1" animBg="1" rev="0" advAuto="0" spid="135" grpId="6"/>
      <p:bldP build="whole" bldLvl="1" animBg="1" rev="0" advAuto="0" spid="134" grpId="2"/>
      <p:bldP build="whole" bldLvl="1" animBg="1" rev="0" advAuto="0" spid="137" grpId="7"/>
      <p:bldP build="whole" bldLvl="1" animBg="1" rev="0" advAuto="0" spid="136" grpId="5"/>
      <p:bldP build="whole" bldLvl="1" animBg="1" rev="0" advAuto="0" spid="135" grpId="3"/>
      <p:bldP build="whole" bldLvl="1" animBg="1" rev="0" advAuto="0" spid="137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Politics In An Age Of Passion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297941">
              <a:spcBef>
                <a:spcPts val="1600"/>
              </a:spcBef>
              <a:buSzTx/>
              <a:buNone/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Jefferson-Hamilton Bargain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South opposed his plan - little manufacturing and fewer bond holders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Jefferson, strictly interpreted the Constitution and believed the BUS was unconstitutional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Ultimately, Jefferson accepted Hamilton’s plan and in return the new capital would be in the South (land from VA)</a:t>
            </a:r>
          </a:p>
          <a:p>
            <a:pPr marL="0" indent="0" algn="ctr" defTabSz="297941">
              <a:spcBef>
                <a:spcPts val="1600"/>
              </a:spcBef>
              <a:buSzTx/>
              <a:buNone/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***The Impact of the French Revolution***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1789, French Rev began, many Americans supported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Almost immediately, war between France and Britain broke out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Washington issued a proclamation of neutrality in 1793 (even though the US had an alliance with France dating back to the American Rev.)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Britain continued impressment and confiscating US goods headed to France’s colonies</a:t>
            </a:r>
          </a:p>
          <a:p>
            <a:pPr marL="226695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Jay’s Treaty (Britain):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 mention of impressment, Britain promised to abandon posts (did not)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Treaty was a direct contributor to the emergence political parties</a:t>
            </a:r>
          </a:p>
          <a:p>
            <a:pPr lvl="1" marL="453390" indent="-226695" defTabSz="297941">
              <a:spcBef>
                <a:spcPts val="1600"/>
              </a:spcBef>
              <a:defRPr sz="1836">
                <a:effectLst>
                  <a:outerShdw sx="100000" sy="100000" kx="0" ky="0" algn="b" rotWithShape="0" blurRad="12954" dist="1295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France was not happy…..</a:t>
            </a:r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016" y="80083"/>
            <a:ext cx="4858717" cy="3850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0974" y="447499"/>
            <a:ext cx="2794001" cy="340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300485" y="190401"/>
            <a:ext cx="2521282" cy="2169783"/>
          </a:xfrm>
          <a:prstGeom prst="wedgeEllipseCallout">
            <a:avLst>
              <a:gd name="adj1" fmla="val 94805"/>
              <a:gd name="adj2" fmla="val 35953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27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We Shall Remain Neutral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2"/>
      <p:bldP build="whole" bldLvl="1" animBg="1" rev="0" advAuto="0" spid="143" grpId="4"/>
      <p:bldP build="whole" bldLvl="1" animBg="1" rev="0" advAuto="0" spid="143" grpId="6"/>
      <p:bldP build="whole" bldLvl="1" animBg="1" rev="0" advAuto="0" spid="141" grpId="5"/>
      <p:bldP build="p" bldLvl="5" animBg="1" rev="0" advAuto="0" spid="140" grpId="1"/>
      <p:bldP build="whole" bldLvl="1" animBg="1" rev="0" advAuto="0" spid="142" grpId="7"/>
      <p:bldP build="whole" bldLvl="1" animBg="1" rev="0" advAuto="0" spid="14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Politics In An Age Of Passion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344677">
              <a:spcBef>
                <a:spcPts val="1800"/>
              </a:spcBef>
              <a:buSzTx/>
              <a:buNone/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Political Parties</a:t>
            </a:r>
          </a:p>
          <a:p>
            <a:pPr marL="26225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Federalists: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Pro-Hamilton’s financial plan, pro-British, favored manufacturing, New Englanders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Favored wealthy and elites in public office</a:t>
            </a:r>
          </a:p>
          <a:p>
            <a:pPr marL="0" indent="0" algn="ctr" defTabSz="344677">
              <a:spcBef>
                <a:spcPts val="1800"/>
              </a:spcBef>
              <a:buSzTx/>
              <a:buNone/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Whiskey Rebellion</a:t>
            </a:r>
          </a:p>
          <a:p>
            <a:pPr marL="26225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Farmers in PA rebelled against the new excise tax</a:t>
            </a:r>
          </a:p>
          <a:p>
            <a:pPr marL="26225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Washington put down the rebellion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Demonstrated the power of the new federal government - compare with Shays’ Rebellion under the Articles</a:t>
            </a:r>
          </a:p>
          <a:p>
            <a:pPr marL="0" indent="0" algn="ctr" defTabSz="344677">
              <a:spcBef>
                <a:spcPts val="1800"/>
              </a:spcBef>
              <a:buSzTx/>
              <a:buNone/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Republican Party</a:t>
            </a:r>
          </a:p>
          <a:p>
            <a:pPr marL="262254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Led by Jefferson and Madison</a:t>
            </a:r>
          </a:p>
          <a:p>
            <a:pPr lvl="1" marL="524509" indent="-262254" defTabSz="344677">
              <a:spcBef>
                <a:spcPts val="1800"/>
              </a:spcBef>
              <a:defRPr sz="2124">
                <a:effectLst>
                  <a:outerShdw sx="100000" sy="100000" kx="0" ky="0" algn="b" rotWithShape="0" blurRad="14985" dist="14985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Pro-France, anti-BUS, favored farming (support of farmers too), believed in more democratic participation</a:t>
            </a:r>
          </a:p>
        </p:txBody>
      </p:sp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2900" y="414866"/>
            <a:ext cx="6658416" cy="4225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3"/>
      <p:bldP build="p" bldLvl="5" animBg="1" rev="0" advAuto="0" spid="146" grpId="1"/>
      <p:bldP build="whole" bldLvl="1" animBg="1" rev="0" advAuto="0" spid="14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Politics In An Age Of Passion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362204">
              <a:spcBef>
                <a:spcPts val="1900"/>
              </a:spcBef>
              <a:buSzTx/>
              <a:buNone/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 Expanding Public Sphere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creation of post offices helped spread information across the country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100s of newspapers emerged in the 1790s</a:t>
            </a:r>
          </a:p>
          <a:p>
            <a:pPr marL="0" indent="0" algn="ctr" defTabSz="362204">
              <a:spcBef>
                <a:spcPts val="1900"/>
              </a:spcBef>
              <a:buSzTx/>
              <a:buNone/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Democratic-Republican Societies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Argued that political liberty was more than just voting - involvement in politics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Blamed for inciting the Whiskey Rebellion, they disappeared in 1795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Immigrants tended to support the Republicans (Jeffersonians)</a:t>
            </a:r>
          </a:p>
          <a:p>
            <a:pPr marL="0" indent="0" algn="ctr" defTabSz="362204">
              <a:spcBef>
                <a:spcPts val="1900"/>
              </a:spcBef>
              <a:buSzTx/>
              <a:buNone/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Rights of Women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 Vindication of the Rights of Women - Mary Wollstonecraft</a:t>
            </a:r>
          </a:p>
          <a:p>
            <a:pPr lvl="1" marL="55118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Argued for more rights - education, paid employment - benefit single women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Hannah Adams - 1st woman to make a living from being an author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sx="100000" sy="100000" kx="0" ky="0" algn="b" rotWithShape="0" blurRad="15748" dist="1574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Calls for educational opportunities for women increased</a:t>
            </a:r>
          </a:p>
        </p:txBody>
      </p:sp>
      <p:pic>
        <p:nvPicPr>
          <p:cNvPr id="15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400" y="1972733"/>
            <a:ext cx="3110046" cy="3788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1" grpId="3"/>
      <p:bldP build="p" bldLvl="5" animBg="1" rev="0" advAuto="0" spid="1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Politics In An Age Of Passion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Women and the Republic</a:t>
            </a:r>
          </a:p>
          <a:p>
            <a:pPr/>
            <a:r>
              <a:t>Women counted as population towards representation, but few believed women should vote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Adams Presidency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327152">
              <a:spcBef>
                <a:spcPts val="1700"/>
              </a:spcBef>
              <a:buSzTx/>
              <a:buNone/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Election of 1796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John Adams vs. Thomas Jefferson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Adams wins 71-68, Jefferson becomes VP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France and Britain continued to seize US ships trading with the other country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“XYZ” Affair: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3 US diplomats sent to France, the French demanded a bribe to meet with them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War hysteria ensues in the US -&gt; Quasi-War with France</a:t>
            </a:r>
          </a:p>
          <a:p>
            <a:pPr marL="0" indent="0" algn="ctr" defTabSz="327152">
              <a:spcBef>
                <a:spcPts val="1700"/>
              </a:spcBef>
              <a:buSzTx/>
              <a:buNone/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“Reign of Witches”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Alien and Sedition Acts: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Passed by the Federalists to silence political opposition (Jeffersonians)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Alien Act - President could deport foreigners deemed dangerous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Sedition Act - illegal to criticize the government (expired in 1801)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Aimed at silencing supporters of Jefferson</a:t>
            </a:r>
          </a:p>
        </p:txBody>
      </p:sp>
      <p:pic>
        <p:nvPicPr>
          <p:cNvPr id="15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0460" y="210045"/>
            <a:ext cx="6522607" cy="4167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906" y="3926416"/>
            <a:ext cx="6858001" cy="562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  <p:bldP build="whole" bldLvl="1" animBg="1" rev="0" advAuto="0" spid="159" grpId="2"/>
      <p:bldP build="whole" bldLvl="1" animBg="1" rev="0" advAuto="0" spid="159" grpId="3"/>
      <p:bldP build="whole" bldLvl="1" animBg="1" rev="0" advAuto="0" spid="158" grpId="4"/>
      <p:bldP build="whole" bldLvl="1" animBg="1" rev="0" advAuto="0" spid="158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Adams Presidency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327152">
              <a:spcBef>
                <a:spcPts val="1700"/>
              </a:spcBef>
              <a:buSzTx/>
              <a:buNone/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Virginia and Kentucky Resolutions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Written by Madison and Jefferson in protest to the Alien and Sedition Acts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They believed the acts to be unconstitutional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resolutions were more symbolic, but later used by Southerners (John C. Calhoun)</a:t>
            </a:r>
          </a:p>
          <a:p>
            <a:pPr marL="0" indent="0" algn="ctr" defTabSz="327152">
              <a:spcBef>
                <a:spcPts val="1700"/>
              </a:spcBef>
              <a:buSzTx/>
              <a:buNone/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“Revolution of 1800”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Jefferson and Aaron Burr (running-mate) tied in electoral votes</a:t>
            </a:r>
          </a:p>
          <a:p>
            <a:pPr lvl="1" marL="49784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Finally, on the 36th ballot, the House chose Jefferson </a:t>
            </a:r>
          </a:p>
          <a:p>
            <a:pPr lvl="2" marL="746759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Ironically, Hamilton backed Jefferson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12th Amendment - separate ballots for President and Vice-President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Election of 1800 - peaceful transition of power between political parties</a:t>
            </a:r>
          </a:p>
          <a:p>
            <a:pPr marL="0" indent="0" algn="ctr" defTabSz="327152">
              <a:spcBef>
                <a:spcPts val="1700"/>
              </a:spcBef>
              <a:buSzTx/>
              <a:buNone/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Slavery and Politics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If not for the 3/5 Compromise, Adams would have won in 1800</a:t>
            </a:r>
          </a:p>
          <a:p>
            <a:pPr marL="248920" indent="-248920" defTabSz="327152">
              <a:spcBef>
                <a:spcPts val="1700"/>
              </a:spcBef>
              <a:defRPr sz="2016">
                <a:effectLst>
                  <a:outerShdw sx="100000" sy="100000" kx="0" ky="0" algn="b" rotWithShape="0" blurRad="14224" dist="1422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feared that the abolishment of slavery would be too politically divisive</a:t>
            </a:r>
          </a:p>
        </p:txBody>
      </p:sp>
      <p:pic>
        <p:nvPicPr>
          <p:cNvPr id="16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1062566"/>
            <a:ext cx="7416186" cy="610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3" grpId="3"/>
      <p:bldP build="p" bldLvl="5" animBg="1" rev="0" advAuto="0" spid="1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461433" y="635000"/>
            <a:ext cx="12054948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Adams Presidency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464872" y="1530714"/>
            <a:ext cx="12048068" cy="7496242"/>
          </a:xfrm>
          <a:prstGeom prst="rect">
            <a:avLst/>
          </a:prstGeom>
        </p:spPr>
        <p:txBody>
          <a:bodyPr/>
          <a:lstStyle/>
          <a:p>
            <a:pPr marL="0" indent="0" algn="ctr" defTabSz="426466">
              <a:spcBef>
                <a:spcPts val="2300"/>
              </a:spcBef>
              <a:buSzTx/>
              <a:buNone/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Haitian Revolution</a:t>
            </a:r>
          </a:p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1791 slave rebellion - Jeffersonians did NOT support</a:t>
            </a:r>
          </a:p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Toussaint L’Ouverture - led the rebellion -&gt; gained independence in 1804</a:t>
            </a:r>
          </a:p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slaveowners in US feared it would inspire slave rebellions here</a:t>
            </a:r>
          </a:p>
          <a:p>
            <a:pPr marL="0" indent="0" algn="ctr" defTabSz="426466">
              <a:spcBef>
                <a:spcPts val="2300"/>
              </a:spcBef>
              <a:buSzTx/>
              <a:buNone/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Gabriel’s Rebellion</a:t>
            </a:r>
          </a:p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Planned rebellion in Richmond, VA 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It never materialized; 26 slaves were hanged</a:t>
            </a:r>
          </a:p>
          <a:p>
            <a:pPr marL="324485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Like virtually all other slave rebellions, stricter laws were established after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Blacks couldn’t gather on Sundays without Whites</a:t>
            </a:r>
          </a:p>
          <a:p>
            <a:pPr lvl="1" marL="648970" indent="-324485" defTabSz="426466">
              <a:spcBef>
                <a:spcPts val="2300"/>
              </a:spcBef>
              <a:defRPr sz="2628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Owner emancipation became more difficult </a:t>
            </a:r>
          </a:p>
        </p:txBody>
      </p:sp>
      <p:pic>
        <p:nvPicPr>
          <p:cNvPr id="1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6773" y="4978267"/>
            <a:ext cx="2794001" cy="464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p" bldLvl="5" animBg="1" rev="0" advAuto="0" spid="166" grpId="1"/>
      <p:bldP build="whole" bldLvl="1" animBg="1" rev="0" advAuto="0" spid="16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