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APUSH Review: The Mexican-American War As A Turning Point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Everything You Need To Know About The Mexican-American War As A Turning Point To Succeed In APUSH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The Mexican-American War 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38100" y="2184400"/>
            <a:ext cx="12928600" cy="7538939"/>
          </a:xfrm>
          <a:prstGeom prst="rect">
            <a:avLst/>
          </a:prstGeom>
        </p:spPr>
        <p:txBody>
          <a:bodyPr/>
          <a:lstStyle/>
          <a:p>
            <a:pPr marL="379475" indent="-379475" defTabSz="484886">
              <a:spcBef>
                <a:spcPts val="3400"/>
              </a:spcBef>
              <a:defRPr sz="3154"/>
            </a:pPr>
            <a:r>
              <a:t>What was it?</a:t>
            </a:r>
          </a:p>
          <a:p>
            <a:pPr lvl="1" marL="758951" indent="-379475" defTabSz="484886">
              <a:spcBef>
                <a:spcPts val="3400"/>
              </a:spcBef>
              <a:defRPr sz="3154"/>
            </a:pPr>
            <a:r>
              <a:t>War between the US and Mexico - started over Texas border dispute</a:t>
            </a:r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t>When was it?</a:t>
            </a:r>
          </a:p>
          <a:p>
            <a:pPr lvl="1" marL="758951" indent="-379475" defTabSz="484886">
              <a:spcBef>
                <a:spcPts val="3400"/>
              </a:spcBef>
              <a:defRPr sz="3154"/>
            </a:pPr>
            <a:r>
              <a:t>1846 - 1848</a:t>
            </a:r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t>Who won the war?</a:t>
            </a:r>
          </a:p>
          <a:p>
            <a:pPr lvl="1" marL="758951" indent="-379475" defTabSz="484886">
              <a:spcBef>
                <a:spcPts val="3400"/>
              </a:spcBef>
              <a:defRPr sz="3154"/>
            </a:pPr>
            <a:r>
              <a:t>US - gained the Mexican Cession</a:t>
            </a:r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t>Issues?</a:t>
            </a:r>
          </a:p>
          <a:p>
            <a:pPr lvl="1" marL="758951" indent="-379475" defTabSz="484886">
              <a:spcBef>
                <a:spcPts val="3400"/>
              </a:spcBef>
              <a:defRPr sz="3154"/>
            </a:pPr>
            <a:r>
              <a:t>SLAVERY!</a:t>
            </a:r>
          </a:p>
        </p:txBody>
      </p:sp>
      <p:pic>
        <p:nvPicPr>
          <p:cNvPr id="12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1618488"/>
            <a:ext cx="11099800" cy="4883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3"/>
      <p:bldP build="p" bldLvl="5" animBg="1" rev="0" advAuto="0" spid="123" grpId="1"/>
      <p:bldP build="whole" bldLvl="1" animBg="1" rev="0" advAuto="0" spid="12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Key Ideas Before The War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-38100" y="2108200"/>
            <a:ext cx="13004800" cy="7647286"/>
          </a:xfrm>
          <a:prstGeom prst="rect">
            <a:avLst/>
          </a:prstGeom>
        </p:spPr>
        <p:txBody>
          <a:bodyPr/>
          <a:lstStyle/>
          <a:p>
            <a:pPr marL="306324" indent="-306324" defTabSz="391414">
              <a:spcBef>
                <a:spcPts val="2800"/>
              </a:spcBef>
              <a:defRPr sz="2546"/>
            </a:pPr>
            <a:r>
              <a:t>Prior US expansion led to debates over slavery - LA Purchase -&gt; Missouri Compromise</a:t>
            </a:r>
          </a:p>
          <a:p>
            <a:pPr marL="306324" indent="-306324" defTabSz="391414">
              <a:spcBef>
                <a:spcPts val="2800"/>
              </a:spcBef>
              <a:defRPr sz="2546"/>
            </a:pPr>
            <a:r>
              <a:t>Both the North and South sought to have an equal number of slave and free states</a:t>
            </a:r>
          </a:p>
          <a:p>
            <a:pPr marL="306324" indent="-306324" defTabSz="391414">
              <a:spcBef>
                <a:spcPts val="2800"/>
              </a:spcBef>
              <a:defRPr sz="2546"/>
            </a:pPr>
            <a:r>
              <a:t>Americans began moving into Texas in large numbers in the 1820s</a:t>
            </a:r>
          </a:p>
          <a:p>
            <a:pPr marL="306324" indent="-306324" defTabSz="391414">
              <a:spcBef>
                <a:spcPts val="2800"/>
              </a:spcBef>
              <a:defRPr sz="2546"/>
            </a:pPr>
            <a:r>
              <a:t>TX declared independence in 1836 </a:t>
            </a:r>
          </a:p>
          <a:p>
            <a:pPr marL="306324" indent="-306324" defTabSz="391414">
              <a:spcBef>
                <a:spcPts val="2800"/>
              </a:spcBef>
              <a:defRPr sz="2546"/>
            </a:pPr>
            <a:r>
              <a:t>Manifest Destiny swept the nation in the 1840s:</a:t>
            </a:r>
          </a:p>
          <a:p>
            <a:pPr lvl="1" marL="612648" indent="-306324" defTabSz="391414">
              <a:spcBef>
                <a:spcPts val="2800"/>
              </a:spcBef>
              <a:defRPr sz="2546"/>
            </a:pPr>
            <a:r>
              <a:t>John O’Sullivan</a:t>
            </a:r>
          </a:p>
          <a:p>
            <a:pPr lvl="1" marL="612648" indent="-306324" defTabSz="391414">
              <a:spcBef>
                <a:spcPts val="2800"/>
              </a:spcBef>
              <a:defRPr sz="2546"/>
            </a:pPr>
            <a:r>
              <a:t>Election of 1844</a:t>
            </a:r>
          </a:p>
          <a:p>
            <a:pPr marL="306324" indent="-306324" defTabSz="391414">
              <a:spcBef>
                <a:spcPts val="2800"/>
              </a:spcBef>
              <a:defRPr sz="2546"/>
            </a:pPr>
            <a:r>
              <a:t>Rise of the abolitionist movement:</a:t>
            </a:r>
          </a:p>
          <a:p>
            <a:pPr lvl="1" marL="612648" indent="-306324" defTabSz="391414">
              <a:spcBef>
                <a:spcPts val="2800"/>
              </a:spcBef>
              <a:defRPr sz="2546"/>
            </a:pPr>
            <a:r>
              <a:t>William Lloyd Garrison’s The Liberator</a:t>
            </a:r>
          </a:p>
          <a:p>
            <a:pPr lvl="1" marL="612648" indent="-306324" defTabSz="391414">
              <a:spcBef>
                <a:spcPts val="2800"/>
              </a:spcBef>
              <a:defRPr sz="2546"/>
            </a:pPr>
            <a:r>
              <a:t>Nat Turner’s Rebellion</a:t>
            </a:r>
          </a:p>
        </p:txBody>
      </p:sp>
      <p:pic>
        <p:nvPicPr>
          <p:cNvPr id="12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1370" y="4292600"/>
            <a:ext cx="4408430" cy="5510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9105" y="4990943"/>
            <a:ext cx="5412960" cy="4113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33510" y="4426670"/>
            <a:ext cx="4264151" cy="5242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4"/>
      <p:bldP build="whole" bldLvl="1" animBg="1" rev="0" advAuto="0" spid="129" grpId="3"/>
      <p:bldP build="whole" bldLvl="1" animBg="1" rev="0" advAuto="0" spid="128" grpId="2"/>
      <p:bldP build="p" bldLvl="5" animBg="1" rev="0" advAuto="0" spid="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Key Ideas After The War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12700" y="2184400"/>
            <a:ext cx="12979400" cy="7525941"/>
          </a:xfrm>
          <a:prstGeom prst="rect">
            <a:avLst/>
          </a:prstGeom>
        </p:spPr>
        <p:txBody>
          <a:bodyPr/>
          <a:lstStyle/>
          <a:p>
            <a:pPr/>
            <a:r>
              <a:t>Manifest Destiny is complete</a:t>
            </a:r>
          </a:p>
          <a:p>
            <a:pPr/>
            <a:r>
              <a:t>Fate of territories?</a:t>
            </a:r>
          </a:p>
          <a:p>
            <a:pPr lvl="1"/>
            <a:r>
              <a:t>Enormous debates</a:t>
            </a:r>
          </a:p>
          <a:p>
            <a:pPr lvl="2"/>
            <a:r>
              <a:t>Wilmot Proviso</a:t>
            </a:r>
          </a:p>
          <a:p>
            <a:pPr lvl="2"/>
            <a:r>
              <a:t>Compromise of 1850</a:t>
            </a:r>
          </a:p>
          <a:p>
            <a:pPr/>
            <a:r>
              <a:t>Gadsden Purchase - purpose was for a transcontinental RR in the South -&gt;</a:t>
            </a:r>
          </a:p>
        </p:txBody>
      </p:sp>
      <p:pic>
        <p:nvPicPr>
          <p:cNvPr id="13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3800" y="2357015"/>
            <a:ext cx="3564969" cy="5039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  <p:bldP build="whole" bldLvl="1" animBg="1" rev="0" advAuto="0" spid="1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Key Ideas After The War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38100" y="2209800"/>
            <a:ext cx="12928600" cy="7510364"/>
          </a:xfrm>
          <a:prstGeom prst="rect">
            <a:avLst/>
          </a:prstGeom>
        </p:spPr>
        <p:txBody>
          <a:bodyPr/>
          <a:lstStyle/>
          <a:p>
            <a:pPr/>
            <a:r>
              <a:t>Kansas-Nebraska Act - overturned MO Compromise</a:t>
            </a:r>
          </a:p>
          <a:p>
            <a:pPr lvl="1"/>
            <a:r>
              <a:t>North is FURIOUS! Slavery issue</a:t>
            </a:r>
          </a:p>
          <a:p>
            <a:pPr/>
            <a:r>
              <a:t>“Bleeding Kansas” - John Brown Part I</a:t>
            </a:r>
          </a:p>
          <a:p>
            <a:pPr/>
            <a:r>
              <a:t>Emergence of the Republican Party</a:t>
            </a:r>
          </a:p>
          <a:p>
            <a:pPr lvl="1"/>
            <a:r>
              <a:t>Free Soil Platform - stop the expansion of slavery</a:t>
            </a:r>
          </a:p>
        </p:txBody>
      </p:sp>
      <p:pic>
        <p:nvPicPr>
          <p:cNvPr id="1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1512" y="122214"/>
            <a:ext cx="3841776" cy="5355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  <p:bldP build="whole" bldLvl="1" animBg="1" rev="0" advAuto="0" spid="138" grpId="3"/>
      <p:bldP build="whole" bldLvl="1" animBg="1" rev="0" advAuto="0" spid="13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So…… How Was The War A Turning Point?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63500" y="2336800"/>
            <a:ext cx="12877800" cy="7358361"/>
          </a:xfrm>
          <a:prstGeom prst="rect">
            <a:avLst/>
          </a:prstGeom>
        </p:spPr>
        <p:txBody>
          <a:bodyPr/>
          <a:lstStyle/>
          <a:p>
            <a:pPr marL="269747" indent="-269747" defTabSz="344677">
              <a:spcBef>
                <a:spcPts val="2400"/>
              </a:spcBef>
              <a:defRPr sz="2241"/>
            </a:pPr>
            <a:r>
              <a:t>Changes:</a:t>
            </a:r>
          </a:p>
          <a:p>
            <a:pPr lvl="1" marL="539495" indent="-269747" defTabSz="344677">
              <a:spcBef>
                <a:spcPts val="2400"/>
              </a:spcBef>
              <a:defRPr sz="2241"/>
            </a:pPr>
            <a:r>
              <a:t>Growth of abolitionist movement after - Fugitive Slave Act</a:t>
            </a:r>
          </a:p>
          <a:p>
            <a:pPr lvl="1" marL="539495" indent="-269747" defTabSz="344677">
              <a:spcBef>
                <a:spcPts val="2400"/>
              </a:spcBef>
              <a:defRPr sz="2241"/>
            </a:pPr>
            <a:r>
              <a:t>Increased sectional tensions - Bleeding Kansas, Caning of Charles Sumner</a:t>
            </a:r>
          </a:p>
          <a:p>
            <a:pPr lvl="1" marL="539495" indent="-269747" defTabSz="344677">
              <a:spcBef>
                <a:spcPts val="2400"/>
              </a:spcBef>
              <a:defRPr sz="2241"/>
            </a:pPr>
            <a:r>
              <a:t>Popular Sovereignty 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Continuities:</a:t>
            </a:r>
          </a:p>
          <a:p>
            <a:pPr lvl="1" marL="539495" indent="-269747" defTabSz="344677">
              <a:spcBef>
                <a:spcPts val="2400"/>
              </a:spcBef>
              <a:defRPr sz="2241"/>
            </a:pPr>
            <a:r>
              <a:t>Restrictions and tightening of African American rights, especially the South</a:t>
            </a:r>
          </a:p>
          <a:p>
            <a:pPr lvl="1" marL="539495" indent="-269747" defTabSz="344677">
              <a:spcBef>
                <a:spcPts val="2400"/>
              </a:spcBef>
              <a:defRPr sz="2241"/>
            </a:pPr>
            <a:r>
              <a:t>Spread of slavery out west (LA Purchase, and now Mexican Cession)</a:t>
            </a:r>
          </a:p>
          <a:p>
            <a:pPr lvl="1" marL="539495" indent="-269747" defTabSz="344677">
              <a:spcBef>
                <a:spcPts val="2400"/>
              </a:spcBef>
              <a:defRPr sz="2241"/>
            </a:pPr>
            <a:r>
              <a:t>Different labor systems - slavery entrenched, north free labor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Possible Synthesis Point:</a:t>
            </a:r>
          </a:p>
          <a:p>
            <a:pPr lvl="1" marL="539495" indent="-269747" defTabSz="344677">
              <a:spcBef>
                <a:spcPts val="2400"/>
              </a:spcBef>
              <a:defRPr sz="2241"/>
            </a:pPr>
            <a:r>
              <a:t>Connecting the Mexican-American War to the Civil War</a:t>
            </a:r>
          </a:p>
          <a:p>
            <a:pPr lvl="1" marL="539495" indent="-269747" defTabSz="344677">
              <a:spcBef>
                <a:spcPts val="2400"/>
              </a:spcBef>
              <a:defRPr sz="2241"/>
            </a:pPr>
            <a:r>
              <a:t>Comparing debates over Mexican Cession to debates over expansion after the Spanish-American War</a:t>
            </a:r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9450" y="5041900"/>
            <a:ext cx="7175500" cy="469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  <p:bldP build="whole" bldLvl="1" animBg="1" rev="0" advAuto="0" spid="14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-63500" y="2082800"/>
            <a:ext cx="13131800" cy="7706519"/>
          </a:xfrm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Multiple-Choice and Short Answer: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Impacts of the war on slavery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Wilmot Proviso or opposition to the war as an excerpt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Manifest Destiny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Essays: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The war as a turning point for slavery debates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Evaluating how Manifest Destiny led to debates over slavery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Comparing and Contrasting arguments for and against expansion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148" name="Shape 14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 out my playlist on Turning Points</a:t>
            </a:r>
          </a:p>
          <a:p>
            <a:pPr/>
            <a:r>
              <a:t>Best of luck in May!</a:t>
            </a:r>
          </a:p>
        </p:txBody>
      </p:sp>
      <p:pic>
        <p:nvPicPr>
          <p:cNvPr id="14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9635" y="3203986"/>
            <a:ext cx="7471330" cy="5060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