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 b="def" i="def"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Shape 16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Shape 13"/>
          <p:cNvSpPr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Shape 14"/>
          <p:cNvSpPr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103" name="Shape 10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pic" sz="half" idx="13"/>
          </p:nvPr>
        </p:nvSpPr>
        <p:spPr>
          <a:xfrm>
            <a:off x="6503154" y="0"/>
            <a:ext cx="6502401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Shape 112"/>
          <p:cNvSpPr/>
          <p:nvPr>
            <p:ph type="pic" sz="half" idx="14"/>
          </p:nvPr>
        </p:nvSpPr>
        <p:spPr>
          <a:xfrm>
            <a:off x="6502400" y="4902200"/>
            <a:ext cx="6502400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3" name="Shape 113"/>
          <p:cNvSpPr/>
          <p:nvPr>
            <p:ph type="pic" idx="15"/>
          </p:nvPr>
        </p:nvSpPr>
        <p:spPr>
          <a:xfrm>
            <a:off x="0" y="0"/>
            <a:ext cx="6468534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4" name="Shape 1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122" name="Shape 122"/>
          <p:cNvSpPr/>
          <p:nvPr>
            <p:ph type="body" sz="quarter" idx="13"/>
          </p:nvPr>
        </p:nvSpPr>
        <p:spPr>
          <a:xfrm>
            <a:off x="889000" y="2908300"/>
            <a:ext cx="11226800" cy="12979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94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23" name="Shape 123"/>
          <p:cNvSpPr/>
          <p:nvPr>
            <p:ph type="body" sz="quarter" idx="14"/>
          </p:nvPr>
        </p:nvSpPr>
        <p:spPr>
          <a:xfrm>
            <a:off x="406400" y="7789333"/>
            <a:ext cx="12192000" cy="8636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Johnny Appleseed</a:t>
            </a:r>
          </a:p>
        </p:txBody>
      </p:sp>
      <p:sp>
        <p:nvSpPr>
          <p:cNvPr id="124" name="Shape 124"/>
          <p:cNvSpPr/>
          <p:nvPr>
            <p:ph type="body" sz="quarter" idx="15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125" name="Shape 1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 Alt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body" sz="quarter" idx="13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94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33" name="Shape 133"/>
          <p:cNvSpPr/>
          <p:nvPr>
            <p:ph type="pic" idx="14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4" name="Shape 134"/>
          <p:cNvSpPr/>
          <p:nvPr>
            <p:ph type="body" sz="quarter" idx="15"/>
          </p:nvPr>
        </p:nvSpPr>
        <p:spPr>
          <a:xfrm>
            <a:off x="5892800" y="7789333"/>
            <a:ext cx="6705600" cy="86360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Johnny Appleseed</a:t>
            </a:r>
          </a:p>
        </p:txBody>
      </p:sp>
      <p:sp>
        <p:nvSpPr>
          <p:cNvPr id="135" name="Shape 1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3" name="Shape 1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Shape 23"/>
          <p:cNvSpPr/>
          <p:nvPr>
            <p:ph type="body" sz="quarter" idx="14"/>
          </p:nvPr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" name="Shape 34"/>
          <p:cNvSpPr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hape 36"/>
          <p:cNvSpPr/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44" name="Shape 44"/>
          <p:cNvSpPr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 flipV="1">
            <a:off x="5892800" y="6141012"/>
            <a:ext cx="6705600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Shape 52"/>
          <p:cNvSpPr/>
          <p:nvPr>
            <p:ph type="pic" idx="13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3" name="Shape 53"/>
          <p:cNvSpPr/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hape 8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92" name="Shape 92"/>
          <p:cNvSpPr/>
          <p:nvPr>
            <p:ph type="pic" sz="half" idx="14"/>
          </p:nvPr>
        </p:nvSpPr>
        <p:spPr>
          <a:xfrm>
            <a:off x="7112000" y="1536700"/>
            <a:ext cx="5486400" cy="7797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Shape 93"/>
          <p:cNvSpPr/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4" name="Shape 94"/>
          <p:cNvSpPr/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tif"/><Relationship Id="rId3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tif"/><Relationship Id="rId3" Type="http://schemas.openxmlformats.org/officeDocument/2006/relationships/image" Target="../media/image4.tif"/><Relationship Id="rId4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ctrTitle"/>
          </p:nvPr>
        </p:nvSpPr>
        <p:spPr>
          <a:xfrm>
            <a:off x="406400" y="3524250"/>
            <a:ext cx="12192000" cy="2705100"/>
          </a:xfrm>
          <a:prstGeom prst="rect">
            <a:avLst/>
          </a:prstGeom>
        </p:spPr>
        <p:txBody>
          <a:bodyPr/>
          <a:lstStyle>
            <a:lvl1pPr algn="ctr" defTabSz="303783">
              <a:defRPr sz="8839"/>
            </a:lvl1pPr>
          </a:lstStyle>
          <a:p>
            <a:pPr/>
            <a:r>
              <a:t>APUSH Review: The Progressive Era As A Turning Point</a:t>
            </a:r>
          </a:p>
        </p:txBody>
      </p:sp>
      <p:sp>
        <p:nvSpPr>
          <p:cNvPr id="167" name="Shape 167"/>
          <p:cNvSpPr/>
          <p:nvPr>
            <p:ph type="subTitle" sz="quarter" idx="1"/>
          </p:nvPr>
        </p:nvSpPr>
        <p:spPr>
          <a:xfrm>
            <a:off x="118533" y="6299200"/>
            <a:ext cx="12192001" cy="1803400"/>
          </a:xfrm>
          <a:prstGeom prst="rect">
            <a:avLst/>
          </a:prstGeom>
        </p:spPr>
        <p:txBody>
          <a:bodyPr/>
          <a:lstStyle>
            <a:lvl1pPr algn="ctr" defTabSz="473201">
              <a:spcBef>
                <a:spcPts val="1800"/>
              </a:spcBef>
              <a:defRPr sz="4374"/>
            </a:lvl1pPr>
          </a:lstStyle>
          <a:p>
            <a:pPr/>
            <a:r>
              <a:t>Everything You Need To Know About the progressive era as a turning point to succeed in apush</a:t>
            </a:r>
          </a:p>
        </p:txBody>
      </p:sp>
      <p:sp>
        <p:nvSpPr>
          <p:cNvPr id="168" name="Shape 168"/>
          <p:cNvSpPr/>
          <p:nvPr/>
        </p:nvSpPr>
        <p:spPr>
          <a:xfrm>
            <a:off x="3420731" y="3493144"/>
            <a:ext cx="5587605" cy="3351512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Shoutout to Moffi in Florida,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title"/>
          </p:nvPr>
        </p:nvSpPr>
        <p:spPr>
          <a:xfrm>
            <a:off x="508000" y="311150"/>
            <a:ext cx="12192000" cy="723900"/>
          </a:xfrm>
          <a:prstGeom prst="rect">
            <a:avLst/>
          </a:prstGeom>
        </p:spPr>
        <p:txBody>
          <a:bodyPr/>
          <a:lstStyle>
            <a:lvl1pPr algn="ctr" defTabSz="467359">
              <a:spcBef>
                <a:spcPts val="2200"/>
              </a:spcBef>
              <a:defRPr sz="4800"/>
            </a:lvl1pPr>
          </a:lstStyle>
          <a:p>
            <a:pPr/>
            <a:r>
              <a:t>Test Tips</a:t>
            </a:r>
          </a:p>
        </p:txBody>
      </p:sp>
      <p:sp>
        <p:nvSpPr>
          <p:cNvPr id="211" name="Shape 211"/>
          <p:cNvSpPr/>
          <p:nvPr>
            <p:ph type="body" idx="1"/>
          </p:nvPr>
        </p:nvSpPr>
        <p:spPr>
          <a:xfrm>
            <a:off x="0" y="1049866"/>
            <a:ext cx="13004800" cy="8614173"/>
          </a:xfrm>
          <a:prstGeom prst="rect">
            <a:avLst/>
          </a:prstGeom>
        </p:spPr>
        <p:txBody>
          <a:bodyPr/>
          <a:lstStyle/>
          <a:p>
            <a:pPr/>
            <a:r>
              <a:t>Multiple-Choice and Short Answer:</a:t>
            </a:r>
          </a:p>
          <a:p>
            <a:pPr lvl="1"/>
            <a:r>
              <a:t>Characteristics of Progressives and their goals</a:t>
            </a:r>
          </a:p>
          <a:p>
            <a:pPr lvl="1"/>
            <a:r>
              <a:t>Excerpt from Jacob Riis, Jane Addams, or Upton Sinclair</a:t>
            </a:r>
          </a:p>
          <a:p>
            <a:pPr lvl="1"/>
            <a:r>
              <a:t>Progressive Amendments</a:t>
            </a:r>
          </a:p>
          <a:p>
            <a:pPr lvl="1"/>
            <a:r>
              <a:t>Ways democracy increased </a:t>
            </a:r>
          </a:p>
          <a:p>
            <a:pPr/>
            <a:r>
              <a:t>Essays:</a:t>
            </a:r>
          </a:p>
          <a:p>
            <a:pPr lvl="1"/>
            <a:r>
              <a:t>Progressive Era as a Turning point</a:t>
            </a:r>
          </a:p>
          <a:p>
            <a:pPr lvl="1"/>
            <a:r>
              <a:t>Comparing the Progressive Era with Populists/New Deal/Great Society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title"/>
          </p:nvPr>
        </p:nvSpPr>
        <p:spPr>
          <a:xfrm>
            <a:off x="2844800" y="114300"/>
            <a:ext cx="6299200" cy="723900"/>
          </a:xfrm>
          <a:prstGeom prst="rect">
            <a:avLst/>
          </a:prstGeom>
        </p:spPr>
        <p:txBody>
          <a:bodyPr/>
          <a:lstStyle>
            <a:lvl1pPr algn="ctr" defTabSz="467359">
              <a:spcBef>
                <a:spcPts val="2200"/>
              </a:spcBef>
              <a:defRPr sz="4800"/>
            </a:lvl1pPr>
          </a:lstStyle>
          <a:p>
            <a:pPr/>
            <a:r>
              <a:t>Thanks For Watching!</a:t>
            </a:r>
          </a:p>
        </p:txBody>
      </p:sp>
      <p:sp>
        <p:nvSpPr>
          <p:cNvPr id="214" name="Shape 214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  <a:r>
              <a:t>Check out my playlist that covers Turning Points</a:t>
            </a:r>
          </a:p>
          <a:p>
            <a:pPr/>
            <a:r>
              <a:t>Best of luck in May!</a:t>
            </a:r>
          </a:p>
        </p:txBody>
      </p:sp>
      <p:pic>
        <p:nvPicPr>
          <p:cNvPr id="21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0550" y="1625600"/>
            <a:ext cx="58293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xfrm>
            <a:off x="508000" y="311150"/>
            <a:ext cx="12192000" cy="723900"/>
          </a:xfrm>
          <a:prstGeom prst="rect">
            <a:avLst/>
          </a:prstGeom>
        </p:spPr>
        <p:txBody>
          <a:bodyPr/>
          <a:lstStyle>
            <a:lvl1pPr algn="ctr" defTabSz="467359">
              <a:spcBef>
                <a:spcPts val="2200"/>
              </a:spcBef>
              <a:defRPr sz="4800"/>
            </a:lvl1pPr>
          </a:lstStyle>
          <a:p>
            <a:pPr/>
            <a:r>
              <a:t>The Progressive Era</a:t>
            </a:r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xfrm>
            <a:off x="0" y="1049866"/>
            <a:ext cx="13004800" cy="8614173"/>
          </a:xfrm>
          <a:prstGeom prst="rect">
            <a:avLst/>
          </a:prstGeom>
        </p:spPr>
        <p:txBody>
          <a:bodyPr/>
          <a:lstStyle/>
          <a:p>
            <a:pPr marL="373379" indent="-373379" defTabSz="490727">
              <a:spcBef>
                <a:spcPts val="2300"/>
              </a:spcBef>
              <a:defRPr sz="2856"/>
            </a:pPr>
            <a:r>
              <a:t>What was it?</a:t>
            </a:r>
          </a:p>
          <a:p>
            <a:pPr lvl="1" marL="746759" indent="-373379" defTabSz="490727">
              <a:spcBef>
                <a:spcPts val="2300"/>
              </a:spcBef>
              <a:defRPr sz="2856"/>
            </a:pPr>
            <a:r>
              <a:t>Period of increased government reform (local, state, and federal)</a:t>
            </a:r>
          </a:p>
          <a:p>
            <a:pPr lvl="1" marL="746759" indent="-373379" defTabSz="490727">
              <a:spcBef>
                <a:spcPts val="2300"/>
              </a:spcBef>
              <a:defRPr sz="2856"/>
            </a:pPr>
            <a:r>
              <a:t>Saw increased democracy (17th and 19th amendments, initiative, referendum, and recall)</a:t>
            </a:r>
          </a:p>
          <a:p>
            <a:pPr lvl="1" marL="746759" indent="-373379" defTabSz="490727">
              <a:spcBef>
                <a:spcPts val="2300"/>
              </a:spcBef>
              <a:defRPr sz="2856"/>
            </a:pPr>
            <a:r>
              <a:t>Increased government involvement in the economy (FDA, Hepburn Act, Clayton Anti-trust Act)</a:t>
            </a:r>
          </a:p>
          <a:p>
            <a:pPr marL="373379" indent="-373379" defTabSz="490727">
              <a:spcBef>
                <a:spcPts val="2300"/>
              </a:spcBef>
              <a:defRPr sz="2856"/>
            </a:pPr>
            <a:r>
              <a:t>When was it?</a:t>
            </a:r>
          </a:p>
          <a:p>
            <a:pPr lvl="1" marL="746759" indent="-373379" defTabSz="490727">
              <a:spcBef>
                <a:spcPts val="2300"/>
              </a:spcBef>
              <a:defRPr sz="2856"/>
            </a:pPr>
            <a:r>
              <a:t>1890s - 1920</a:t>
            </a:r>
          </a:p>
          <a:p>
            <a:pPr marL="373379" indent="-373379" defTabSz="490727">
              <a:spcBef>
                <a:spcPts val="2300"/>
              </a:spcBef>
              <a:defRPr sz="2856"/>
            </a:pPr>
            <a:r>
              <a:t>Who were “Progressives”?</a:t>
            </a:r>
          </a:p>
          <a:p>
            <a:pPr lvl="1" marL="746759" indent="-373379" defTabSz="490727">
              <a:spcBef>
                <a:spcPts val="2300"/>
              </a:spcBef>
              <a:defRPr sz="2856"/>
            </a:pPr>
            <a:r>
              <a:t>Journalists, middle and upper class, women, urban residents</a:t>
            </a:r>
          </a:p>
          <a:p>
            <a:pPr lvl="1" marL="746759" indent="-373379" defTabSz="490727">
              <a:spcBef>
                <a:spcPts val="2300"/>
              </a:spcBef>
              <a:defRPr sz="2856"/>
            </a:pPr>
            <a:r>
              <a:t>Individuals that sought to use the government to improve problems of society</a:t>
            </a:r>
          </a:p>
        </p:txBody>
      </p:sp>
      <p:pic>
        <p:nvPicPr>
          <p:cNvPr id="172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23400" y="2730500"/>
            <a:ext cx="2743200" cy="429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1" grpId="1"/>
      <p:bldP build="whole" bldLvl="1" animBg="1" rev="0" advAuto="0" spid="17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xfrm>
            <a:off x="508000" y="311150"/>
            <a:ext cx="12192000" cy="723900"/>
          </a:xfrm>
          <a:prstGeom prst="rect">
            <a:avLst/>
          </a:prstGeom>
        </p:spPr>
        <p:txBody>
          <a:bodyPr/>
          <a:lstStyle>
            <a:lvl1pPr algn="ctr" defTabSz="467359">
              <a:spcBef>
                <a:spcPts val="2200"/>
              </a:spcBef>
              <a:defRPr sz="4800"/>
            </a:lvl1pPr>
          </a:lstStyle>
          <a:p>
            <a:pPr/>
            <a:r>
              <a:t>The US Before The Progressive Era</a:t>
            </a:r>
          </a:p>
        </p:txBody>
      </p:sp>
      <p:sp>
        <p:nvSpPr>
          <p:cNvPr id="175" name="Shape 175"/>
          <p:cNvSpPr/>
          <p:nvPr>
            <p:ph type="body" idx="1"/>
          </p:nvPr>
        </p:nvSpPr>
        <p:spPr>
          <a:xfrm>
            <a:off x="0" y="1049866"/>
            <a:ext cx="13004800" cy="8614173"/>
          </a:xfrm>
          <a:prstGeom prst="rect">
            <a:avLst/>
          </a:prstGeom>
        </p:spPr>
        <p:txBody>
          <a:bodyPr/>
          <a:lstStyle/>
          <a:p>
            <a:pPr marL="408940" indent="-408940" defTabSz="537463">
              <a:spcBef>
                <a:spcPts val="2500"/>
              </a:spcBef>
              <a:defRPr sz="3128"/>
            </a:pPr>
            <a:r>
              <a:t>Industrialization:</a:t>
            </a:r>
          </a:p>
          <a:p>
            <a:pPr lvl="1" marL="817880" indent="-408940" defTabSz="537463">
              <a:spcBef>
                <a:spcPts val="2500"/>
              </a:spcBef>
              <a:defRPr sz="3128"/>
            </a:pPr>
            <a:r>
              <a:t>Growth of businesses -&gt; trusts, monopolies, and other forms of consolidating power (Gilded Age)</a:t>
            </a:r>
          </a:p>
          <a:p>
            <a:pPr lvl="2" marL="1226819" indent="-408940" defTabSz="537463">
              <a:spcBef>
                <a:spcPts val="2500"/>
              </a:spcBef>
              <a:defRPr sz="3128"/>
            </a:pPr>
            <a:r>
              <a:t>Carnegie Steel, Rockefeller Oil</a:t>
            </a:r>
          </a:p>
          <a:p>
            <a:pPr lvl="2" marL="1226819" indent="-408940" defTabSz="537463">
              <a:spcBef>
                <a:spcPts val="2500"/>
              </a:spcBef>
              <a:defRPr sz="3128"/>
            </a:pPr>
            <a:r>
              <a:t>Led to emergence of unions and calls for business reform (Interstate Commerce Act - 1887, Sherman Anti-trust - 1890)</a:t>
            </a:r>
          </a:p>
          <a:p>
            <a:pPr marL="408940" indent="-408940" defTabSz="537463">
              <a:spcBef>
                <a:spcPts val="2500"/>
              </a:spcBef>
              <a:defRPr sz="3128"/>
            </a:pPr>
            <a:r>
              <a:t>Urbanization:</a:t>
            </a:r>
          </a:p>
          <a:p>
            <a:pPr lvl="1" marL="817880" indent="-408940" defTabSz="537463">
              <a:spcBef>
                <a:spcPts val="2500"/>
              </a:spcBef>
              <a:defRPr sz="3128"/>
            </a:pPr>
            <a:r>
              <a:t>Growth of large cities (NY, Chicago)</a:t>
            </a:r>
          </a:p>
          <a:p>
            <a:pPr lvl="1" marL="817880" indent="-408940" defTabSz="537463">
              <a:spcBef>
                <a:spcPts val="2500"/>
              </a:spcBef>
              <a:defRPr sz="3128"/>
            </a:pPr>
            <a:r>
              <a:t>Tenement housing for immigrants and poor</a:t>
            </a:r>
          </a:p>
          <a:p>
            <a:pPr lvl="1" marL="817880" indent="-408940" defTabSz="537463">
              <a:spcBef>
                <a:spcPts val="2500"/>
              </a:spcBef>
              <a:defRPr sz="3128"/>
            </a:pPr>
            <a:r>
              <a:t>“New” Immigrants predominantly lived in cities</a:t>
            </a:r>
          </a:p>
          <a:p>
            <a:pPr lvl="2" marL="1226819" indent="-408940" defTabSz="537463">
              <a:spcBef>
                <a:spcPts val="2500"/>
              </a:spcBef>
              <a:defRPr sz="3128"/>
            </a:pPr>
            <a:r>
              <a:t>Rise of nativism (again) - APA</a:t>
            </a:r>
          </a:p>
        </p:txBody>
      </p:sp>
      <p:pic>
        <p:nvPicPr>
          <p:cNvPr id="17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75650" y="1270000"/>
            <a:ext cx="4584700" cy="762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94800" y="0"/>
            <a:ext cx="3784600" cy="378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4"/>
      <p:bldP build="whole" bldLvl="1" animBg="1" rev="0" advAuto="0" spid="177" grpId="5"/>
      <p:bldP build="whole" bldLvl="1" animBg="1" rev="0" advAuto="0" spid="176" grpId="2"/>
      <p:bldP build="whole" bldLvl="1" animBg="1" rev="0" advAuto="0" spid="176" grpId="3"/>
      <p:bldP build="p" bldLvl="5" animBg="1" rev="0" advAuto="0" spid="17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xfrm>
            <a:off x="508000" y="311150"/>
            <a:ext cx="12192000" cy="723900"/>
          </a:xfrm>
          <a:prstGeom prst="rect">
            <a:avLst/>
          </a:prstGeom>
        </p:spPr>
        <p:txBody>
          <a:bodyPr/>
          <a:lstStyle>
            <a:lvl1pPr algn="ctr" defTabSz="467359">
              <a:spcBef>
                <a:spcPts val="2200"/>
              </a:spcBef>
              <a:defRPr sz="4800"/>
            </a:lvl1pPr>
          </a:lstStyle>
          <a:p>
            <a:pPr/>
            <a:r>
              <a:t>The US Before The Progressive Era</a:t>
            </a:r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xfrm>
            <a:off x="0" y="1049866"/>
            <a:ext cx="13004800" cy="8614173"/>
          </a:xfrm>
          <a:prstGeom prst="rect">
            <a:avLst/>
          </a:prstGeom>
        </p:spPr>
        <p:txBody>
          <a:bodyPr/>
          <a:lstStyle/>
          <a:p>
            <a:pPr marL="368934" indent="-368934" defTabSz="484886">
              <a:spcBef>
                <a:spcPts val="2300"/>
              </a:spcBef>
              <a:defRPr sz="2822"/>
            </a:pPr>
            <a:r>
              <a:t>Politics:</a:t>
            </a:r>
          </a:p>
          <a:p>
            <a:pPr lvl="1" marL="737869" indent="-368934" defTabSz="484886">
              <a:spcBef>
                <a:spcPts val="2300"/>
              </a:spcBef>
              <a:defRPr sz="2822"/>
            </a:pPr>
            <a:r>
              <a:t>State and local levels:</a:t>
            </a:r>
          </a:p>
          <a:p>
            <a:pPr lvl="2" marL="1106805" indent="-368934" defTabSz="484886">
              <a:spcBef>
                <a:spcPts val="2300"/>
              </a:spcBef>
              <a:defRPr sz="2822"/>
            </a:pPr>
            <a:r>
              <a:t>Political machines - Tammany Hall</a:t>
            </a:r>
          </a:p>
          <a:p>
            <a:pPr lvl="2" marL="1106805" indent="-368934" defTabSz="484886">
              <a:spcBef>
                <a:spcPts val="2300"/>
              </a:spcBef>
              <a:defRPr sz="2822"/>
            </a:pPr>
            <a:r>
              <a:t>Provided services to immigrants and poor in exchange for support </a:t>
            </a:r>
          </a:p>
          <a:p>
            <a:pPr lvl="1" marL="737869" indent="-368934" defTabSz="484886">
              <a:spcBef>
                <a:spcPts val="2300"/>
              </a:spcBef>
              <a:defRPr sz="2822"/>
            </a:pPr>
            <a:r>
              <a:t>National level:</a:t>
            </a:r>
          </a:p>
          <a:p>
            <a:pPr lvl="2" marL="1106805" indent="-368934" defTabSz="484886">
              <a:spcBef>
                <a:spcPts val="2300"/>
              </a:spcBef>
              <a:defRPr sz="2822"/>
            </a:pPr>
            <a:r>
              <a:t>Senators were elected by state legislatures - calls for direct elections (Populist idea)</a:t>
            </a:r>
          </a:p>
          <a:p>
            <a:pPr lvl="2" marL="1106805" indent="-368934" defTabSz="484886">
              <a:spcBef>
                <a:spcPts val="2300"/>
              </a:spcBef>
              <a:defRPr sz="2822"/>
            </a:pPr>
            <a:r>
              <a:t>1/2 the population could not vote (women)</a:t>
            </a:r>
          </a:p>
          <a:p>
            <a:pPr lvl="1" marL="737869" indent="-368934" defTabSz="484886">
              <a:spcBef>
                <a:spcPts val="2300"/>
              </a:spcBef>
              <a:defRPr sz="2822"/>
            </a:pPr>
            <a:r>
              <a:t>Economics:</a:t>
            </a:r>
          </a:p>
          <a:p>
            <a:pPr lvl="2" marL="1106805" indent="-368934" defTabSz="484886">
              <a:spcBef>
                <a:spcPts val="2300"/>
              </a:spcBef>
              <a:defRPr sz="2822"/>
            </a:pPr>
            <a:r>
              <a:t>No federal income tax - calls for graduated income tax (Populist idea)</a:t>
            </a:r>
          </a:p>
          <a:p>
            <a:pPr lvl="2" marL="1106805" indent="-368934" defTabSz="484886">
              <a:spcBef>
                <a:spcPts val="2300"/>
              </a:spcBef>
              <a:defRPr sz="2822"/>
            </a:pPr>
            <a:r>
              <a:t>Populists advocated government ownership of RRs, telegraphs, and telephones</a:t>
            </a:r>
          </a:p>
        </p:txBody>
      </p:sp>
      <p:pic>
        <p:nvPicPr>
          <p:cNvPr id="181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1701800"/>
            <a:ext cx="9753600" cy="635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1600" y="2041238"/>
            <a:ext cx="4892734" cy="5671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67566" y="2044700"/>
            <a:ext cx="4756199" cy="56642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 flipV="1">
            <a:off x="1397000" y="2032000"/>
            <a:ext cx="4736922" cy="5689601"/>
          </a:xfrm>
          <a:prstGeom prst="line">
            <a:avLst/>
          </a:prstGeom>
          <a:ln w="1524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185" name="Shape 185"/>
          <p:cNvSpPr/>
          <p:nvPr/>
        </p:nvSpPr>
        <p:spPr>
          <a:xfrm>
            <a:off x="1344493" y="2108200"/>
            <a:ext cx="4841936" cy="5537200"/>
          </a:xfrm>
          <a:prstGeom prst="line">
            <a:avLst/>
          </a:prstGeom>
          <a:ln w="1524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xit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Class="exit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xit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Class="exit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3"/>
      <p:bldP build="whole" bldLvl="1" animBg="1" rev="0" advAuto="0" spid="183" grpId="9"/>
      <p:bldP build="whole" bldLvl="1" animBg="1" rev="0" advAuto="0" spid="185" grpId="6"/>
      <p:bldP build="whole" bldLvl="1" animBg="1" rev="0" advAuto="0" spid="184" grpId="7"/>
      <p:bldP build="whole" bldLvl="1" animBg="1" rev="0" advAuto="0" spid="182" grpId="8"/>
      <p:bldP build="whole" bldLvl="1" animBg="1" rev="0" advAuto="0" spid="185" grpId="10"/>
      <p:bldP build="p" bldLvl="5" animBg="1" rev="0" advAuto="0" spid="180" grpId="1"/>
      <p:bldP build="whole" bldLvl="1" animBg="1" rev="0" advAuto="0" spid="184" grpId="11"/>
      <p:bldP build="whole" bldLvl="1" animBg="1" rev="0" advAuto="0" spid="183" grpId="5"/>
      <p:bldP build="whole" bldLvl="1" animBg="1" rev="0" advAuto="0" spid="182" grpId="4"/>
      <p:bldP build="whole" bldLvl="1" animBg="1" rev="0" advAuto="0" spid="181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xfrm>
            <a:off x="508000" y="311150"/>
            <a:ext cx="12192000" cy="723900"/>
          </a:xfrm>
          <a:prstGeom prst="rect">
            <a:avLst/>
          </a:prstGeom>
        </p:spPr>
        <p:txBody>
          <a:bodyPr/>
          <a:lstStyle>
            <a:lvl1pPr algn="ctr" defTabSz="467359">
              <a:spcBef>
                <a:spcPts val="2200"/>
              </a:spcBef>
              <a:defRPr sz="4800"/>
            </a:lvl1pPr>
          </a:lstStyle>
          <a:p>
            <a:pPr/>
            <a:r>
              <a:t>Major Social Progressive Era Milestones</a:t>
            </a:r>
          </a:p>
        </p:txBody>
      </p:sp>
      <p:sp>
        <p:nvSpPr>
          <p:cNvPr id="188" name="Shape 188"/>
          <p:cNvSpPr/>
          <p:nvPr>
            <p:ph type="body" idx="1"/>
          </p:nvPr>
        </p:nvSpPr>
        <p:spPr>
          <a:xfrm>
            <a:off x="0" y="1049866"/>
            <a:ext cx="13004800" cy="8614173"/>
          </a:xfrm>
          <a:prstGeom prst="rect">
            <a:avLst/>
          </a:prstGeom>
        </p:spPr>
        <p:txBody>
          <a:bodyPr/>
          <a:lstStyle/>
          <a:p>
            <a:pPr marL="408940" indent="-408940" defTabSz="537463">
              <a:spcBef>
                <a:spcPts val="2500"/>
              </a:spcBef>
              <a:defRPr sz="3128"/>
            </a:pPr>
            <a:r>
              <a:t>Muckrakers - authors that exposed societal ills</a:t>
            </a:r>
          </a:p>
          <a:p>
            <a:pPr lvl="1" marL="817880" indent="-408940" defTabSz="537463">
              <a:spcBef>
                <a:spcPts val="2500"/>
              </a:spcBef>
              <a:defRPr sz="3128"/>
            </a:pPr>
            <a:r>
              <a:t>Upton Sinclair - </a:t>
            </a:r>
            <a:r>
              <a:rPr i="1"/>
              <a:t>The Jungle</a:t>
            </a:r>
            <a:r>
              <a:t> - led to Pure Food and Drug Act</a:t>
            </a:r>
          </a:p>
          <a:p>
            <a:pPr lvl="1" marL="817880" indent="-408940" defTabSz="537463">
              <a:spcBef>
                <a:spcPts val="2500"/>
              </a:spcBef>
              <a:defRPr sz="3128"/>
            </a:pPr>
            <a:r>
              <a:t>Jacob Riis - </a:t>
            </a:r>
            <a:r>
              <a:rPr i="1"/>
              <a:t>How The Other Half Lives</a:t>
            </a:r>
            <a:r>
              <a:t> - many tenements in NYC were torn down</a:t>
            </a:r>
          </a:p>
          <a:p>
            <a:pPr marL="408940" indent="-408940" defTabSz="537463">
              <a:spcBef>
                <a:spcPts val="2500"/>
              </a:spcBef>
              <a:defRPr sz="3128"/>
            </a:pPr>
            <a:r>
              <a:t>Jane Addams and the Hull House (Chicago)</a:t>
            </a:r>
          </a:p>
          <a:p>
            <a:pPr lvl="1" marL="817880" indent="-408940" defTabSz="537463">
              <a:spcBef>
                <a:spcPts val="2500"/>
              </a:spcBef>
              <a:defRPr sz="3128"/>
            </a:pPr>
            <a:r>
              <a:t>Aided women, children, and immigrants</a:t>
            </a:r>
          </a:p>
          <a:p>
            <a:pPr lvl="1" marL="817880" indent="-408940" defTabSz="537463">
              <a:spcBef>
                <a:spcPts val="2500"/>
              </a:spcBef>
              <a:defRPr sz="3128"/>
            </a:pPr>
            <a:r>
              <a:t>Inspired other settlement houses throughout the country</a:t>
            </a:r>
          </a:p>
          <a:p>
            <a:pPr marL="408940" indent="-408940" defTabSz="537463">
              <a:spcBef>
                <a:spcPts val="2500"/>
              </a:spcBef>
              <a:defRPr sz="3128"/>
            </a:pPr>
            <a:r>
              <a:t>18th Amendment - Prohibition</a:t>
            </a:r>
          </a:p>
          <a:p>
            <a:pPr lvl="1" marL="817880" indent="-408940" defTabSz="537463">
              <a:spcBef>
                <a:spcPts val="2500"/>
              </a:spcBef>
              <a:defRPr sz="3128"/>
            </a:pPr>
            <a:r>
              <a:t>Alcohol is illegal</a:t>
            </a:r>
          </a:p>
          <a:p>
            <a:pPr lvl="1" marL="817880" indent="-408940" defTabSz="537463">
              <a:spcBef>
                <a:spcPts val="2500"/>
              </a:spcBef>
              <a:defRPr sz="3128"/>
            </a:pPr>
            <a:r>
              <a:t>Fulfillment of Temperance Movement goals (early-mid 19th century)</a:t>
            </a:r>
          </a:p>
        </p:txBody>
      </p:sp>
      <p:pic>
        <p:nvPicPr>
          <p:cNvPr id="18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45500" y="3959101"/>
            <a:ext cx="4017452" cy="55976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20619" y="212774"/>
            <a:ext cx="2452107" cy="33590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2"/>
      <p:bldP build="whole" bldLvl="1" animBg="1" rev="0" advAuto="0" spid="189" grpId="3"/>
      <p:bldP build="whole" bldLvl="1" animBg="1" rev="0" advAuto="0" spid="190" grpId="4"/>
      <p:bldP build="whole" bldLvl="1" animBg="1" rev="0" advAuto="0" spid="190" grpId="5"/>
      <p:bldP build="p" bldLvl="5" animBg="1" rev="0" advAuto="0" spid="18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xfrm>
            <a:off x="508000" y="311150"/>
            <a:ext cx="12192000" cy="723900"/>
          </a:xfrm>
          <a:prstGeom prst="rect">
            <a:avLst/>
          </a:prstGeom>
        </p:spPr>
        <p:txBody>
          <a:bodyPr/>
          <a:lstStyle>
            <a:lvl1pPr algn="ctr" defTabSz="467359">
              <a:spcBef>
                <a:spcPts val="2200"/>
              </a:spcBef>
              <a:defRPr sz="4800"/>
            </a:lvl1pPr>
          </a:lstStyle>
          <a:p>
            <a:pPr/>
            <a:r>
              <a:t>Major Political Progressive Era Milestones</a:t>
            </a:r>
          </a:p>
        </p:txBody>
      </p:sp>
      <p:sp>
        <p:nvSpPr>
          <p:cNvPr id="193" name="Shape 193"/>
          <p:cNvSpPr/>
          <p:nvPr>
            <p:ph type="body" idx="1"/>
          </p:nvPr>
        </p:nvSpPr>
        <p:spPr>
          <a:xfrm>
            <a:off x="0" y="1049866"/>
            <a:ext cx="13004800" cy="8614173"/>
          </a:xfrm>
          <a:prstGeom prst="rect">
            <a:avLst/>
          </a:prstGeom>
        </p:spPr>
        <p:txBody>
          <a:bodyPr/>
          <a:lstStyle/>
          <a:p>
            <a:pPr marL="382270" indent="-382270" defTabSz="502412">
              <a:spcBef>
                <a:spcPts val="2400"/>
              </a:spcBef>
              <a:defRPr sz="2924"/>
            </a:pPr>
            <a:r>
              <a:t>State and Local levels:</a:t>
            </a:r>
          </a:p>
          <a:p>
            <a:pPr lvl="1" marL="764540" indent="-382270" defTabSz="502412">
              <a:spcBef>
                <a:spcPts val="2400"/>
              </a:spcBef>
              <a:defRPr sz="2924"/>
            </a:pPr>
            <a:r>
              <a:t>Initiative, Referendum, recall - Wisconsin (LaFollette)</a:t>
            </a:r>
          </a:p>
          <a:p>
            <a:pPr lvl="1" marL="764540" indent="-382270" defTabSz="502412">
              <a:spcBef>
                <a:spcPts val="2400"/>
              </a:spcBef>
              <a:defRPr sz="2924"/>
            </a:pPr>
            <a:r>
              <a:t>Secret Ballot (Populist Idea) </a:t>
            </a:r>
          </a:p>
          <a:p>
            <a:pPr marL="382270" indent="-382270" defTabSz="502412">
              <a:spcBef>
                <a:spcPts val="2400"/>
              </a:spcBef>
              <a:defRPr sz="2924"/>
            </a:pPr>
            <a:r>
              <a:t>National Level:</a:t>
            </a:r>
          </a:p>
          <a:p>
            <a:pPr lvl="1" marL="764540" indent="-382270" defTabSz="502412">
              <a:spcBef>
                <a:spcPts val="2400"/>
              </a:spcBef>
              <a:defRPr sz="2924"/>
            </a:pPr>
            <a:r>
              <a:t>17th amendment - direct election of senators</a:t>
            </a:r>
          </a:p>
          <a:p>
            <a:pPr lvl="1" marL="764540" indent="-382270" defTabSz="502412">
              <a:spcBef>
                <a:spcPts val="2400"/>
              </a:spcBef>
              <a:defRPr sz="2924"/>
            </a:pPr>
            <a:r>
              <a:t>19th amendment - women’s suffrage</a:t>
            </a:r>
          </a:p>
          <a:p>
            <a:pPr lvl="1" marL="764540" indent="-382270" defTabSz="502412">
              <a:spcBef>
                <a:spcPts val="2400"/>
              </a:spcBef>
              <a:defRPr sz="2924"/>
            </a:pPr>
            <a:r>
              <a:t>Clayton Antitrust Act - strengthened the Sherman Antirust Act, exempted labor unions from prosecution </a:t>
            </a:r>
          </a:p>
          <a:p>
            <a:pPr lvl="1" marL="764540" indent="-382270" defTabSz="502412">
              <a:spcBef>
                <a:spcPts val="2400"/>
              </a:spcBef>
              <a:defRPr sz="2924"/>
            </a:pPr>
            <a:r>
              <a:t>Conservation: </a:t>
            </a:r>
          </a:p>
          <a:p>
            <a:pPr lvl="2" marL="1146810" indent="-382270" defTabSz="502412">
              <a:spcBef>
                <a:spcPts val="2400"/>
              </a:spcBef>
              <a:defRPr sz="2924"/>
            </a:pPr>
            <a:r>
              <a:t>Newlands Reclamation Act - funded irrigation projects out west</a:t>
            </a:r>
          </a:p>
          <a:p>
            <a:pPr lvl="2" marL="1146810" indent="-382270" defTabSz="502412">
              <a:spcBef>
                <a:spcPts val="2400"/>
              </a:spcBef>
              <a:defRPr sz="2924"/>
            </a:pPr>
            <a:r>
              <a:t>Antiquities Act - president can set aside land to create monuments </a:t>
            </a:r>
          </a:p>
        </p:txBody>
      </p:sp>
      <p:pic>
        <p:nvPicPr>
          <p:cNvPr id="19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31400" y="1461855"/>
            <a:ext cx="3023478" cy="4081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2400" y="401676"/>
            <a:ext cx="3396249" cy="45386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" grpId="3"/>
      <p:bldP build="p" bldLvl="5" animBg="1" rev="0" advAuto="0" spid="193" grpId="1"/>
      <p:bldP build="whole" bldLvl="1" animBg="1" rev="0" advAuto="0" spid="195" grpId="4"/>
      <p:bldP build="whole" bldLvl="1" animBg="1" rev="0" advAuto="0" spid="19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xfrm>
            <a:off x="508000" y="311150"/>
            <a:ext cx="12192000" cy="723900"/>
          </a:xfrm>
          <a:prstGeom prst="rect">
            <a:avLst/>
          </a:prstGeom>
        </p:spPr>
        <p:txBody>
          <a:bodyPr/>
          <a:lstStyle>
            <a:lvl1pPr algn="ctr" defTabSz="467359">
              <a:spcBef>
                <a:spcPts val="2200"/>
              </a:spcBef>
              <a:defRPr sz="4800"/>
            </a:lvl1pPr>
          </a:lstStyle>
          <a:p>
            <a:pPr/>
            <a:r>
              <a:t>Major Economic Progressive Era Milestones</a:t>
            </a:r>
          </a:p>
        </p:txBody>
      </p:sp>
      <p:sp>
        <p:nvSpPr>
          <p:cNvPr id="198" name="Shape 198"/>
          <p:cNvSpPr/>
          <p:nvPr>
            <p:ph type="body" idx="1"/>
          </p:nvPr>
        </p:nvSpPr>
        <p:spPr>
          <a:xfrm>
            <a:off x="0" y="1049866"/>
            <a:ext cx="13004800" cy="8614173"/>
          </a:xfrm>
          <a:prstGeom prst="rect">
            <a:avLst/>
          </a:prstGeom>
        </p:spPr>
        <p:txBody>
          <a:bodyPr/>
          <a:lstStyle/>
          <a:p>
            <a:pPr/>
            <a:r>
              <a:t>Northern Securities Decision - broke up JP Morgan’s company</a:t>
            </a:r>
          </a:p>
          <a:p>
            <a:pPr/>
            <a:r>
              <a:t>“Trust Busting” - TR and Taft broke up many trusts</a:t>
            </a:r>
          </a:p>
          <a:p>
            <a:pPr/>
            <a:r>
              <a:t>Underwood Tariff - Under the Democrat Wilson</a:t>
            </a:r>
          </a:p>
          <a:p>
            <a:pPr/>
            <a:r>
              <a:t>16th Amendment - graduated income tax</a:t>
            </a:r>
          </a:p>
          <a:p>
            <a:pPr/>
            <a:r>
              <a:t>Federal Reserve Act</a:t>
            </a:r>
          </a:p>
          <a:p>
            <a:pPr lvl="1"/>
            <a:r>
              <a:t>Created the Federal Reserve - still around</a:t>
            </a:r>
          </a:p>
          <a:p>
            <a:pPr lvl="1"/>
            <a:r>
              <a:t>Central banking system, prints US $</a:t>
            </a:r>
          </a:p>
          <a:p>
            <a:pPr lvl="1"/>
            <a:r>
              <a:t>Increase and decrease the supply of $</a:t>
            </a:r>
          </a:p>
        </p:txBody>
      </p:sp>
      <p:pic>
        <p:nvPicPr>
          <p:cNvPr id="19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7900" y="0"/>
            <a:ext cx="85090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" grpId="3"/>
      <p:bldP build="whole" bldLvl="1" animBg="1" rev="0" advAuto="0" spid="199" grpId="2"/>
      <p:bldP build="p" bldLvl="5" animBg="1" rev="0" advAuto="0" spid="19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title"/>
          </p:nvPr>
        </p:nvSpPr>
        <p:spPr>
          <a:xfrm>
            <a:off x="508000" y="311150"/>
            <a:ext cx="12192000" cy="723900"/>
          </a:xfrm>
          <a:prstGeom prst="rect">
            <a:avLst/>
          </a:prstGeom>
        </p:spPr>
        <p:txBody>
          <a:bodyPr/>
          <a:lstStyle>
            <a:lvl1pPr algn="ctr" defTabSz="467359">
              <a:spcBef>
                <a:spcPts val="2200"/>
              </a:spcBef>
              <a:defRPr sz="4800"/>
            </a:lvl1pPr>
          </a:lstStyle>
          <a:p>
            <a:pPr/>
            <a:r>
              <a:t>The US After The Progressive Era</a:t>
            </a:r>
          </a:p>
        </p:txBody>
      </p:sp>
      <p:sp>
        <p:nvSpPr>
          <p:cNvPr id="202" name="Shape 202"/>
          <p:cNvSpPr/>
          <p:nvPr>
            <p:ph type="body" idx="1"/>
          </p:nvPr>
        </p:nvSpPr>
        <p:spPr>
          <a:xfrm>
            <a:off x="0" y="1049866"/>
            <a:ext cx="13004800" cy="8614173"/>
          </a:xfrm>
          <a:prstGeom prst="rect">
            <a:avLst/>
          </a:prstGeom>
        </p:spPr>
        <p:txBody>
          <a:bodyPr/>
          <a:lstStyle/>
          <a:p>
            <a:pPr marL="342264" indent="-342264" defTabSz="449833">
              <a:spcBef>
                <a:spcPts val="2100"/>
              </a:spcBef>
              <a:defRPr sz="2618"/>
            </a:pPr>
            <a:r>
              <a:t>Election of 1920:</a:t>
            </a:r>
          </a:p>
          <a:p>
            <a:pPr lvl="1" marL="684529" indent="-342264" defTabSz="449833">
              <a:spcBef>
                <a:spcPts val="2100"/>
              </a:spcBef>
              <a:defRPr sz="2618"/>
            </a:pPr>
            <a:r>
              <a:t>Warren G……. Harding campaigns on a “Return to Normalcy”</a:t>
            </a:r>
          </a:p>
          <a:p>
            <a:pPr lvl="2" marL="1026794" indent="-342264" defTabSz="449833">
              <a:spcBef>
                <a:spcPts val="2100"/>
              </a:spcBef>
              <a:defRPr sz="2618"/>
            </a:pPr>
            <a:r>
              <a:t>Called for less government involvement in the economy (back to laissez-faire)</a:t>
            </a:r>
          </a:p>
          <a:p>
            <a:pPr lvl="2" marL="1026794" indent="-342264" defTabSz="449833">
              <a:spcBef>
                <a:spcPts val="2100"/>
              </a:spcBef>
              <a:defRPr sz="2618"/>
            </a:pPr>
            <a:r>
              <a:t>Return to isolationism/neutrality (rejection of the Treaty of Versailles and League of Nations)</a:t>
            </a:r>
          </a:p>
          <a:p>
            <a:pPr marL="342264" indent="-342264" defTabSz="449833">
              <a:spcBef>
                <a:spcPts val="2100"/>
              </a:spcBef>
              <a:defRPr sz="2618"/>
            </a:pPr>
            <a:r>
              <a:t>Treasury Secretary Andrew Mellon (1920s)</a:t>
            </a:r>
          </a:p>
          <a:p>
            <a:pPr lvl="1" marL="684529" indent="-342264" defTabSz="449833">
              <a:spcBef>
                <a:spcPts val="2100"/>
              </a:spcBef>
              <a:defRPr sz="2618"/>
            </a:pPr>
            <a:r>
              <a:t>Advocated lower taxes for wealthy - similar to Ronald Reagan’s “trickle-down” economics</a:t>
            </a:r>
          </a:p>
          <a:p>
            <a:pPr marL="342264" indent="-342264" defTabSz="449833">
              <a:spcBef>
                <a:spcPts val="2100"/>
              </a:spcBef>
              <a:defRPr sz="2618"/>
            </a:pPr>
            <a:r>
              <a:t>21st Amendment (1933) - reversed the 18th, prohibition is over</a:t>
            </a:r>
          </a:p>
          <a:p>
            <a:pPr marL="342264" indent="-342264" defTabSz="449833">
              <a:spcBef>
                <a:spcPts val="2100"/>
              </a:spcBef>
              <a:defRPr sz="2618"/>
            </a:pPr>
            <a:r>
              <a:t>Quota Acts of the 1920s:</a:t>
            </a:r>
          </a:p>
          <a:p>
            <a:pPr lvl="1" marL="684529" indent="-342264" defTabSz="449833">
              <a:spcBef>
                <a:spcPts val="2100"/>
              </a:spcBef>
              <a:defRPr sz="2618"/>
            </a:pPr>
            <a:r>
              <a:t>Reversed unlimited immigration to US</a:t>
            </a:r>
          </a:p>
          <a:p>
            <a:pPr lvl="1" marL="684529" indent="-342264" defTabSz="449833">
              <a:spcBef>
                <a:spcPts val="2100"/>
              </a:spcBef>
              <a:defRPr sz="2618"/>
            </a:pPr>
            <a:r>
              <a:t>Severely restricted immigration, especially “New” immigrants</a:t>
            </a:r>
          </a:p>
        </p:txBody>
      </p:sp>
      <p:pic>
        <p:nvPicPr>
          <p:cNvPr id="20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91600" y="4826000"/>
            <a:ext cx="4064000" cy="4978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9800" y="4795173"/>
            <a:ext cx="3708400" cy="50400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05010" y="539750"/>
            <a:ext cx="3613940" cy="47576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5" grpId="6"/>
      <p:bldP build="whole" bldLvl="1" animBg="1" rev="0" advAuto="0" spid="204" grpId="3"/>
      <p:bldP build="whole" bldLvl="1" animBg="1" rev="0" advAuto="0" spid="204" grpId="4"/>
      <p:bldP build="whole" bldLvl="1" animBg="1" rev="0" advAuto="0" spid="205" grpId="7"/>
      <p:bldP build="whole" bldLvl="1" animBg="1" rev="0" advAuto="0" spid="203" grpId="2"/>
      <p:bldP build="whole" bldLvl="1" animBg="1" rev="0" advAuto="0" spid="203" grpId="5"/>
      <p:bldP build="p" bldLvl="5" animBg="1" rev="0" advAuto="0" spid="20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title"/>
          </p:nvPr>
        </p:nvSpPr>
        <p:spPr>
          <a:xfrm>
            <a:off x="508000" y="311150"/>
            <a:ext cx="12192000" cy="723900"/>
          </a:xfrm>
          <a:prstGeom prst="rect">
            <a:avLst/>
          </a:prstGeom>
        </p:spPr>
        <p:txBody>
          <a:bodyPr/>
          <a:lstStyle>
            <a:lvl1pPr algn="ctr" defTabSz="467359">
              <a:spcBef>
                <a:spcPts val="2200"/>
              </a:spcBef>
              <a:defRPr sz="4800"/>
            </a:lvl1pPr>
          </a:lstStyle>
          <a:p>
            <a:pPr/>
            <a:r>
              <a:t>So….. How Was It A Turning point?</a:t>
            </a:r>
          </a:p>
        </p:txBody>
      </p:sp>
      <p:sp>
        <p:nvSpPr>
          <p:cNvPr id="208" name="Shape 208"/>
          <p:cNvSpPr/>
          <p:nvPr>
            <p:ph type="body" idx="1"/>
          </p:nvPr>
        </p:nvSpPr>
        <p:spPr>
          <a:xfrm>
            <a:off x="0" y="1049866"/>
            <a:ext cx="13004800" cy="8614173"/>
          </a:xfrm>
          <a:prstGeom prst="rect">
            <a:avLst/>
          </a:prstGeom>
        </p:spPr>
        <p:txBody>
          <a:bodyPr/>
          <a:lstStyle/>
          <a:p>
            <a:pPr marL="368934" indent="-368934" defTabSz="484886">
              <a:spcBef>
                <a:spcPts val="2300"/>
              </a:spcBef>
              <a:defRPr sz="2822"/>
            </a:pPr>
            <a:r>
              <a:t>Supports idea of turning point (Change):</a:t>
            </a:r>
          </a:p>
          <a:p>
            <a:pPr lvl="1" marL="737869" indent="-368934" defTabSz="484886">
              <a:spcBef>
                <a:spcPts val="2300"/>
              </a:spcBef>
              <a:defRPr sz="2822"/>
            </a:pPr>
            <a:r>
              <a:t>Changes to democracy (17th, 19th amendments), initiative, referendum, recall, and secret ballot</a:t>
            </a:r>
          </a:p>
          <a:p>
            <a:pPr lvl="1" marL="737869" indent="-368934" defTabSz="484886">
              <a:spcBef>
                <a:spcPts val="2300"/>
              </a:spcBef>
              <a:defRPr sz="2822"/>
            </a:pPr>
            <a:r>
              <a:t>Changes for poor, immigrants, and consumers (Hull House, elimination of some tenements, Pure Food and Drug Act)</a:t>
            </a:r>
          </a:p>
          <a:p>
            <a:pPr lvl="1" marL="737869" indent="-368934" defTabSz="484886">
              <a:spcBef>
                <a:spcPts val="2300"/>
              </a:spcBef>
              <a:defRPr sz="2822"/>
            </a:pPr>
            <a:r>
              <a:t>Increased government involvement in the economy (Hepburn Act, Clayton Antitrust Act, Federal Reserve Act, “Trustbusting”)</a:t>
            </a:r>
          </a:p>
          <a:p>
            <a:pPr marL="368934" indent="-368934" defTabSz="484886">
              <a:spcBef>
                <a:spcPts val="2300"/>
              </a:spcBef>
              <a:defRPr sz="2822"/>
            </a:pPr>
            <a:r>
              <a:t>Does NOT support idea of turning point (Continuity):</a:t>
            </a:r>
          </a:p>
          <a:p>
            <a:pPr lvl="1" marL="737869" indent="-368934" defTabSz="484886">
              <a:spcBef>
                <a:spcPts val="2300"/>
              </a:spcBef>
              <a:defRPr sz="2822"/>
            </a:pPr>
            <a:r>
              <a:t>African Americans still faced discrimination, segregation, and other obstacles (literacy tests, poll taxes)</a:t>
            </a:r>
          </a:p>
          <a:p>
            <a:pPr lvl="1" marL="737869" indent="-368934" defTabSz="484886">
              <a:spcBef>
                <a:spcPts val="2300"/>
              </a:spcBef>
              <a:defRPr sz="2822"/>
            </a:pPr>
            <a:r>
              <a:t>Prohibition was overturned in the 1930s - need for revenue</a:t>
            </a:r>
          </a:p>
          <a:p>
            <a:pPr lvl="1" marL="737869" indent="-368934" defTabSz="484886">
              <a:spcBef>
                <a:spcPts val="2300"/>
              </a:spcBef>
              <a:defRPr sz="2822"/>
            </a:pPr>
            <a:r>
              <a:t>Government economic regulation decreased in the 1920s (Return to Normalcy)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8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2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2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