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 b="def" i="def"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-1022247"/>
              <a:satOff val="34289"/>
              <a:lumOff val="-18384"/>
            </a:scheme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 b="def" i="def"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96663"/>
              <a:satOff val="-16428"/>
              <a:lumOff val="3004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 b="def" i="def"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 b="def" i="def"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105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b="1" i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3053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20202"/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104900" y="758938"/>
            <a:ext cx="10795000" cy="5943601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654800" y="419100"/>
            <a:ext cx="5588000" cy="86487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654800" y="2374900"/>
            <a:ext cx="5588000" cy="68072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680200" y="5626100"/>
            <a:ext cx="5588000" cy="34417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half" idx="14"/>
          </p:nvPr>
        </p:nvSpPr>
        <p:spPr>
          <a:xfrm>
            <a:off x="6680200" y="419100"/>
            <a:ext cx="5588000" cy="49149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762000" y="419100"/>
            <a:ext cx="5588000" cy="86487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8300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406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hyperlink" Target="http://APUSHReview.com" TargetMode="External"/><Relationship Id="rId4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762000" y="812800"/>
            <a:ext cx="11480800" cy="2540000"/>
          </a:xfrm>
          <a:prstGeom prst="rect">
            <a:avLst/>
          </a:prstGeom>
        </p:spPr>
        <p:txBody>
          <a:bodyPr/>
          <a:lstStyle>
            <a:lvl1pPr defTabSz="508254">
              <a:defRPr sz="5568">
                <a:effectLst>
                  <a:outerShdw sx="100000" sy="100000" kx="0" ky="0" algn="b" rotWithShape="0" blurRad="44196" dist="22098" dir="5400000">
                    <a:srgbClr val="000000"/>
                  </a:outerShdw>
                </a:effectLst>
              </a:defRPr>
            </a:lvl1pPr>
          </a:lstStyle>
          <a:p>
            <a:pPr/>
            <a:r>
              <a:t>APUSH Review: Breaking Down A Spanish Colonization Illustration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xfrm>
            <a:off x="762000" y="3479800"/>
            <a:ext cx="11480800" cy="863600"/>
          </a:xfrm>
          <a:prstGeom prst="rect">
            <a:avLst/>
          </a:prstGeom>
        </p:spPr>
        <p:txBody>
          <a:bodyPr/>
          <a:lstStyle/>
          <a:p>
            <a:pPr/>
            <a:r>
              <a:t>Everything You Need To Know About An Illustration about Spanish Colonization To Succeed In APUSH</a:t>
            </a:r>
          </a:p>
        </p:txBody>
      </p:sp>
      <p:grpSp>
        <p:nvGrpSpPr>
          <p:cNvPr id="123" name="Group 123"/>
          <p:cNvGrpSpPr/>
          <p:nvPr/>
        </p:nvGrpSpPr>
        <p:grpSpPr>
          <a:xfrm>
            <a:off x="1155700" y="5003800"/>
            <a:ext cx="10693400" cy="4351842"/>
            <a:chOff x="0" y="0"/>
            <a:chExt cx="10693400" cy="4351841"/>
          </a:xfrm>
        </p:grpSpPr>
        <p:sp>
          <p:nvSpPr>
            <p:cNvPr id="121" name="Shape 121"/>
            <p:cNvSpPr/>
            <p:nvPr/>
          </p:nvSpPr>
          <p:spPr>
            <a:xfrm>
              <a:off x="0" y="1144020"/>
              <a:ext cx="3931543" cy="2063801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80000"/>
                      </a:srgbClr>
                    </a:outerShdw>
                  </a:effectLst>
                </a:defRPr>
              </a:pPr>
              <a:r>
                <a:t>Want more document analysis? Take my FREE course at </a:t>
              </a:r>
              <a:r>
                <a:rPr u="sng">
                  <a:hlinkClick r:id="rId3" invalidUrl="" action="" tgtFrame="" tooltip="" history="1" highlightClick="0" endSnd="0"/>
                </a:rPr>
                <a:t>APUSHREVIEW.COM</a:t>
              </a:r>
            </a:p>
          </p:txBody>
        </p:sp>
        <p:pic>
          <p:nvPicPr>
            <p:cNvPr id="122" name="APUSH logo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890944" y="0"/>
              <a:ext cx="5802456" cy="43518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xfrm>
            <a:off x="762000" y="-228600"/>
            <a:ext cx="11480800" cy="2146300"/>
          </a:xfrm>
          <a:prstGeom prst="rect">
            <a:avLst/>
          </a:prstGeom>
        </p:spPr>
        <p:txBody>
          <a:bodyPr/>
          <a:lstStyle/>
          <a:p>
            <a:pPr/>
            <a:r>
              <a:t>Spanish Colonization, 1621</a:t>
            </a:r>
          </a:p>
        </p:txBody>
      </p:sp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98453"/>
            <a:ext cx="13004800" cy="80552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xfrm>
            <a:off x="762000" y="203200"/>
            <a:ext cx="11480800" cy="1189435"/>
          </a:xfrm>
          <a:prstGeom prst="rect">
            <a:avLst/>
          </a:prstGeom>
        </p:spPr>
        <p:txBody>
          <a:bodyPr/>
          <a:lstStyle/>
          <a:p>
            <a:pPr/>
            <a:r>
              <a:t>HIPP It Up!</a:t>
            </a:r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xfrm>
            <a:off x="76200" y="1346199"/>
            <a:ext cx="12855675" cy="8347473"/>
          </a:xfrm>
          <a:prstGeom prst="rect">
            <a:avLst/>
          </a:prstGeom>
        </p:spPr>
        <p:txBody>
          <a:bodyPr/>
          <a:lstStyle/>
          <a:p>
            <a:pPr marL="329184" indent="-329184" defTabSz="473201">
              <a:spcBef>
                <a:spcPts val="3400"/>
              </a:spcBef>
              <a:defRPr sz="2754">
                <a:effectLst>
                  <a:outerShdw sx="100000" sy="100000" kx="0" ky="0" algn="b" rotWithShape="0" blurRad="41148" dist="20574" dir="5400000">
                    <a:srgbClr val="000000"/>
                  </a:outerShdw>
                </a:effectLst>
              </a:defRPr>
            </a:pPr>
            <a:r>
              <a:t>Historical Context?</a:t>
            </a:r>
          </a:p>
          <a:p>
            <a:pPr lvl="1" marL="658368" indent="-329184" defTabSz="473201">
              <a:spcBef>
                <a:spcPts val="3400"/>
              </a:spcBef>
              <a:defRPr sz="2754">
                <a:effectLst>
                  <a:outerShdw sx="100000" sy="100000" kx="0" ky="0" algn="b" rotWithShape="0" blurRad="41148" dist="20574" dir="5400000">
                    <a:srgbClr val="000000"/>
                  </a:outerShdw>
                </a:effectLst>
              </a:defRPr>
            </a:pPr>
            <a:r>
              <a:t>16th Century - Conquistadors and Encomiendas</a:t>
            </a:r>
          </a:p>
          <a:p>
            <a:pPr lvl="1" marL="658368" indent="-329184" defTabSz="473201">
              <a:spcBef>
                <a:spcPts val="3400"/>
              </a:spcBef>
              <a:defRPr sz="2754">
                <a:effectLst>
                  <a:outerShdw sx="100000" sy="100000" kx="0" ky="0" algn="b" rotWithShape="0" blurRad="41148" dist="20574" dir="5400000">
                    <a:srgbClr val="000000"/>
                  </a:outerShdw>
                </a:effectLst>
              </a:defRPr>
            </a:pPr>
            <a:r>
              <a:t>Conversion of Natives, intermarrying with Spanish</a:t>
            </a:r>
          </a:p>
          <a:p>
            <a:pPr marL="329184" indent="-329184" defTabSz="473201">
              <a:spcBef>
                <a:spcPts val="3400"/>
              </a:spcBef>
              <a:defRPr sz="2754">
                <a:effectLst>
                  <a:outerShdw sx="100000" sy="100000" kx="0" ky="0" algn="b" rotWithShape="0" blurRad="41148" dist="20574" dir="5400000">
                    <a:srgbClr val="000000"/>
                  </a:outerShdw>
                </a:effectLst>
              </a:defRPr>
            </a:pPr>
            <a:r>
              <a:t>Intended Audience?</a:t>
            </a:r>
          </a:p>
          <a:p>
            <a:pPr lvl="1" marL="658368" indent="-329184" defTabSz="473201">
              <a:spcBef>
                <a:spcPts val="3400"/>
              </a:spcBef>
              <a:defRPr sz="2754">
                <a:effectLst>
                  <a:outerShdw sx="100000" sy="100000" kx="0" ky="0" algn="b" rotWithShape="0" blurRad="41148" dist="20574" dir="5400000">
                    <a:srgbClr val="000000"/>
                  </a:outerShdw>
                </a:effectLst>
              </a:defRPr>
            </a:pPr>
            <a:r>
              <a:t>Spanish in Europe, other Europeans</a:t>
            </a:r>
          </a:p>
          <a:p>
            <a:pPr marL="329184" indent="-329184" defTabSz="473201">
              <a:spcBef>
                <a:spcPts val="3400"/>
              </a:spcBef>
              <a:defRPr sz="2754">
                <a:effectLst>
                  <a:outerShdw sx="100000" sy="100000" kx="0" ky="0" algn="b" rotWithShape="0" blurRad="41148" dist="20574" dir="5400000">
                    <a:srgbClr val="000000"/>
                  </a:outerShdw>
                </a:effectLst>
              </a:defRPr>
            </a:pPr>
            <a:r>
              <a:t>Point of View?</a:t>
            </a:r>
          </a:p>
          <a:p>
            <a:pPr lvl="1" marL="658368" indent="-329184" defTabSz="473201">
              <a:spcBef>
                <a:spcPts val="3400"/>
              </a:spcBef>
              <a:defRPr sz="2754">
                <a:effectLst>
                  <a:outerShdw sx="100000" sy="100000" kx="0" ky="0" algn="b" rotWithShape="0" blurRad="41148" dist="20574" dir="5400000">
                    <a:srgbClr val="000000"/>
                  </a:outerShdw>
                </a:effectLst>
              </a:defRPr>
            </a:pPr>
            <a:r>
              <a:t>Positive towards Spanish Colonization - working in harmony</a:t>
            </a:r>
          </a:p>
          <a:p>
            <a:pPr lvl="1" marL="658368" indent="-329184" defTabSz="473201">
              <a:spcBef>
                <a:spcPts val="3400"/>
              </a:spcBef>
              <a:defRPr sz="2754">
                <a:effectLst>
                  <a:outerShdw sx="100000" sy="100000" kx="0" ky="0" algn="b" rotWithShape="0" blurRad="41148" dist="20574" dir="5400000">
                    <a:srgbClr val="000000"/>
                  </a:outerShdw>
                </a:effectLst>
              </a:defRPr>
            </a:pPr>
            <a:r>
              <a:t>Spanish are “saving” Natives</a:t>
            </a:r>
          </a:p>
          <a:p>
            <a:pPr marL="329184" indent="-329184" defTabSz="473201">
              <a:spcBef>
                <a:spcPts val="3400"/>
              </a:spcBef>
              <a:defRPr sz="2754">
                <a:effectLst>
                  <a:outerShdw sx="100000" sy="100000" kx="0" ky="0" algn="b" rotWithShape="0" blurRad="41148" dist="20574" dir="5400000">
                    <a:srgbClr val="000000"/>
                  </a:outerShdw>
                </a:effectLst>
              </a:defRPr>
            </a:pPr>
            <a:r>
              <a:t>Purpose?</a:t>
            </a:r>
          </a:p>
          <a:p>
            <a:pPr lvl="1" marL="658368" indent="-329184" defTabSz="473201">
              <a:spcBef>
                <a:spcPts val="3400"/>
              </a:spcBef>
              <a:defRPr sz="2754">
                <a:effectLst>
                  <a:outerShdw sx="100000" sy="100000" kx="0" ky="0" algn="b" rotWithShape="0" blurRad="41148" dist="20574" dir="5400000">
                    <a:srgbClr val="000000"/>
                  </a:outerShdw>
                </a:effectLst>
              </a:defRPr>
            </a:pPr>
            <a:r>
              <a:t>To portray the benefits of Spanish Colonization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Thanks For Watching!</a:t>
            </a:r>
          </a:p>
        </p:txBody>
      </p:sp>
      <p:sp>
        <p:nvSpPr>
          <p:cNvPr id="132" name="Shape 132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Best of luck in May!</a:t>
            </a:r>
          </a:p>
          <a:p>
            <a:pPr/>
            <a:r>
              <a:t>Answer a Short Answer Question based on this document in my free course!</a:t>
            </a:r>
          </a:p>
        </p:txBody>
      </p:sp>
      <p:pic>
        <p:nvPicPr>
          <p:cNvPr id="13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0284" y="2833183"/>
            <a:ext cx="5977032" cy="40872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