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89100"/>
            <a:ext cx="10464800" cy="3467100"/>
          </a:xfrm>
          <a:prstGeom prst="rect">
            <a:avLst/>
          </a:prstGeom>
        </p:spPr>
        <p:txBody>
          <a:bodyPr anchor="b"/>
          <a:lstStyle>
            <a:lvl1pPr algn="ctr"/>
          </a:lstStyle>
          <a:p>
            <a:pPr/>
            <a:r>
              <a:t>Title Text</a:t>
            </a:r>
          </a:p>
        </p:txBody>
      </p:sp>
      <p:sp>
        <p:nvSpPr>
          <p:cNvPr id="12" name="Shape 12"/>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pPr/>
            <a:r>
              <a:t>“Type a quote here.”</a:t>
            </a:r>
          </a:p>
        </p:txBody>
      </p:sp>
      <p:sp>
        <p:nvSpPr>
          <p:cNvPr id="94" name="Shape 94"/>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270000" y="6680200"/>
            <a:ext cx="10464800" cy="1270000"/>
          </a:xfrm>
          <a:prstGeom prst="rect">
            <a:avLst/>
          </a:prstGeom>
        </p:spPr>
        <p:txBody>
          <a:bodyPr anchor="b"/>
          <a:lstStyle>
            <a:lvl1pPr algn="ctr"/>
          </a:lstStyle>
          <a:p>
            <a:pPr/>
            <a:r>
              <a:t>Title Text</a:t>
            </a:r>
          </a:p>
        </p:txBody>
      </p:sp>
      <p:sp>
        <p:nvSpPr>
          <p:cNvPr id="22" name="Shape 22"/>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89300"/>
            <a:ext cx="10464800" cy="3175000"/>
          </a:xfrm>
          <a:prstGeom prst="rect">
            <a:avLst/>
          </a:prstGeom>
        </p:spPr>
        <p:txBody>
          <a:bodyPr/>
          <a:lstStyle>
            <a:lvl1pPr algn="ct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965200" y="1397000"/>
            <a:ext cx="5600700" cy="4038600"/>
          </a:xfrm>
          <a:prstGeom prst="rect">
            <a:avLst/>
          </a:prstGeom>
        </p:spPr>
        <p:txBody>
          <a:bodyPr anchor="b"/>
          <a:lstStyle>
            <a:lvl1pPr algn="ctr">
              <a:defRPr sz="6800"/>
            </a:lvl1pPr>
          </a:lstStyle>
          <a:p>
            <a:pPr/>
            <a:r>
              <a:t>Title Text</a:t>
            </a:r>
          </a:p>
        </p:txBody>
      </p:sp>
      <p:sp>
        <p:nvSpPr>
          <p:cNvPr id="40" name="Shape 40"/>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lvl1pPr algn="ct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lvl1pPr algn="ctr"/>
          </a:lstStyle>
          <a:p>
            <a:pPr/>
            <a:r>
              <a:t>Title Text</a:t>
            </a:r>
          </a:p>
        </p:txBody>
      </p:sp>
      <p:sp>
        <p:nvSpPr>
          <p:cNvPr id="57" name="Shape 57"/>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lvl1pPr algn="ctr"/>
          </a:lstStyle>
          <a:p>
            <a:pPr/>
            <a:r>
              <a:t>Title Text</a:t>
            </a:r>
          </a:p>
        </p:txBody>
      </p:sp>
      <p:sp>
        <p:nvSpPr>
          <p:cNvPr id="67" name="Shape 67"/>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952500" y="825500"/>
            <a:ext cx="6197600" cy="80899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37299" y="9296400"/>
            <a:ext cx="323479" cy="4572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PUSHReview.com" TargetMode="External"/><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270000" y="-38100"/>
            <a:ext cx="10464800" cy="3467100"/>
          </a:xfrm>
          <a:prstGeom prst="rect">
            <a:avLst/>
          </a:prstGeom>
        </p:spPr>
        <p:txBody>
          <a:bodyPr/>
          <a:lstStyle>
            <a:lvl1pPr defTabSz="467359">
              <a:defRPr sz="5760"/>
            </a:lvl1pPr>
          </a:lstStyle>
          <a:p>
            <a:pPr/>
            <a:r>
              <a:t>APUSH Review: Breaking Down The Proclamation Line of 1763</a:t>
            </a:r>
          </a:p>
        </p:txBody>
      </p:sp>
      <p:sp>
        <p:nvSpPr>
          <p:cNvPr id="120" name="Shape 120"/>
          <p:cNvSpPr/>
          <p:nvPr>
            <p:ph type="subTitle" sz="quarter" idx="1"/>
          </p:nvPr>
        </p:nvSpPr>
        <p:spPr>
          <a:xfrm>
            <a:off x="1270000" y="3327400"/>
            <a:ext cx="10464800" cy="1460500"/>
          </a:xfrm>
          <a:prstGeom prst="rect">
            <a:avLst/>
          </a:prstGeom>
        </p:spPr>
        <p:txBody>
          <a:bodyPr/>
          <a:lstStyle>
            <a:lvl1pPr defTabSz="560831">
              <a:defRPr sz="3455"/>
            </a:lvl1pPr>
          </a:lstStyle>
          <a:p>
            <a:pPr/>
            <a:r>
              <a:t>Everything You Need To Know About The Proclamation Line of 1763 To Succeed In APUSH</a:t>
            </a:r>
          </a:p>
        </p:txBody>
      </p:sp>
      <p:grpSp>
        <p:nvGrpSpPr>
          <p:cNvPr id="123" name="Group 123"/>
          <p:cNvGrpSpPr/>
          <p:nvPr/>
        </p:nvGrpSpPr>
        <p:grpSpPr>
          <a:xfrm>
            <a:off x="1320800" y="4902200"/>
            <a:ext cx="10693400" cy="4351842"/>
            <a:chOff x="0" y="0"/>
            <a:chExt cx="10693400" cy="4351841"/>
          </a:xfrm>
        </p:grpSpPr>
        <p:sp>
          <p:nvSpPr>
            <p:cNvPr id="121" name="Shape 121"/>
            <p:cNvSpPr/>
            <p:nvPr/>
          </p:nvSpPr>
          <p:spPr>
            <a:xfrm>
              <a:off x="0" y="1144020"/>
              <a:ext cx="3931543" cy="2063801"/>
            </a:xfrm>
            <a:prstGeom prst="rect">
              <a:avLst/>
            </a:prstGeom>
            <a:solidFill>
              <a:schemeClr val="accent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3000">
                  <a:solidFill>
                    <a:srgbClr val="FFFFFF"/>
                  </a:solidFill>
                  <a:effectLst>
                    <a:outerShdw sx="100000" sy="100000" kx="0" ky="0" algn="b" rotWithShape="0" blurRad="76200" dist="12700" dir="5400000">
                      <a:srgbClr val="000000">
                        <a:alpha val="50000"/>
                      </a:srgbClr>
                    </a:outerShdw>
                  </a:effectLst>
                </a:defRPr>
              </a:pPr>
              <a:r>
                <a:t>Want more document analysis? Take my FREE course at </a:t>
              </a:r>
              <a:r>
                <a:rPr u="sng">
                  <a:hlinkClick r:id="rId2" invalidUrl="" action="" tgtFrame="" tooltip="" history="1" highlightClick="0" endSnd="0"/>
                </a:rPr>
                <a:t>APUSHREVIEW.COM</a:t>
              </a:r>
            </a:p>
          </p:txBody>
        </p:sp>
        <p:pic>
          <p:nvPicPr>
            <p:cNvPr id="122" name="APUSH logo.png"/>
            <p:cNvPicPr>
              <a:picLocks noChangeAspect="1"/>
            </p:cNvPicPr>
            <p:nvPr/>
          </p:nvPicPr>
          <p:blipFill>
            <a:blip r:embed="rId3">
              <a:extLst/>
            </a:blip>
            <a:stretch>
              <a:fillRect/>
            </a:stretch>
          </p:blipFill>
          <p:spPr>
            <a:xfrm>
              <a:off x="4890944" y="0"/>
              <a:ext cx="5802456" cy="435184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a:r>
              <a:t>Quick Recap: 1763</a:t>
            </a:r>
          </a:p>
        </p:txBody>
      </p:sp>
      <p:sp>
        <p:nvSpPr>
          <p:cNvPr id="126" name="Shape 126"/>
          <p:cNvSpPr/>
          <p:nvPr>
            <p:ph type="body" idx="1"/>
          </p:nvPr>
        </p:nvSpPr>
        <p:spPr>
          <a:prstGeom prst="rect">
            <a:avLst/>
          </a:prstGeom>
        </p:spPr>
        <p:txBody>
          <a:bodyPr/>
          <a:lstStyle/>
          <a:p>
            <a:pPr>
              <a:buBlip>
                <a:blip r:embed="rId2"/>
              </a:buBlip>
            </a:pPr>
            <a:r>
              <a:t>Think PEEP!</a:t>
            </a:r>
          </a:p>
          <a:p>
            <a:pPr>
              <a:buBlip>
                <a:blip r:embed="rId2"/>
              </a:buBlip>
            </a:pPr>
            <a:r>
              <a:t>Pontiac’s Rebellion</a:t>
            </a:r>
          </a:p>
          <a:p>
            <a:pPr>
              <a:buBlip>
                <a:blip r:embed="rId2"/>
              </a:buBlip>
            </a:pPr>
            <a:r>
              <a:t>End of 7 Years’ War</a:t>
            </a:r>
          </a:p>
          <a:p>
            <a:pPr>
              <a:buBlip>
                <a:blip r:embed="rId2"/>
              </a:buBlip>
            </a:pPr>
            <a:r>
              <a:t>End of Salutary Neglect</a:t>
            </a:r>
          </a:p>
          <a:p>
            <a:pPr>
              <a:buBlip>
                <a:blip r:embed="rId2"/>
              </a:buBlip>
            </a:pPr>
            <a:r>
              <a:t>Proclamation Line of 1763</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p:spPr>
        <p:txBody>
          <a:bodyPr/>
          <a:lstStyle/>
          <a:p>
            <a:pPr/>
            <a:r>
              <a:t>Proclamation Line</a:t>
            </a:r>
          </a:p>
        </p:txBody>
      </p:sp>
      <p:pic>
        <p:nvPicPr>
          <p:cNvPr id="129" name="pasted-image.tiff"/>
          <p:cNvPicPr>
            <a:picLocks noChangeAspect="1"/>
          </p:cNvPicPr>
          <p:nvPr/>
        </p:nvPicPr>
        <p:blipFill>
          <a:blip r:embed="rId2">
            <a:extLst/>
          </a:blip>
          <a:stretch>
            <a:fillRect/>
          </a:stretch>
        </p:blipFill>
        <p:spPr>
          <a:xfrm>
            <a:off x="8102600" y="2553733"/>
            <a:ext cx="4075969" cy="6373334"/>
          </a:xfrm>
          <a:prstGeom prst="rect">
            <a:avLst/>
          </a:prstGeom>
          <a:ln w="12700">
            <a:miter lim="400000"/>
          </a:ln>
        </p:spPr>
      </p:pic>
      <p:sp>
        <p:nvSpPr>
          <p:cNvPr id="130" name="Shape 130"/>
          <p:cNvSpPr/>
          <p:nvPr/>
        </p:nvSpPr>
        <p:spPr>
          <a:xfrm>
            <a:off x="901501" y="2993032"/>
            <a:ext cx="7054355" cy="5494736"/>
          </a:xfrm>
          <a:prstGeom prst="wedgeEllipseCallout">
            <a:avLst>
              <a:gd name="adj1" fmla="val 81222"/>
              <a:gd name="adj2" fmla="val -27128"/>
            </a:avLst>
          </a:prstGeom>
          <a:blipFill>
            <a:blip r:embed="rId3"/>
          </a:blipFill>
          <a:ln w="12700">
            <a:miter lim="400000"/>
          </a:ln>
          <a:effectLst>
            <a:outerShdw sx="100000" sy="100000" kx="0" ky="0" algn="b" rotWithShape="0" blurRad="50800" dist="25400" dir="5400000">
              <a:srgbClr val="000000">
                <a:alpha val="25000"/>
              </a:srgbClr>
            </a:outerShdw>
          </a:effectLst>
          <a:extLst>
            <a:ext uri="{C572A759-6A51-4108-AA02-DFA0A04FC94B}">
              <ma14:wrappingTextBoxFlag xmlns:ma14="http://schemas.microsoft.com/office/mac/drawingml/2011/main" val="1"/>
            </a:ext>
          </a:extLst>
        </p:spPr>
        <p:txBody>
          <a:bodyPr lIns="50800" tIns="50800" rIns="50800" bIns="50800" anchor="ctr"/>
          <a:lstStyle/>
          <a:p>
            <a:pPr marR="457200" defTabSz="457200">
              <a:spcBef>
                <a:spcPts val="500"/>
              </a:spcBef>
              <a:defRPr sz="2600">
                <a:solidFill>
                  <a:srgbClr val="FFFFFF"/>
                </a:solidFill>
                <a:latin typeface="Cambria"/>
                <a:ea typeface="Cambria"/>
                <a:cs typeface="Cambria"/>
                <a:sym typeface="Cambria"/>
              </a:defRPr>
            </a:pPr>
            <a:r>
              <a:t>And We do hereby strictly forbid, on Pain of our Displeasure, all our loving Subjects from making any Purchases or Settlements whatever…… without our especial leave and Licence for that Purpose first obtained.</a:t>
            </a:r>
          </a:p>
          <a:p>
            <a:pPr marR="457200" defTabSz="457200">
              <a:spcBef>
                <a:spcPts val="500"/>
              </a:spcBef>
              <a:defRPr sz="2600">
                <a:solidFill>
                  <a:srgbClr val="FFFFFF"/>
                </a:solidFill>
                <a:latin typeface="Cambria"/>
                <a:ea typeface="Cambria"/>
                <a:cs typeface="Cambria"/>
                <a:sym typeface="Cambria"/>
              </a:defRPr>
            </a:pPr>
            <a:r>
              <a:t>And We do further strictly enjoin and require all Persons whatever who have either wilfully or inadvertently seated themselves upon any Lands ……. to remove themselves from such Settlements.</a:t>
            </a:r>
          </a:p>
        </p:txBody>
      </p:sp>
      <p:sp>
        <p:nvSpPr>
          <p:cNvPr id="131" name="Shape 131"/>
          <p:cNvSpPr/>
          <p:nvPr/>
        </p:nvSpPr>
        <p:spPr>
          <a:xfrm>
            <a:off x="1676400" y="5105400"/>
            <a:ext cx="5588717" cy="0"/>
          </a:xfrm>
          <a:prstGeom prst="line">
            <a:avLst/>
          </a:prstGeom>
          <a:ln w="38100">
            <a:solidFill>
              <a:schemeClr val="accent5"/>
            </a:solidFill>
            <a:miter lim="400000"/>
          </a:ln>
        </p:spPr>
        <p:txBody>
          <a:bodyPr lIns="50800" tIns="50800" rIns="50800" bIns="50800" anchor="ctr"/>
          <a:lstStyle/>
          <a:p>
            <a:pPr>
              <a:defRPr sz="3000"/>
            </a:pPr>
          </a:p>
        </p:txBody>
      </p:sp>
      <p:sp>
        <p:nvSpPr>
          <p:cNvPr id="132" name="Shape 132"/>
          <p:cNvSpPr/>
          <p:nvPr/>
        </p:nvSpPr>
        <p:spPr>
          <a:xfrm>
            <a:off x="2362200" y="7975600"/>
            <a:ext cx="2650654" cy="0"/>
          </a:xfrm>
          <a:prstGeom prst="line">
            <a:avLst/>
          </a:prstGeom>
          <a:ln w="38100">
            <a:solidFill>
              <a:schemeClr val="accent5"/>
            </a:solidFill>
            <a:miter lim="400000"/>
          </a:ln>
        </p:spPr>
        <p:txBody>
          <a:bodyPr lIns="50800" tIns="50800" rIns="50800" bIns="50800" anchor="ctr"/>
          <a:lstStyle/>
          <a:p>
            <a:pPr>
              <a:defRPr sz="3000"/>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3"/>
      <p:bldP build="whole" bldLvl="1" animBg="1" rev="0" advAuto="0" spid="131" grpId="2"/>
      <p:bldP build="whole" bldLvl="1" animBg="1" rev="0" advAuto="0" spid="13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defTabSz="490727">
              <a:defRPr sz="6048"/>
            </a:lvl1pPr>
          </a:lstStyle>
          <a:p>
            <a:pPr/>
            <a:r>
              <a:t>Document Analysis Questions</a:t>
            </a:r>
          </a:p>
        </p:txBody>
      </p:sp>
      <p:sp>
        <p:nvSpPr>
          <p:cNvPr id="135" name="Shape 135"/>
          <p:cNvSpPr/>
          <p:nvPr>
            <p:ph type="body" idx="1"/>
          </p:nvPr>
        </p:nvSpPr>
        <p:spPr>
          <a:xfrm>
            <a:off x="609600" y="1955800"/>
            <a:ext cx="8809435" cy="7291983"/>
          </a:xfrm>
          <a:prstGeom prst="rect">
            <a:avLst/>
          </a:prstGeom>
        </p:spPr>
        <p:txBody>
          <a:bodyPr/>
          <a:lstStyle/>
          <a:p>
            <a:pPr marL="446404" indent="-446404" defTabSz="554990">
              <a:spcBef>
                <a:spcPts val="2800"/>
              </a:spcBef>
              <a:buBlip>
                <a:blip r:embed="rId2"/>
              </a:buBlip>
              <a:defRPr sz="3609"/>
            </a:pPr>
            <a:r>
              <a:t>What was the reaction to this document?</a:t>
            </a:r>
          </a:p>
          <a:p>
            <a:pPr lvl="1" marL="892809" indent="-446404" defTabSz="554990">
              <a:spcBef>
                <a:spcPts val="2800"/>
              </a:spcBef>
              <a:buBlip>
                <a:blip r:embed="rId2"/>
              </a:buBlip>
              <a:defRPr sz="3609"/>
            </a:pPr>
            <a:r>
              <a:t>Anger, disobedience</a:t>
            </a:r>
          </a:p>
          <a:p>
            <a:pPr marL="446404" indent="-446404" defTabSz="554990">
              <a:spcBef>
                <a:spcPts val="2800"/>
              </a:spcBef>
              <a:buBlip>
                <a:blip r:embed="rId2"/>
              </a:buBlip>
              <a:defRPr sz="3609"/>
            </a:pPr>
            <a:r>
              <a:t>What was the cause of this document?</a:t>
            </a:r>
          </a:p>
          <a:p>
            <a:pPr lvl="1" marL="892809" indent="-446404" defTabSz="554990">
              <a:spcBef>
                <a:spcPts val="2800"/>
              </a:spcBef>
              <a:buBlip>
                <a:blip r:embed="rId2"/>
              </a:buBlip>
              <a:defRPr sz="3609"/>
            </a:pPr>
            <a:r>
              <a:t>Conflict with Natives (Pontiac’s Rebellion)</a:t>
            </a:r>
          </a:p>
          <a:p>
            <a:pPr marL="446404" indent="-446404" defTabSz="554990">
              <a:spcBef>
                <a:spcPts val="2800"/>
              </a:spcBef>
              <a:buBlip>
                <a:blip r:embed="rId2"/>
              </a:buBlip>
              <a:defRPr sz="3609"/>
            </a:pPr>
            <a:r>
              <a:t>What were the effects of this document?</a:t>
            </a:r>
          </a:p>
          <a:p>
            <a:pPr lvl="1" marL="892809" indent="-446404" defTabSz="554990">
              <a:spcBef>
                <a:spcPts val="2800"/>
              </a:spcBef>
              <a:buBlip>
                <a:blip r:embed="rId2"/>
              </a:buBlip>
              <a:defRPr sz="3609"/>
            </a:pPr>
            <a:r>
              <a:t>Distrust between colonists and British</a:t>
            </a:r>
          </a:p>
        </p:txBody>
      </p:sp>
      <p:pic>
        <p:nvPicPr>
          <p:cNvPr id="136" name="pasted-image.tiff"/>
          <p:cNvPicPr>
            <a:picLocks noChangeAspect="1"/>
          </p:cNvPicPr>
          <p:nvPr/>
        </p:nvPicPr>
        <p:blipFill>
          <a:blip r:embed="rId3">
            <a:extLst/>
          </a:blip>
          <a:stretch>
            <a:fillRect/>
          </a:stretch>
        </p:blipFill>
        <p:spPr>
          <a:xfrm>
            <a:off x="8943361" y="2997165"/>
            <a:ext cx="4226539" cy="520925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5">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3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3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2"/>
      <p:bldP build="p" bldLvl="5" animBg="1" rev="0" advAuto="0" spid="135"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1270000" y="50800"/>
            <a:ext cx="10464800" cy="2108200"/>
          </a:xfrm>
          <a:prstGeom prst="rect">
            <a:avLst/>
          </a:prstGeom>
        </p:spPr>
        <p:txBody>
          <a:bodyPr/>
          <a:lstStyle/>
          <a:p>
            <a:pPr/>
            <a:r>
              <a:t>HIPP IT UP!</a:t>
            </a:r>
          </a:p>
        </p:txBody>
      </p:sp>
      <p:sp>
        <p:nvSpPr>
          <p:cNvPr id="139" name="Shape 139"/>
          <p:cNvSpPr/>
          <p:nvPr>
            <p:ph type="body" sz="half" idx="1"/>
          </p:nvPr>
        </p:nvSpPr>
        <p:spPr>
          <a:xfrm>
            <a:off x="609600" y="1397000"/>
            <a:ext cx="5381625" cy="7894539"/>
          </a:xfrm>
          <a:prstGeom prst="rect">
            <a:avLst/>
          </a:prstGeom>
        </p:spPr>
        <p:txBody>
          <a:bodyPr/>
          <a:lstStyle/>
          <a:p>
            <a:pPr marL="305434" indent="-305434" defTabSz="379729">
              <a:spcBef>
                <a:spcPts val="1900"/>
              </a:spcBef>
              <a:buBlip>
                <a:blip r:embed="rId2"/>
              </a:buBlip>
              <a:defRPr sz="2470"/>
            </a:pPr>
            <a:r>
              <a:t>Historical Context?</a:t>
            </a:r>
          </a:p>
          <a:p>
            <a:pPr lvl="1" marL="610869" indent="-305434" defTabSz="379729">
              <a:spcBef>
                <a:spcPts val="1900"/>
              </a:spcBef>
              <a:buBlip>
                <a:blip r:embed="rId2"/>
              </a:buBlip>
              <a:defRPr sz="2470"/>
            </a:pPr>
            <a:r>
              <a:t>End of 7 Years’ War, colonists sought to expand west</a:t>
            </a:r>
          </a:p>
          <a:p>
            <a:pPr lvl="1" marL="610869" indent="-305434" defTabSz="379729">
              <a:spcBef>
                <a:spcPts val="1900"/>
              </a:spcBef>
              <a:buBlip>
                <a:blip r:embed="rId2"/>
              </a:buBlip>
              <a:defRPr sz="2470"/>
            </a:pPr>
            <a:r>
              <a:t>France was removed from North America</a:t>
            </a:r>
          </a:p>
          <a:p>
            <a:pPr marL="305434" indent="-305434" defTabSz="379729">
              <a:spcBef>
                <a:spcPts val="1900"/>
              </a:spcBef>
              <a:buBlip>
                <a:blip r:embed="rId2"/>
              </a:buBlip>
              <a:defRPr sz="2470"/>
            </a:pPr>
            <a:r>
              <a:t>Intended Audience?</a:t>
            </a:r>
          </a:p>
          <a:p>
            <a:pPr lvl="1" marL="610869" indent="-305434" defTabSz="379729">
              <a:spcBef>
                <a:spcPts val="1900"/>
              </a:spcBef>
              <a:buBlip>
                <a:blip r:embed="rId2"/>
              </a:buBlip>
              <a:defRPr sz="2470"/>
            </a:pPr>
            <a:r>
              <a:t>British colonists</a:t>
            </a:r>
          </a:p>
          <a:p>
            <a:pPr marL="305434" indent="-305434" defTabSz="379729">
              <a:spcBef>
                <a:spcPts val="1900"/>
              </a:spcBef>
              <a:buBlip>
                <a:blip r:embed="rId2"/>
              </a:buBlip>
              <a:defRPr sz="2470"/>
            </a:pPr>
            <a:r>
              <a:t>Point of View?</a:t>
            </a:r>
          </a:p>
          <a:p>
            <a:pPr lvl="1" marL="610869" indent="-305434" defTabSz="379729">
              <a:spcBef>
                <a:spcPts val="1900"/>
              </a:spcBef>
              <a:buBlip>
                <a:blip r:embed="rId2"/>
              </a:buBlip>
              <a:defRPr sz="2470"/>
            </a:pPr>
            <a:r>
              <a:t>Negative towards expansion</a:t>
            </a:r>
          </a:p>
          <a:p>
            <a:pPr marL="305434" indent="-305434" defTabSz="379729">
              <a:spcBef>
                <a:spcPts val="1900"/>
              </a:spcBef>
              <a:buBlip>
                <a:blip r:embed="rId2"/>
              </a:buBlip>
              <a:defRPr sz="2470"/>
            </a:pPr>
            <a:r>
              <a:t>Purpose?</a:t>
            </a:r>
          </a:p>
          <a:p>
            <a:pPr lvl="1" marL="610869" indent="-305434" defTabSz="379729">
              <a:spcBef>
                <a:spcPts val="1900"/>
              </a:spcBef>
              <a:buBlip>
                <a:blip r:embed="rId2"/>
              </a:buBlip>
              <a:defRPr sz="2470"/>
            </a:pPr>
            <a:r>
              <a:t>To keep colonists from expanding west/avoid conflicts</a:t>
            </a:r>
          </a:p>
        </p:txBody>
      </p:sp>
      <p:pic>
        <p:nvPicPr>
          <p:cNvPr id="140" name="pasted-image.tiff"/>
          <p:cNvPicPr>
            <a:picLocks noChangeAspect="1"/>
          </p:cNvPicPr>
          <p:nvPr/>
        </p:nvPicPr>
        <p:blipFill>
          <a:blip r:embed="rId3">
            <a:extLst/>
          </a:blip>
          <a:stretch>
            <a:fillRect/>
          </a:stretch>
        </p:blipFill>
        <p:spPr>
          <a:xfrm>
            <a:off x="6192282" y="1303804"/>
            <a:ext cx="6466470" cy="845723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3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3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3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39">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That’s It!</a:t>
            </a:r>
          </a:p>
        </p:txBody>
      </p:sp>
      <p:sp>
        <p:nvSpPr>
          <p:cNvPr id="143" name="Shape 143"/>
          <p:cNvSpPr/>
          <p:nvPr>
            <p:ph type="body" sz="half" idx="1"/>
          </p:nvPr>
        </p:nvSpPr>
        <p:spPr>
          <a:prstGeom prst="rect">
            <a:avLst/>
          </a:prstGeom>
        </p:spPr>
        <p:txBody>
          <a:bodyPr/>
          <a:lstStyle/>
          <a:p>
            <a:pPr>
              <a:buBlip>
                <a:blip r:embed="rId2"/>
              </a:buBlip>
            </a:pPr>
            <a:r>
              <a:t>Thanks for watching!</a:t>
            </a:r>
          </a:p>
          <a:p>
            <a:pPr>
              <a:buBlip>
                <a:blip r:embed="rId2"/>
              </a:buBlip>
            </a:pPr>
            <a:r>
              <a:t>Best of luck!</a:t>
            </a:r>
          </a:p>
        </p:txBody>
      </p:sp>
      <p:pic>
        <p:nvPicPr>
          <p:cNvPr id="144" name="pasted-image.png"/>
          <p:cNvPicPr>
            <a:picLocks noChangeAspect="1"/>
          </p:cNvPicPr>
          <p:nvPr/>
        </p:nvPicPr>
        <p:blipFill>
          <a:blip r:embed="rId3">
            <a:extLst/>
          </a:blip>
          <a:stretch>
            <a:fillRect/>
          </a:stretch>
        </p:blipFill>
        <p:spPr>
          <a:xfrm>
            <a:off x="6286478" y="2896074"/>
            <a:ext cx="5892844" cy="5498152"/>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