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1pPr>
    <a:lvl2pPr marL="0" marR="0" indent="2286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2pPr>
    <a:lvl3pPr marL="0" marR="0" indent="4572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3pPr>
    <a:lvl4pPr marL="0" marR="0" indent="6858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4pPr>
    <a:lvl5pPr marL="0" marR="0" indent="9144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5pPr>
    <a:lvl6pPr marL="0" marR="0" indent="11430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6pPr>
    <a:lvl7pPr marL="0" marR="0" indent="13716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7pPr>
    <a:lvl8pPr marL="0" marR="0" indent="16002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8pPr>
    <a:lvl9pPr marL="0" marR="0" indent="18288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B13F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882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78BC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54545">
              <a:alpha val="41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82A2F"/>
        </a:fontRef>
        <a:srgbClr val="282A2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BD5C">
              <a:alpha val="82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B2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87B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254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7A8DB2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EDEDF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444C55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2616200"/>
            <a:ext cx="10464800" cy="2540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207000"/>
            <a:ext cx="10464800" cy="166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5715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518049"/>
            <a:ext cx="10464800" cy="71750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3800"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  <a:ln w="88900"/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181100" y="1160942"/>
            <a:ext cx="10642600" cy="55118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181100" y="6794500"/>
            <a:ext cx="10642600" cy="15113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181100" y="8382000"/>
            <a:ext cx="10642600" cy="939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606800"/>
            <a:ext cx="10464800" cy="2540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7226300" y="1231900"/>
            <a:ext cx="4914900" cy="69977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609600" y="1155700"/>
            <a:ext cx="5994400" cy="3568700"/>
          </a:xfrm>
          <a:prstGeom prst="rect">
            <a:avLst/>
          </a:prstGeom>
        </p:spPr>
        <p:txBody>
          <a:bodyPr anchor="b"/>
          <a:lstStyle>
            <a:lvl1pPr>
              <a:defRPr sz="58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609600" y="4762500"/>
            <a:ext cx="59944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xfrm>
            <a:off x="1270000" y="2768600"/>
            <a:ext cx="10464800" cy="57404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972300" y="2984500"/>
            <a:ext cx="4747115" cy="60198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1270000" y="2946400"/>
            <a:ext cx="5270500" cy="6096000"/>
          </a:xfrm>
          <a:prstGeom prst="rect">
            <a:avLst/>
          </a:prstGeom>
        </p:spPr>
        <p:txBody>
          <a:bodyPr/>
          <a:lstStyle>
            <a:lvl1pPr marL="482600" indent="-482600">
              <a:spcBef>
                <a:spcPts val="3200"/>
              </a:spcBef>
              <a:buBlip>
                <a:blip r:embed="rId2"/>
              </a:buBlip>
              <a:defRPr sz="3200"/>
            </a:lvl1pPr>
            <a:lvl2pPr marL="965200" indent="-482600">
              <a:spcBef>
                <a:spcPts val="3200"/>
              </a:spcBef>
              <a:buBlip>
                <a:blip r:embed="rId2"/>
              </a:buBlip>
              <a:defRPr sz="3200"/>
            </a:lvl2pPr>
            <a:lvl3pPr marL="1447800" indent="-482600">
              <a:spcBef>
                <a:spcPts val="3200"/>
              </a:spcBef>
              <a:buBlip>
                <a:blip r:embed="rId2"/>
              </a:buBlip>
              <a:defRPr sz="3200"/>
            </a:lvl3pPr>
            <a:lvl4pPr marL="1930400" indent="-482600">
              <a:spcBef>
                <a:spcPts val="3200"/>
              </a:spcBef>
              <a:buBlip>
                <a:blip r:embed="rId2"/>
              </a:buBlip>
              <a:defRPr sz="3200"/>
            </a:lvl4pPr>
            <a:lvl5pPr marL="2413000" indent="-482600">
              <a:spcBef>
                <a:spcPts val="3200"/>
              </a:spcBef>
              <a:buBlip>
                <a:blip r:embed="rId2"/>
              </a:buBlip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xfrm>
            <a:off x="6256723" y="9194800"/>
            <a:ext cx="409839" cy="454169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7273168" y="5018682"/>
            <a:ext cx="4927601" cy="39370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 rot="21600000">
            <a:off x="7269536" y="774699"/>
            <a:ext cx="4927601" cy="39370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 rot="21600000">
            <a:off x="787399" y="774699"/>
            <a:ext cx="6159501" cy="82042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body" idx="1"/>
          </p:nvPr>
        </p:nvSpPr>
        <p:spPr>
          <a:xfrm>
            <a:off x="1270000" y="1066800"/>
            <a:ext cx="10464800" cy="762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1270000" y="203200"/>
            <a:ext cx="10464800" cy="2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297011" y="9194800"/>
            <a:ext cx="409839" cy="45416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1pPr>
      <a:lvl2pPr marL="0" marR="0" indent="228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2pPr>
      <a:lvl3pPr marL="0" marR="0" indent="457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3pPr>
      <a:lvl4pPr marL="0" marR="0" indent="685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4pPr>
      <a:lvl5pPr marL="0" marR="0" indent="914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5pPr>
      <a:lvl6pPr marL="0" marR="0" indent="11430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6pPr>
      <a:lvl7pPr marL="0" marR="0" indent="1371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7pPr>
      <a:lvl8pPr marL="0" marR="0" indent="1600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8pPr>
      <a:lvl9pPr marL="0" marR="0" indent="1828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9pPr>
    </p:titleStyle>
    <p:bodyStyle>
      <a:lvl1pPr marL="5715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1pPr>
      <a:lvl2pPr marL="11430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2pPr>
      <a:lvl3pPr marL="17145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3pPr>
      <a:lvl4pPr marL="22860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4pPr>
      <a:lvl5pPr marL="28575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5pPr>
      <a:lvl6pPr marL="34290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6pPr>
      <a:lvl7pPr marL="40005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7pPr>
      <a:lvl8pPr marL="45720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8pPr>
      <a:lvl9pPr marL="51435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1pPr>
      <a:lvl2pPr marL="0" marR="0" indent="228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2pPr>
      <a:lvl3pPr marL="0" marR="0" indent="457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3pPr>
      <a:lvl4pPr marL="0" marR="0" indent="685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4pPr>
      <a:lvl5pPr marL="0" marR="0" indent="914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5pPr>
      <a:lvl6pPr marL="0" marR="0" indent="11430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6pPr>
      <a:lvl7pPr marL="0" marR="0" indent="1371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7pPr>
      <a:lvl8pPr marL="0" marR="0" indent="1600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8pPr>
      <a:lvl9pPr marL="0" marR="0" indent="1828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British Acts In Haiku Form</a:t>
            </a:r>
          </a:p>
        </p:txBody>
      </p:sp>
      <p:sp>
        <p:nvSpPr>
          <p:cNvPr id="120" name="Shape 120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xfrm>
            <a:off x="1270000" y="203200"/>
            <a:ext cx="10464800" cy="1359198"/>
          </a:xfrm>
          <a:prstGeom prst="rect">
            <a:avLst/>
          </a:prstGeom>
        </p:spPr>
        <p:txBody>
          <a:bodyPr/>
          <a:lstStyle/>
          <a:p>
            <a:pPr/>
            <a:r>
              <a:t>Haiku #1</a:t>
            </a:r>
          </a:p>
        </p:txBody>
      </p:sp>
      <p:sp>
        <p:nvSpPr>
          <p:cNvPr id="123" name="Shape 123"/>
          <p:cNvSpPr/>
          <p:nvPr>
            <p:ph type="body" sz="half" idx="1"/>
          </p:nvPr>
        </p:nvSpPr>
        <p:spPr>
          <a:xfrm>
            <a:off x="279400" y="1610221"/>
            <a:ext cx="5776814" cy="7962008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What act is this haiku about?</a:t>
            </a:r>
          </a:p>
          <a:p>
            <a:pPr>
              <a:buBlip>
                <a:blip r:embed="rId2"/>
              </a:buBlip>
            </a:pPr>
            <a:r>
              <a:t>What is the committee that was formed in response to this act?</a:t>
            </a:r>
          </a:p>
          <a:p>
            <a:pPr>
              <a:buBlip>
                <a:blip r:embed="rId2"/>
              </a:buBlip>
            </a:pPr>
            <a:r>
              <a:t>Did this committee achieve its goal?</a:t>
            </a:r>
          </a:p>
        </p:txBody>
      </p:sp>
      <p:sp>
        <p:nvSpPr>
          <p:cNvPr id="124" name="Shape 124"/>
          <p:cNvSpPr/>
          <p:nvPr/>
        </p:nvSpPr>
        <p:spPr>
          <a:xfrm>
            <a:off x="6654800" y="1432421"/>
            <a:ext cx="5776814" cy="7962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marL="571500" indent="-571500" algn="l">
              <a:spcBef>
                <a:spcPts val="3600"/>
              </a:spcBef>
              <a:buSzPct val="43000"/>
              <a:buBlip>
                <a:blip r:embed="rId2"/>
              </a:buBlip>
              <a:defRPr sz="3600"/>
            </a:pPr>
            <a:r>
              <a:t>Taxing 50 goods?</a:t>
            </a:r>
          </a:p>
          <a:p>
            <a:pPr marL="571500" indent="-571500" algn="l">
              <a:spcBef>
                <a:spcPts val="3600"/>
              </a:spcBef>
              <a:buSzPct val="43000"/>
              <a:buBlip>
                <a:blip r:embed="rId2"/>
              </a:buBlip>
              <a:defRPr sz="3600"/>
            </a:pPr>
            <a:r>
              <a:t>We shall form a committee</a:t>
            </a:r>
          </a:p>
          <a:p>
            <a:pPr marL="571500" indent="-571500" algn="l">
              <a:spcBef>
                <a:spcPts val="3600"/>
              </a:spcBef>
              <a:buSzPct val="43000"/>
              <a:buBlip>
                <a:blip r:embed="rId2"/>
              </a:buBlip>
              <a:defRPr sz="3600"/>
            </a:pPr>
            <a:r>
              <a:t>And boycott this tax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/>
          </p:nvPr>
        </p:nvSpPr>
        <p:spPr>
          <a:xfrm>
            <a:off x="1270000" y="203200"/>
            <a:ext cx="10464800" cy="1359198"/>
          </a:xfrm>
          <a:prstGeom prst="rect">
            <a:avLst/>
          </a:prstGeom>
        </p:spPr>
        <p:txBody>
          <a:bodyPr/>
          <a:lstStyle/>
          <a:p>
            <a:pPr/>
            <a:r>
              <a:t>Haiku #2</a:t>
            </a:r>
          </a:p>
        </p:txBody>
      </p:sp>
      <p:sp>
        <p:nvSpPr>
          <p:cNvPr id="127" name="Shape 127"/>
          <p:cNvSpPr/>
          <p:nvPr>
            <p:ph type="body" sz="half" idx="1"/>
          </p:nvPr>
        </p:nvSpPr>
        <p:spPr>
          <a:xfrm>
            <a:off x="279400" y="1610221"/>
            <a:ext cx="5776814" cy="7962008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What act is this haiku about?</a:t>
            </a:r>
          </a:p>
          <a:p>
            <a:pPr>
              <a:buBlip>
                <a:blip r:embed="rId2"/>
              </a:buBlip>
            </a:pPr>
            <a:r>
              <a:t>Why was this act passed?</a:t>
            </a:r>
          </a:p>
          <a:p>
            <a:pPr>
              <a:buBlip>
                <a:blip r:embed="rId2"/>
              </a:buBlip>
            </a:pPr>
            <a:r>
              <a:t>How did colonists react to this act?</a:t>
            </a:r>
          </a:p>
        </p:txBody>
      </p:sp>
      <p:sp>
        <p:nvSpPr>
          <p:cNvPr id="128" name="Shape 128"/>
          <p:cNvSpPr/>
          <p:nvPr/>
        </p:nvSpPr>
        <p:spPr>
          <a:xfrm>
            <a:off x="6654800" y="1432421"/>
            <a:ext cx="5776814" cy="7962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marL="571500" indent="-571500" algn="l">
              <a:spcBef>
                <a:spcPts val="3600"/>
              </a:spcBef>
              <a:buSzPct val="43000"/>
              <a:buBlip>
                <a:blip r:embed="rId2"/>
              </a:buBlip>
              <a:defRPr sz="3600"/>
            </a:pPr>
            <a:r>
              <a:t>The land we just gained </a:t>
            </a:r>
          </a:p>
          <a:p>
            <a:pPr marL="571500" indent="-571500" algn="l">
              <a:spcBef>
                <a:spcPts val="3600"/>
              </a:spcBef>
              <a:buSzPct val="43000"/>
              <a:buBlip>
                <a:blip r:embed="rId2"/>
              </a:buBlip>
              <a:defRPr sz="3600"/>
            </a:pPr>
            <a:r>
              <a:t>Is not for you to possess</a:t>
            </a:r>
          </a:p>
          <a:p>
            <a:pPr marL="571500" indent="-571500" algn="l">
              <a:spcBef>
                <a:spcPts val="3600"/>
              </a:spcBef>
              <a:buSzPct val="43000"/>
              <a:buBlip>
                <a:blip r:embed="rId2"/>
              </a:buBlip>
              <a:defRPr sz="3600"/>
            </a:pPr>
            <a:r>
              <a:t>No more conflict please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/>
          </p:nvPr>
        </p:nvSpPr>
        <p:spPr>
          <a:xfrm>
            <a:off x="1270000" y="203200"/>
            <a:ext cx="10464800" cy="1359198"/>
          </a:xfrm>
          <a:prstGeom prst="rect">
            <a:avLst/>
          </a:prstGeom>
        </p:spPr>
        <p:txBody>
          <a:bodyPr/>
          <a:lstStyle/>
          <a:p>
            <a:pPr/>
            <a:r>
              <a:t>Haiku #3</a:t>
            </a:r>
          </a:p>
        </p:txBody>
      </p:sp>
      <p:sp>
        <p:nvSpPr>
          <p:cNvPr id="131" name="Shape 131"/>
          <p:cNvSpPr/>
          <p:nvPr>
            <p:ph type="body" sz="half" idx="1"/>
          </p:nvPr>
        </p:nvSpPr>
        <p:spPr>
          <a:xfrm>
            <a:off x="279400" y="1610221"/>
            <a:ext cx="5776814" cy="7962008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What act is this haiku about?</a:t>
            </a:r>
          </a:p>
          <a:p>
            <a:pPr>
              <a:buBlip>
                <a:blip r:embed="rId2"/>
              </a:buBlip>
            </a:pPr>
            <a:r>
              <a:t>Why did this event occur?</a:t>
            </a:r>
          </a:p>
          <a:p>
            <a:pPr>
              <a:buBlip>
                <a:blip r:embed="rId2"/>
              </a:buBlip>
            </a:pPr>
            <a:r>
              <a:t>What were the effects of this event?</a:t>
            </a:r>
          </a:p>
        </p:txBody>
      </p:sp>
      <p:sp>
        <p:nvSpPr>
          <p:cNvPr id="132" name="Shape 132"/>
          <p:cNvSpPr/>
          <p:nvPr/>
        </p:nvSpPr>
        <p:spPr>
          <a:xfrm>
            <a:off x="6654800" y="1432421"/>
            <a:ext cx="5776814" cy="7962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marL="571500" indent="-571500" algn="l">
              <a:spcBef>
                <a:spcPts val="3600"/>
              </a:spcBef>
              <a:buSzPct val="43000"/>
              <a:buBlip>
                <a:blip r:embed="rId2"/>
              </a:buBlip>
              <a:defRPr sz="3600"/>
            </a:pPr>
            <a:r>
              <a:t>No more hands-off now</a:t>
            </a:r>
          </a:p>
          <a:p>
            <a:pPr marL="571500" indent="-571500" algn="l">
              <a:spcBef>
                <a:spcPts val="3600"/>
              </a:spcBef>
              <a:buSzPct val="43000"/>
              <a:buBlip>
                <a:blip r:embed="rId2"/>
              </a:buBlip>
              <a:defRPr sz="3600"/>
            </a:pPr>
            <a:r>
              <a:t>This war was too expensive</a:t>
            </a:r>
          </a:p>
          <a:p>
            <a:pPr marL="571500" indent="-571500" algn="l">
              <a:spcBef>
                <a:spcPts val="3600"/>
              </a:spcBef>
              <a:buSzPct val="43000"/>
              <a:buBlip>
                <a:blip r:embed="rId2"/>
              </a:buBlip>
              <a:defRPr sz="3600"/>
            </a:pPr>
            <a:r>
              <a:t>Time to pay your share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xfrm>
            <a:off x="1270000" y="203200"/>
            <a:ext cx="10464800" cy="1359198"/>
          </a:xfrm>
          <a:prstGeom prst="rect">
            <a:avLst/>
          </a:prstGeom>
        </p:spPr>
        <p:txBody>
          <a:bodyPr/>
          <a:lstStyle/>
          <a:p>
            <a:pPr/>
            <a:r>
              <a:t>Haiku #4</a:t>
            </a:r>
          </a:p>
        </p:txBody>
      </p:sp>
      <p:sp>
        <p:nvSpPr>
          <p:cNvPr id="135" name="Shape 135"/>
          <p:cNvSpPr/>
          <p:nvPr>
            <p:ph type="body" sz="half" idx="1"/>
          </p:nvPr>
        </p:nvSpPr>
        <p:spPr>
          <a:xfrm>
            <a:off x="279400" y="1610221"/>
            <a:ext cx="5776814" cy="7962008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What act is this haiku about?</a:t>
            </a:r>
          </a:p>
          <a:p>
            <a:pPr>
              <a:buBlip>
                <a:blip r:embed="rId2"/>
              </a:buBlip>
            </a:pPr>
            <a:r>
              <a:t>What happened to this act?</a:t>
            </a:r>
          </a:p>
          <a:p>
            <a:pPr>
              <a:buBlip>
                <a:blip r:embed="rId2"/>
              </a:buBlip>
            </a:pPr>
            <a:r>
              <a:t>Why did Britain need revenue?</a:t>
            </a:r>
          </a:p>
        </p:txBody>
      </p:sp>
      <p:sp>
        <p:nvSpPr>
          <p:cNvPr id="136" name="Shape 136"/>
          <p:cNvSpPr/>
          <p:nvPr/>
        </p:nvSpPr>
        <p:spPr>
          <a:xfrm>
            <a:off x="6654800" y="1432421"/>
            <a:ext cx="5776814" cy="7962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marL="571500" indent="-571500" algn="l">
              <a:spcBef>
                <a:spcPts val="3600"/>
              </a:spcBef>
              <a:buSzPct val="43000"/>
              <a:buBlip>
                <a:blip r:embed="rId2"/>
              </a:buBlip>
              <a:defRPr sz="3600"/>
            </a:pPr>
            <a:r>
              <a:t>Tea, glass, lead, and paint</a:t>
            </a:r>
          </a:p>
          <a:p>
            <a:pPr marL="571500" indent="-571500" algn="l">
              <a:spcBef>
                <a:spcPts val="3600"/>
              </a:spcBef>
              <a:buSzPct val="43000"/>
              <a:buBlip>
                <a:blip r:embed="rId2"/>
              </a:buBlip>
              <a:defRPr sz="3600"/>
            </a:pPr>
            <a:r>
              <a:t>Are now much more expensive</a:t>
            </a:r>
          </a:p>
          <a:p>
            <a:pPr marL="571500" indent="-571500" algn="l">
              <a:spcBef>
                <a:spcPts val="3600"/>
              </a:spcBef>
              <a:buSzPct val="43000"/>
              <a:buBlip>
                <a:blip r:embed="rId2"/>
              </a:buBlip>
              <a:defRPr sz="3600"/>
            </a:pPr>
            <a:r>
              <a:t>We need revenue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xfrm>
            <a:off x="380206" y="203200"/>
            <a:ext cx="12443024" cy="1743770"/>
          </a:xfrm>
          <a:prstGeom prst="rect">
            <a:avLst/>
          </a:prstGeom>
        </p:spPr>
        <p:txBody>
          <a:bodyPr/>
          <a:lstStyle/>
          <a:p>
            <a:pPr/>
            <a:r>
              <a:t>Now It’s Your Turn…</a:t>
            </a:r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xfrm>
            <a:off x="457200" y="2184400"/>
            <a:ext cx="12157175" cy="7138591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You are to create 2 haikus:</a:t>
            </a:r>
          </a:p>
          <a:p>
            <a:pPr lvl="1">
              <a:buBlip>
                <a:blip r:embed="rId2"/>
              </a:buBlip>
            </a:pPr>
            <a:r>
              <a:t>1 about: 1st Continental Congress, Pontiac’s Rebellion, Sugar Act, Intolerable/Coercive Acts</a:t>
            </a:r>
          </a:p>
          <a:p>
            <a:pPr lvl="1">
              <a:buBlip>
                <a:blip r:embed="rId2"/>
              </a:buBlip>
            </a:pPr>
            <a:r>
              <a:t>1 about ANYTHING from this year. Suggestions include Columbian Exchange, Bacon’s Rebellion, Encomienda System, Puritans, etc.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/>
          </p:nvPr>
        </p:nvSpPr>
        <p:spPr>
          <a:xfrm>
            <a:off x="380206" y="203200"/>
            <a:ext cx="12443024" cy="1743770"/>
          </a:xfrm>
          <a:prstGeom prst="rect">
            <a:avLst/>
          </a:prstGeom>
        </p:spPr>
        <p:txBody>
          <a:bodyPr/>
          <a:lstStyle>
            <a:lvl1pPr defTabSz="347472">
              <a:defRPr sz="5472"/>
            </a:lvl1pPr>
          </a:lstStyle>
          <a:p>
            <a:pPr/>
            <a:r>
              <a:t>American Revolution Timeline</a:t>
            </a:r>
          </a:p>
        </p:txBody>
      </p:sp>
      <p:sp>
        <p:nvSpPr>
          <p:cNvPr id="142" name="Shape 142"/>
          <p:cNvSpPr/>
          <p:nvPr>
            <p:ph type="body" idx="1"/>
          </p:nvPr>
        </p:nvSpPr>
        <p:spPr>
          <a:xfrm>
            <a:off x="457200" y="2184400"/>
            <a:ext cx="12157175" cy="7138591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Complete the timeline based on your person’s point of view</a:t>
            </a:r>
          </a:p>
          <a:p>
            <a:pPr>
              <a:buBlip>
                <a:blip r:embed="rId2"/>
              </a:buBlip>
            </a:pPr>
            <a:r>
              <a:t>Remember, positive is above the timeline, negative is below the timeline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theme1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BC00FF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000000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