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625B48"/>
        </a:solidFill>
        <a:effectLst/>
        <a:uFillTx/>
        <a:latin typeface="+mn-lt"/>
        <a:ea typeface="+mn-ea"/>
        <a:cs typeface="+mn-cs"/>
        <a:sym typeface="Dido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E7D4AC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353528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B8A992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ECDEB5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B8A992"/>
              </a:solidFill>
              <a:prstDash val="solid"/>
              <a:miter lim="400000"/>
            </a:ln>
          </a:left>
          <a:right>
            <a:ln w="12700" cap="flat">
              <a:solidFill>
                <a:srgbClr val="B8A992"/>
              </a:solidFill>
              <a:prstDash val="solid"/>
              <a:miter lim="400000"/>
            </a:ln>
          </a:right>
          <a:top>
            <a:ln w="12700" cap="flat">
              <a:solidFill>
                <a:srgbClr val="B8A992"/>
              </a:solidFill>
              <a:prstDash val="solid"/>
              <a:miter lim="400000"/>
            </a:ln>
          </a:top>
          <a:bottom>
            <a:ln w="12700" cap="flat">
              <a:solidFill>
                <a:srgbClr val="353528"/>
              </a:solidFill>
              <a:prstDash val="solid"/>
              <a:miter lim="400000"/>
            </a:ln>
          </a:bottom>
          <a:insideH>
            <a:ln w="12700" cap="flat">
              <a:solidFill>
                <a:srgbClr val="B8A992"/>
              </a:solidFill>
              <a:prstDash val="solid"/>
              <a:miter lim="400000"/>
            </a:ln>
          </a:insideH>
          <a:insideV>
            <a:ln w="12700" cap="flat">
              <a:solidFill>
                <a:srgbClr val="B8A992"/>
              </a:solidFill>
              <a:prstDash val="solid"/>
              <a:miter lim="400000"/>
            </a:ln>
          </a:insideV>
        </a:tcBdr>
        <a:fill>
          <a:solidFill>
            <a:srgbClr val="DCCAA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solidFill>
                <a:srgbClr val="6F6F6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wholeTbl>
    <a:band2H>
      <a:tcTxStyle/>
      <a:tcStyle>
        <a:tcBdr/>
        <a:fill>
          <a:solidFill>
            <a:srgbClr val="E3D3A5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6F6F6F"/>
              </a:solidFill>
              <a:prstDash val="solid"/>
              <a:miter lim="400000"/>
            </a:ln>
          </a:left>
          <a:right>
            <a:ln w="12700" cap="flat">
              <a:solidFill>
                <a:srgbClr val="6F6F6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5CEA8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0503C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FBA">
              <a:alpha val="64999"/>
            </a:srgbClr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F6F6F"/>
              </a:solidFill>
              <a:prstDash val="solid"/>
              <a:miter lim="400000"/>
            </a:ln>
          </a:top>
          <a:bottom>
            <a:ln w="12700" cap="flat">
              <a:solidFill>
                <a:srgbClr val="6F6F6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2B78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B8173"/>
              </a:solidFill>
              <a:prstDash val="solid"/>
              <a:miter lim="400000"/>
            </a:ln>
          </a:left>
          <a:right>
            <a:ln w="12700" cap="flat">
              <a:solidFill>
                <a:srgbClr val="8B817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B3A1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53528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CB9D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86E5F"/>
              </a:solidFill>
              <a:prstDash val="solid"/>
              <a:miter lim="400000"/>
            </a:ln>
          </a:top>
          <a:bottom>
            <a:ln w="12700" cap="flat">
              <a:solidFill>
                <a:srgbClr val="8B817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CAAA5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9411C"/>
        </a:fontRef>
        <a:srgbClr val="59411C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DECB9D"/>
          </a:solidFill>
        </a:fill>
      </a:tcStyle>
    </a:wholeTbl>
    <a:band2H>
      <a:tcTxStyle/>
      <a:tcStyle>
        <a:tcBdr/>
        <a:fill>
          <a:solidFill>
            <a:srgbClr val="D9C28E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solidFill>
                <a:srgbClr val="91735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D7AF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917359"/>
              </a:solidFill>
              <a:prstDash val="solid"/>
              <a:miter lim="400000"/>
            </a:ln>
          </a:left>
          <a:right>
            <a:ln w="12700" cap="flat">
              <a:solidFill>
                <a:srgbClr val="917359"/>
              </a:solidFill>
              <a:prstDash val="solid"/>
              <a:miter lim="400000"/>
            </a:ln>
          </a:right>
          <a:top>
            <a:ln w="12700" cap="flat">
              <a:solidFill>
                <a:srgbClr val="917359"/>
              </a:solidFill>
              <a:prstDash val="solid"/>
              <a:miter lim="400000"/>
            </a:ln>
          </a:top>
          <a:bottom>
            <a:ln w="12700" cap="flat">
              <a:solidFill>
                <a:srgbClr val="917359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917359"/>
              </a:solidFill>
              <a:prstDash val="solid"/>
              <a:miter lim="400000"/>
            </a:ln>
          </a:insideV>
        </a:tcBdr>
        <a:fill>
          <a:solidFill>
            <a:srgbClr val="B48F6B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solidFill>
                <a:srgbClr val="828282"/>
              </a:solidFill>
              <a:prstDash val="solid"/>
              <a:miter lim="400000"/>
            </a:ln>
          </a:insideV>
        </a:tcBdr>
        <a:fill>
          <a:solidFill>
            <a:srgbClr val="ECDEB5"/>
          </a:solidFill>
        </a:fill>
      </a:tcStyle>
    </a:wholeTbl>
    <a:band2H>
      <a:tcTxStyle/>
      <a:tcStyle>
        <a:tcBdr/>
        <a:fill>
          <a:solidFill>
            <a:srgbClr val="DED4B6"/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solidFill>
                <a:srgbClr val="828282"/>
              </a:solidFill>
              <a:prstDash val="solid"/>
              <a:miter lim="400000"/>
            </a:ln>
          </a:left>
          <a:right>
            <a:ln w="12700" cap="flat">
              <a:solidFill>
                <a:srgbClr val="828282"/>
              </a:solidFill>
              <a:prstDash val="solid"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solidFill>
                <a:srgbClr val="82828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7CDBE"/>
          </a:solidFill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282"/>
              </a:solidFill>
              <a:prstDash val="solid"/>
              <a:miter lim="400000"/>
            </a:ln>
          </a:top>
          <a:bottom>
            <a:ln w="12700" cap="flat">
              <a:solidFill>
                <a:srgbClr val="828282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4A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D5D5D"/>
        </a:fontRef>
        <a:srgbClr val="5D5D5D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20000"/>
            </a:srgbClr>
          </a:solidFill>
        </a:fill>
      </a:tcStyle>
    </a:band2H>
    <a:firstCol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53528"/>
        </a:fontRef>
        <a:srgbClr val="3535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128" y="-75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548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104900" y="1473200"/>
            <a:ext cx="10795000" cy="3556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104900" y="5016500"/>
            <a:ext cx="10795000" cy="223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7505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0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2275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ClrTx/>
              <a:buSzTx/>
              <a:buNone/>
              <a:defRPr sz="42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  <a:ln w="254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857500" y="698500"/>
            <a:ext cx="73025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104900" y="6248400"/>
            <a:ext cx="10795000" cy="1397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104900" y="7632700"/>
            <a:ext cx="10795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104900" y="3098800"/>
            <a:ext cx="10795000" cy="3556000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3070" y="1432209"/>
            <a:ext cx="5461001" cy="6985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35000" y="1473200"/>
            <a:ext cx="5715000" cy="33147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35000" y="4940300"/>
            <a:ext cx="5715000" cy="3606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2600">
                <a:latin typeface="Zapfino"/>
                <a:ea typeface="Zapfino"/>
                <a:cs typeface="Zapfino"/>
                <a:sym typeface="Zapfino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104900" y="3022600"/>
            <a:ext cx="10795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581900" y="3022600"/>
            <a:ext cx="43180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104900" y="3022600"/>
            <a:ext cx="53975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buBlip>
                <a:blip r:embed="rId2"/>
              </a:buBlip>
            </a:lvl1pPr>
            <a:lvl2pPr>
              <a:spcBef>
                <a:spcPts val="2800"/>
              </a:spcBef>
              <a:buBlip>
                <a:blip r:embed="rId2"/>
              </a:buBlip>
            </a:lvl2pPr>
            <a:lvl3pPr>
              <a:spcBef>
                <a:spcPts val="2800"/>
              </a:spcBef>
              <a:buBlip>
                <a:blip r:embed="rId2"/>
              </a:buBlip>
            </a:lvl3pPr>
            <a:lvl4pPr>
              <a:spcBef>
                <a:spcPts val="2800"/>
              </a:spcBef>
              <a:buBlip>
                <a:blip r:embed="rId2"/>
              </a:buBlip>
            </a:lvl4pPr>
            <a:lvl5pPr>
              <a:spcBef>
                <a:spcPts val="2800"/>
              </a:spcBef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835900" y="4974535"/>
            <a:ext cx="4508500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835900" y="626165"/>
            <a:ext cx="4508500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609600" y="631776"/>
            <a:ext cx="7035800" cy="8496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104900" y="939800"/>
            <a:ext cx="10795000" cy="787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104900" y="571500"/>
            <a:ext cx="10795000" cy="23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321800"/>
            <a:ext cx="368504" cy="42585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 b="1">
                <a:solidFill>
                  <a:srgbClr val="51573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600" b="0" i="0" u="none" strike="noStrike" cap="none" spc="0" baseline="0">
          <a:ln>
            <a:noFill/>
          </a:ln>
          <a:solidFill>
            <a:srgbClr val="85604A"/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381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1pPr>
      <a:lvl2pPr marL="762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2pPr>
      <a:lvl3pPr marL="1143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3pPr>
      <a:lvl4pPr marL="1524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4pPr>
      <a:lvl5pPr marL="1905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5pPr>
      <a:lvl6pPr marL="2286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6pPr>
      <a:lvl7pPr marL="2667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7pPr>
      <a:lvl8pPr marL="3048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8pPr>
      <a:lvl9pPr marL="3429000" marR="0" indent="-3810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>
          <a:srgbClr val="9A7865"/>
        </a:buClr>
        <a:buSzPct val="4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625B48"/>
          </a:solidFill>
          <a:uFillTx/>
          <a:latin typeface="+mn-lt"/>
          <a:ea typeface="+mn-ea"/>
          <a:cs typeface="+mn-cs"/>
          <a:sym typeface="Dido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do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104900" y="571500"/>
            <a:ext cx="10795000" cy="3556000"/>
          </a:xfrm>
          <a:prstGeom prst="rect">
            <a:avLst/>
          </a:prstGeom>
        </p:spPr>
        <p:txBody>
          <a:bodyPr/>
          <a:lstStyle>
            <a:lvl1pPr defTabSz="443991">
              <a:defRPr sz="5776"/>
            </a:lvl1pPr>
          </a:lstStyle>
          <a:p>
            <a:r>
              <a:t>APUSH Review: Breaking Down A Political Cartoon About Ratifying The Constitution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1104900" y="4178300"/>
            <a:ext cx="10795000" cy="2235200"/>
          </a:xfrm>
          <a:prstGeom prst="rect">
            <a:avLst/>
          </a:prstGeom>
        </p:spPr>
        <p:txBody>
          <a:bodyPr/>
          <a:lstStyle>
            <a:lvl1pPr defTabSz="560831">
              <a:defRPr sz="2496"/>
            </a:lvl1pPr>
          </a:lstStyle>
          <a:p>
            <a:r>
              <a:t>Everything You Need To Know To Succeed In APUSH</a:t>
            </a:r>
          </a:p>
        </p:txBody>
      </p:sp>
      <p:pic>
        <p:nvPicPr>
          <p:cNvPr id="121" name="APUSH 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01172" y="5156200"/>
            <a:ext cx="5802456" cy="4351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1788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25" name="Picture 124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4658" y="2736453"/>
            <a:ext cx="12435484" cy="359894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386952" y="-12700"/>
            <a:ext cx="12230896" cy="2362200"/>
          </a:xfrm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r>
              <a:t>Document Analysis Questions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sz="half" idx="1"/>
          </p:nvPr>
        </p:nvSpPr>
        <p:spPr>
          <a:xfrm>
            <a:off x="368300" y="2019300"/>
            <a:ext cx="6541692" cy="7301508"/>
          </a:xfrm>
          <a:prstGeom prst="rect">
            <a:avLst/>
          </a:prstGeom>
        </p:spPr>
        <p:txBody>
          <a:bodyPr/>
          <a:lstStyle/>
          <a:p>
            <a:pPr marL="323850" indent="-323850" defTabSz="496570">
              <a:spcBef>
                <a:spcPts val="2700"/>
              </a:spcBef>
              <a:buBlip>
                <a:blip r:embed="rId2"/>
              </a:buBlip>
              <a:defRPr sz="3060"/>
            </a:pPr>
            <a:r>
              <a:rPr dirty="0"/>
              <a:t>What is the meaning of the cartoon?</a:t>
            </a:r>
          </a:p>
          <a:p>
            <a:pPr marL="647700" lvl="1" indent="-323850" defTabSz="496570">
              <a:spcBef>
                <a:spcPts val="2700"/>
              </a:spcBef>
              <a:buBlip>
                <a:blip r:embed="rId2"/>
              </a:buBlip>
              <a:defRPr sz="3060"/>
            </a:pPr>
            <a:r>
              <a:rPr dirty="0"/>
              <a:t>The Constitution requires the support of ALL states</a:t>
            </a:r>
          </a:p>
          <a:p>
            <a:pPr marL="323850" indent="-323850" defTabSz="496570">
              <a:spcBef>
                <a:spcPts val="2700"/>
              </a:spcBef>
              <a:buBlip>
                <a:blip r:embed="rId2"/>
              </a:buBlip>
              <a:defRPr sz="3060"/>
            </a:pPr>
            <a:r>
              <a:rPr dirty="0"/>
              <a:t>Who would support this cartoon?</a:t>
            </a:r>
          </a:p>
          <a:p>
            <a:pPr marL="647700" lvl="1" indent="-323850" defTabSz="496570">
              <a:spcBef>
                <a:spcPts val="2700"/>
              </a:spcBef>
              <a:buBlip>
                <a:blip r:embed="rId2"/>
              </a:buBlip>
              <a:defRPr sz="3060"/>
            </a:pPr>
            <a:r>
              <a:rPr dirty="0"/>
              <a:t>Federalists, those that supported a strong central government</a:t>
            </a:r>
          </a:p>
          <a:p>
            <a:pPr marL="323850" indent="-323850" defTabSz="496570">
              <a:spcBef>
                <a:spcPts val="2700"/>
              </a:spcBef>
              <a:buBlip>
                <a:blip r:embed="rId2"/>
              </a:buBlip>
              <a:defRPr sz="3060"/>
            </a:pPr>
            <a:r>
              <a:rPr dirty="0"/>
              <a:t>Who would oppose this cartoon?</a:t>
            </a:r>
          </a:p>
          <a:p>
            <a:pPr marL="647700" lvl="1" indent="-323850" defTabSz="496570">
              <a:spcBef>
                <a:spcPts val="2700"/>
              </a:spcBef>
              <a:buBlip>
                <a:blip r:embed="rId2"/>
              </a:buBlip>
              <a:defRPr sz="3060"/>
            </a:pPr>
            <a:r>
              <a:rPr dirty="0"/>
              <a:t>Anti-Federalists, those that supported a weaker central government </a:t>
            </a:r>
          </a:p>
        </p:txBody>
      </p:sp>
      <p:pic>
        <p:nvPicPr>
          <p:cNvPr id="129" name="Picture 128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95347" y="1746250"/>
            <a:ext cx="2832830" cy="3340100"/>
          </a:xfrm>
          <a:prstGeom prst="rect">
            <a:avLst/>
          </a:prstGeom>
        </p:spPr>
      </p:pic>
      <p:pic>
        <p:nvPicPr>
          <p:cNvPr id="130" name="Picture 129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95347" y="5238750"/>
            <a:ext cx="2832830" cy="365379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build="p" bldLvl="5" animBg="1" advAuto="0"/>
      <p:bldP spid="129" grpId="2" animBg="1" advAuto="0"/>
      <p:bldP spid="130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/>
          </p:nvPr>
        </p:nvSpPr>
        <p:spPr>
          <a:xfrm>
            <a:off x="386952" y="-12700"/>
            <a:ext cx="12230896" cy="2362200"/>
          </a:xfrm>
          <a:prstGeom prst="rect">
            <a:avLst/>
          </a:prstGeom>
        </p:spPr>
        <p:txBody>
          <a:bodyPr/>
          <a:lstStyle>
            <a:lvl1pPr defTabSz="537463">
              <a:defRPr sz="6992"/>
            </a:lvl1pPr>
          </a:lstStyle>
          <a:p>
            <a:r>
              <a:t>Document Analysis Questions</a:t>
            </a:r>
          </a:p>
        </p:txBody>
      </p:sp>
      <p:sp>
        <p:nvSpPr>
          <p:cNvPr id="133" name="Shape 133"/>
          <p:cNvSpPr>
            <a:spLocks noGrp="1"/>
          </p:cNvSpPr>
          <p:nvPr>
            <p:ph type="body" idx="1"/>
          </p:nvPr>
        </p:nvSpPr>
        <p:spPr>
          <a:xfrm>
            <a:off x="368300" y="2019300"/>
            <a:ext cx="7138195" cy="7301508"/>
          </a:xfrm>
          <a:prstGeom prst="rect">
            <a:avLst/>
          </a:prstGeom>
        </p:spPr>
        <p:txBody>
          <a:bodyPr/>
          <a:lstStyle/>
          <a:p>
            <a:pPr marL="339089" indent="-339089" defTabSz="519937">
              <a:spcBef>
                <a:spcPts val="2800"/>
              </a:spcBef>
              <a:buBlip>
                <a:blip r:embed="rId2"/>
              </a:buBlip>
              <a:defRPr sz="3204"/>
            </a:pPr>
            <a:r>
              <a:rPr dirty="0"/>
              <a:t>Why did people support a stronger government under the Constitution?</a:t>
            </a:r>
          </a:p>
          <a:p>
            <a:pPr marL="678179" lvl="1" indent="-339089" defTabSz="519937">
              <a:spcBef>
                <a:spcPts val="2800"/>
              </a:spcBef>
              <a:buBlip>
                <a:blip r:embed="rId2"/>
              </a:buBlip>
              <a:defRPr sz="3204"/>
            </a:pPr>
            <a:r>
              <a:rPr dirty="0"/>
              <a:t>Articles were weak - Shays’ Rebellion showed the ineffectiveness of the Articles </a:t>
            </a:r>
          </a:p>
          <a:p>
            <a:pPr marL="339089" indent="-339089" defTabSz="519937">
              <a:spcBef>
                <a:spcPts val="2800"/>
              </a:spcBef>
              <a:buBlip>
                <a:blip r:embed="rId2"/>
              </a:buBlip>
              <a:defRPr sz="3204"/>
            </a:pPr>
            <a:r>
              <a:rPr dirty="0"/>
              <a:t>What, ultimately, led to the ratification of the Constitution?</a:t>
            </a:r>
          </a:p>
          <a:p>
            <a:pPr marL="678179" lvl="1" indent="-339089" defTabSz="519937">
              <a:spcBef>
                <a:spcPts val="2800"/>
              </a:spcBef>
              <a:buBlip>
                <a:blip r:embed="rId2"/>
              </a:buBlip>
              <a:defRPr sz="3204"/>
            </a:pPr>
            <a:r>
              <a:rPr dirty="0"/>
              <a:t>The promise to add the Bill of Rights (1st 10 Amendments)</a:t>
            </a:r>
          </a:p>
          <a:p>
            <a:pPr marL="678179" lvl="1" indent="-339089" defTabSz="519937">
              <a:spcBef>
                <a:spcPts val="2800"/>
              </a:spcBef>
              <a:buBlip>
                <a:blip r:embed="rId2"/>
              </a:buBlip>
              <a:defRPr sz="3204"/>
            </a:pPr>
            <a:r>
              <a:rPr dirty="0"/>
              <a:t>Satisfied Anti-Federalist fears of a strong central government</a:t>
            </a:r>
          </a:p>
        </p:txBody>
      </p:sp>
      <p:pic>
        <p:nvPicPr>
          <p:cNvPr id="134" name="Picture 133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72575" y="1733550"/>
            <a:ext cx="5087725" cy="308738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build="p" bldLvl="5" animBg="1" advAuto="0"/>
      <p:bldP spid="134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386952" y="-12700"/>
            <a:ext cx="12230896" cy="2362200"/>
          </a:xfrm>
          <a:prstGeom prst="rect">
            <a:avLst/>
          </a:prstGeom>
        </p:spPr>
        <p:txBody>
          <a:bodyPr/>
          <a:lstStyle/>
          <a:p>
            <a:r>
              <a:t>HIPP Analysis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368300" y="2019300"/>
            <a:ext cx="12230895" cy="7301508"/>
          </a:xfrm>
          <a:prstGeom prst="rect">
            <a:avLst/>
          </a:prstGeom>
        </p:spPr>
        <p:txBody>
          <a:bodyPr/>
          <a:lstStyle/>
          <a:p>
            <a:pPr marL="335279" indent="-33527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rPr dirty="0"/>
              <a:t>Historical Context?</a:t>
            </a:r>
          </a:p>
          <a:p>
            <a:pPr marL="670559" lvl="1" indent="-33527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rPr dirty="0"/>
              <a:t>Debates over ratification of the Constitution - Federalists v. Anti-Federalists</a:t>
            </a:r>
          </a:p>
          <a:p>
            <a:pPr marL="335279" indent="-33527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rPr dirty="0"/>
              <a:t>Intended Audience?</a:t>
            </a:r>
          </a:p>
          <a:p>
            <a:pPr marL="670559" lvl="1" indent="-33527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rPr dirty="0"/>
              <a:t>North Carolina and Rhode Island </a:t>
            </a:r>
          </a:p>
          <a:p>
            <a:pPr marL="335279" indent="-33527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rPr dirty="0"/>
              <a:t>Purpose?</a:t>
            </a:r>
          </a:p>
          <a:p>
            <a:pPr marL="670559" lvl="1" indent="-33527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rPr dirty="0"/>
              <a:t>To gain support for ratification in those states </a:t>
            </a:r>
          </a:p>
          <a:p>
            <a:pPr marL="335279" indent="-33527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rPr dirty="0"/>
              <a:t>Point of View?</a:t>
            </a:r>
          </a:p>
          <a:p>
            <a:pPr marL="670559" lvl="1" indent="-335279" defTabSz="514095">
              <a:spcBef>
                <a:spcPts val="2800"/>
              </a:spcBef>
              <a:buBlip>
                <a:blip r:embed="rId2"/>
              </a:buBlip>
              <a:defRPr sz="3168"/>
            </a:pPr>
            <a:r>
              <a:rPr dirty="0"/>
              <a:t>Positive towards ratification and a stronger central government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That’s It!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Thanks for watching!</a:t>
            </a:r>
          </a:p>
          <a:p>
            <a:pPr>
              <a:buBlip>
                <a:blip r:embed="rId2"/>
              </a:buBlip>
            </a:pPr>
            <a:r>
              <a:t>Best of luck this year!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40409" y="2933700"/>
            <a:ext cx="4459491" cy="5715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Renaissance">
  <a:themeElements>
    <a:clrScheme name="Renaissance">
      <a:dk1>
        <a:srgbClr val="625B48"/>
      </a:dk1>
      <a:lt1>
        <a:srgbClr val="1A2C62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naissance">
  <a:themeElements>
    <a:clrScheme name="Renaissance">
      <a:dk1>
        <a:srgbClr val="000000"/>
      </a:dk1>
      <a:lt1>
        <a:srgbClr val="FFFFFF"/>
      </a:lt1>
      <a:dk2>
        <a:srgbClr val="75716F"/>
      </a:dk2>
      <a:lt2>
        <a:srgbClr val="CDCDCD"/>
      </a:lt2>
      <a:accent1>
        <a:srgbClr val="9EA3A1"/>
      </a:accent1>
      <a:accent2>
        <a:srgbClr val="ACAD6A"/>
      </a:accent2>
      <a:accent3>
        <a:srgbClr val="E2BF60"/>
      </a:accent3>
      <a:accent4>
        <a:srgbClr val="DF995B"/>
      </a:accent4>
      <a:accent5>
        <a:srgbClr val="D27263"/>
      </a:accent5>
      <a:accent6>
        <a:srgbClr val="B59871"/>
      </a:accent6>
      <a:hlink>
        <a:srgbClr val="0000FF"/>
      </a:hlink>
      <a:folHlink>
        <a:srgbClr val="FF00FF"/>
      </a:folHlink>
    </a:clrScheme>
    <a:fontScheme name="Renaissance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Renaissan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2">
              <a:hueOff val="177409"/>
              <a:satOff val="5215"/>
              <a:lumOff val="-9597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625B48"/>
            </a:solidFill>
            <a:effectLst/>
            <a:uFillTx/>
            <a:latin typeface="+mn-lt"/>
            <a:ea typeface="+mn-ea"/>
            <a:cs typeface="+mn-cs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Macintosh PowerPoint</Application>
  <PresentationFormat>Custom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Renaissance</vt:lpstr>
      <vt:lpstr>APUSH Review: Breaking Down A Political Cartoon About Ratifying The Constitution</vt:lpstr>
      <vt:lpstr>1788</vt:lpstr>
      <vt:lpstr>Document Analysis Questions</vt:lpstr>
      <vt:lpstr>Document Analysis Questions</vt:lpstr>
      <vt:lpstr>HIPP Analysis</vt:lpstr>
      <vt:lpstr>That’s 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Breaking Down A Political Cartoon About Ratifying The Constitution</dc:title>
  <cp:lastModifiedBy>Adam Norris</cp:lastModifiedBy>
  <cp:revision>1</cp:revision>
  <dcterms:modified xsi:type="dcterms:W3CDTF">2016-09-24T14:32:13Z</dcterms:modified>
</cp:coreProperties>
</file>