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2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8744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14781">
              <a:defRPr sz="5680">
                <a:effectLst>
                  <a:outerShdw blurRad="27050" dist="18034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dirty="0"/>
              <a:t>APUSH Review: Comparing And Contrasting The 1st And 2nd Party Systems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Everything You Need To Know About The First And Second Party Systems To Succeed In APUSH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0683" y="3876826"/>
            <a:ext cx="6417446" cy="2072362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Shout Out Time: Dr. Copeland’s Class in MN,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Mrs. </a:t>
            </a:r>
            <a:r>
              <a:rPr kumimoji="0" lang="en-US" sz="3200" b="0" i="0" u="none" strike="noStrike" cap="none" spc="0" normalizeH="0" dirty="0" err="1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Hegedorn’s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Class in Fairport, and Mr. </a:t>
            </a:r>
            <a:r>
              <a:rPr kumimoji="0" lang="en-US" sz="3200" b="0" i="0" u="none" strike="noStrike" cap="none" spc="0" normalizeH="0" dirty="0" err="1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Mallaber’s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2EBDB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class in Rochester!</a:t>
            </a: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rgbClr val="F2EBDB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First Party System 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406400" y="1670050"/>
            <a:ext cx="6373714" cy="7810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When did it begin?</a:t>
            </a:r>
          </a:p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1790s</a:t>
            </a:r>
          </a:p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What were the first two parties?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Federalists, Democratic-Republicans</a:t>
            </a:r>
          </a:p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Why did they develop?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Differences over:</a:t>
            </a:r>
          </a:p>
          <a:p>
            <a:pPr marL="1158239" lvl="2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Interpretation of the Constitution, federal vs. state power, foreign policy, economic policy</a:t>
            </a:r>
          </a:p>
        </p:txBody>
      </p:sp>
      <p:pic>
        <p:nvPicPr>
          <p:cNvPr id="12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6100" y="1870075"/>
            <a:ext cx="2794000" cy="331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6100" y="5978525"/>
            <a:ext cx="2794000" cy="332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9994900" y="5444728"/>
            <a:ext cx="2794100" cy="1845072"/>
          </a:xfrm>
          <a:prstGeom prst="wedgeEllipseCallout">
            <a:avLst>
              <a:gd name="adj1" fmla="val -49385"/>
              <a:gd name="adj2" fmla="val 64911"/>
            </a:avLst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Viva La France!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bldLvl="5" animBg="1" advAuto="0"/>
      <p:bldP spid="126" grpId="2" animBg="1" advAuto="0"/>
      <p:bldP spid="127" grpId="3" animBg="1" advAuto="0"/>
      <p:bldP spid="128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le 130"/>
          <p:cNvGraphicFramePr/>
          <p:nvPr/>
        </p:nvGraphicFramePr>
        <p:xfrm>
          <a:off x="762000" y="723900"/>
          <a:ext cx="11468100" cy="864615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822700"/>
                <a:gridCol w="3822700"/>
                <a:gridCol w="3822700"/>
              </a:tblGrid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Topic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Federalist View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Democratic-Republican View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National Bank (Hamilton’s Financial Plan)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A5950"/>
                          </a:solidFill>
                        </a:rPr>
                        <a:t>Pro-bank and Hamilton’s plan; believed it would help the economy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Anti-bank; feared it gave government too much power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Foreign Policy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A5950"/>
                          </a:solidFill>
                        </a:rPr>
                        <a:t>Pro-British &amp; Jay’s Treaty (trade); Neutrality in European Wars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A5950"/>
                          </a:solidFill>
                        </a:rPr>
                        <a:t>Pro-French (Saratoga, Declaration of Independence); wanted US to side with France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Constitution Interpretation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Loose - broad view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Strict - narrow view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Federal v. State Powers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Stronger federal government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Weaker federal government (States’ Rights)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Second Party System 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xfrm>
            <a:off x="406400" y="1670050"/>
            <a:ext cx="5555556" cy="7810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2336" indent="-402336" defTabSz="578358">
              <a:spcBef>
                <a:spcPts val="3900"/>
              </a:spcBef>
              <a:buBlip>
                <a:blip r:embed="rId2"/>
              </a:buBlip>
              <a:defRPr sz="3168"/>
            </a:pPr>
            <a:r>
              <a:t>When did it begin?</a:t>
            </a:r>
          </a:p>
          <a:p>
            <a:pPr marL="402336" indent="-402336" defTabSz="578358">
              <a:spcBef>
                <a:spcPts val="3900"/>
              </a:spcBef>
              <a:buBlip>
                <a:blip r:embed="rId2"/>
              </a:buBlip>
              <a:defRPr sz="3168"/>
            </a:pPr>
            <a:r>
              <a:t>1830s</a:t>
            </a:r>
          </a:p>
          <a:p>
            <a:pPr marL="402336" indent="-402336" defTabSz="578358">
              <a:spcBef>
                <a:spcPts val="3900"/>
              </a:spcBef>
              <a:buBlip>
                <a:blip r:embed="rId2"/>
              </a:buBlip>
              <a:defRPr sz="3168"/>
            </a:pPr>
            <a:r>
              <a:t>What were the two parties?</a:t>
            </a:r>
          </a:p>
          <a:p>
            <a:pPr marL="804672" lvl="1" indent="-402336" defTabSz="578358">
              <a:spcBef>
                <a:spcPts val="3900"/>
              </a:spcBef>
              <a:buBlip>
                <a:blip r:embed="rId2"/>
              </a:buBlip>
              <a:defRPr sz="3168"/>
            </a:pPr>
            <a:r>
              <a:t>Democrats and Whigs</a:t>
            </a:r>
          </a:p>
          <a:p>
            <a:pPr marL="402336" indent="-402336" defTabSz="578358">
              <a:spcBef>
                <a:spcPts val="3900"/>
              </a:spcBef>
              <a:buBlip>
                <a:blip r:embed="rId2"/>
              </a:buBlip>
              <a:defRPr sz="3168"/>
            </a:pPr>
            <a:r>
              <a:t>Why did they develop?</a:t>
            </a:r>
          </a:p>
          <a:p>
            <a:pPr marL="804672" lvl="1" indent="-402336" defTabSz="578358">
              <a:spcBef>
                <a:spcPts val="3900"/>
              </a:spcBef>
              <a:buBlip>
                <a:blip r:embed="rId2"/>
              </a:buBlip>
              <a:defRPr sz="3168"/>
            </a:pPr>
            <a:r>
              <a:t>Differences over:</a:t>
            </a:r>
          </a:p>
          <a:p>
            <a:pPr marL="1207008" lvl="2" indent="-402336" defTabSz="578358">
              <a:spcBef>
                <a:spcPts val="3900"/>
              </a:spcBef>
              <a:buBlip>
                <a:blip r:embed="rId2"/>
              </a:buBlip>
              <a:defRPr sz="3168"/>
            </a:pPr>
            <a:r>
              <a:t>Tariffs, powers of the federal government, national bank (BUS), internal improvements</a:t>
            </a:r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600" y="1784350"/>
            <a:ext cx="2794000" cy="369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7600" y="6051550"/>
            <a:ext cx="2794000" cy="339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4660900" y="4241303"/>
            <a:ext cx="4832648" cy="3147716"/>
          </a:xfrm>
          <a:prstGeom prst="wedgeEllipseCallout">
            <a:avLst>
              <a:gd name="adj1" fmla="val 59899"/>
              <a:gd name="adj2" fmla="val 49314"/>
            </a:avLst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500">
                <a:solidFill>
                  <a:srgbClr val="F2EBDB"/>
                </a:solidFill>
              </a:defRPr>
            </a:lvl1pPr>
          </a:lstStyle>
          <a:p>
            <a:r>
              <a:t>The Bank is trying to kill me, but I will kill it!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  <p:bldP spid="134" grpId="2" animBg="1" advAuto="0"/>
      <p:bldP spid="135" grpId="3" animBg="1" advAuto="0"/>
      <p:bldP spid="136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38"/>
          <p:cNvGraphicFramePr/>
          <p:nvPr/>
        </p:nvGraphicFramePr>
        <p:xfrm>
          <a:off x="762000" y="723900"/>
          <a:ext cx="11468100" cy="8280395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822700"/>
                <a:gridCol w="3822700"/>
                <a:gridCol w="3822700"/>
              </a:tblGrid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Topic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Whig View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Democrat View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Tariffs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A5950"/>
                          </a:solidFill>
                        </a:rPr>
                        <a:t>Favored tariffs - would fund internal improvements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Opposed tariffs - raised cost of goods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National Bank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A5950"/>
                          </a:solidFill>
                        </a:rPr>
                        <a:t>Favored the 2nd Bank, as well as the 3rd Bank (vetoed by Jackson)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A5950"/>
                          </a:solidFill>
                        </a:rPr>
                        <a:t>Weary of National Bank - too much power for  wealthy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Federally Funded Internal Improvements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Favored - connect the country. Advocated funding for intrastate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Opposed - federal $ should not go towards intrastate (Maysville)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56079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American System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Pro - comprised of 3 parts above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Against - Think Andrew Jackson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139" name="Shape 139"/>
          <p:cNvSpPr/>
          <p:nvPr/>
        </p:nvSpPr>
        <p:spPr>
          <a:xfrm>
            <a:off x="1545232" y="1568648"/>
            <a:ext cx="9914336" cy="661630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400">
                <a:solidFill>
                  <a:srgbClr val="F2EBDB"/>
                </a:solidFill>
              </a:defRPr>
            </a:lvl1pPr>
          </a:lstStyle>
          <a:p>
            <a:r>
              <a:t>Between tariffs, national bank, and federally funded internal improvements, rank in order of significance in the creation of the Second Party System. Why did you choose what you did?</a:t>
            </a:r>
          </a:p>
        </p:txBody>
      </p:sp>
      <p:sp>
        <p:nvSpPr>
          <p:cNvPr id="140" name="Shape 140"/>
          <p:cNvSpPr/>
          <p:nvPr/>
        </p:nvSpPr>
        <p:spPr>
          <a:xfrm>
            <a:off x="888999" y="4552950"/>
            <a:ext cx="3556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10161"/>
                  </a:schemeClr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141" name="Shape 141"/>
          <p:cNvSpPr/>
          <p:nvPr/>
        </p:nvSpPr>
        <p:spPr>
          <a:xfrm>
            <a:off x="888999" y="2876550"/>
            <a:ext cx="3556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10161"/>
                  </a:schemeClr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42" name="Shape 142"/>
          <p:cNvSpPr/>
          <p:nvPr/>
        </p:nvSpPr>
        <p:spPr>
          <a:xfrm>
            <a:off x="888999" y="6229350"/>
            <a:ext cx="3556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10161"/>
                  </a:schemeClr>
                </a:solidFill>
              </a:defRPr>
            </a:lvl1pPr>
          </a:lstStyle>
          <a:p>
            <a:r>
              <a:t>3</a:t>
            </a:r>
          </a:p>
        </p:txBody>
      </p:sp>
      <p:pic>
        <p:nvPicPr>
          <p:cNvPr id="14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9732" y="127000"/>
            <a:ext cx="7039335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animBg="1" advAuto="0"/>
      <p:bldP spid="139" grpId="3" animBg="1" advAuto="0"/>
      <p:bldP spid="140" grpId="4" animBg="1" advAuto="0"/>
      <p:bldP spid="141" grpId="7" animBg="1" advAuto="0"/>
      <p:bldP spid="142" grpId="8" animBg="1" advAuto="0"/>
      <p:bldP spid="143" grpId="5" animBg="1" advAuto="0"/>
      <p:bldP spid="143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So….. What Is Similar?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406400" y="1670050"/>
            <a:ext cx="6373714" cy="7810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Federalists and Whigs favored: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Stronger central government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National Banks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Tariffs</a:t>
            </a:r>
          </a:p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Democratic-Republicans and Democrats were against: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National Banks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Tariffs 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State vs. Federal government power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So….. What Is Different?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"/>
          </p:nvPr>
        </p:nvSpPr>
        <p:spPr>
          <a:xfrm>
            <a:off x="406400" y="1670050"/>
            <a:ext cx="6373714" cy="7810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Foreign policy was not significant in the Second Party System as it was the First</a:t>
            </a:r>
          </a:p>
          <a:p>
            <a:pPr>
              <a:buBlip>
                <a:blip r:embed="rId2"/>
              </a:buBlip>
            </a:pPr>
            <a:r>
              <a:t>Internal Improvements were a major focus of the 2nd Party System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 Answer Question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406400" y="1670050"/>
            <a:ext cx="12192000" cy="7810500"/>
          </a:xfrm>
          <a:prstGeom prst="rect">
            <a:avLst/>
          </a:prstGeom>
        </p:spPr>
        <p:txBody>
          <a:bodyPr/>
          <a:lstStyle/>
          <a:p>
            <a:pPr marL="0" marR="443484" indent="0" defTabSz="443484"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</a:defRPr>
            </a:pPr>
            <a:r>
              <a:t>a. Briefly explain how ONE of the following was most significant in the formation of political parties in the early-19</a:t>
            </a:r>
            <a:r>
              <a:rPr baseline="31999"/>
              <a:t>th</a:t>
            </a:r>
            <a:r>
              <a:t> century. (Whigs and Democrats)</a:t>
            </a:r>
          </a:p>
          <a:p>
            <a:pPr marL="443484" marR="443484" indent="-221742" defTabSz="443484"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</a:defRPr>
            </a:pPr>
            <a:r>
              <a:t>•	National Bank (BUS)</a:t>
            </a:r>
          </a:p>
          <a:p>
            <a:pPr marL="443484" marR="443484" indent="-221742" defTabSz="443484"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</a:defRPr>
            </a:pPr>
            <a:r>
              <a:t>•	Tariffs</a:t>
            </a:r>
          </a:p>
          <a:p>
            <a:pPr marL="443484" marR="443484" indent="-221742" defTabSz="443484"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</a:defRPr>
            </a:pPr>
            <a:r>
              <a:t>•	Federally funded internal improvements</a:t>
            </a:r>
          </a:p>
          <a:p>
            <a:pPr marL="0" marR="443484" indent="0" defTabSz="443484"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</a:defRPr>
            </a:pPr>
            <a:r>
              <a:t>b. Provide ONE piece of historical evidence that supports your choice in part a.</a:t>
            </a:r>
          </a:p>
          <a:p>
            <a:pPr marL="0" marR="443484" indent="0" defTabSz="443484">
              <a:spcBef>
                <a:spcPts val="0"/>
              </a:spcBef>
              <a:buSzTx/>
              <a:buNone/>
              <a:defRPr sz="4365">
                <a:solidFill>
                  <a:srgbClr val="000000"/>
                </a:solidFill>
              </a:defRPr>
            </a:pPr>
            <a:r>
              <a:t>c. Briefly explain why one of the other options is not as significant in the formation of political parties in the early-19</a:t>
            </a:r>
            <a:r>
              <a:rPr baseline="31999"/>
              <a:t>th</a:t>
            </a:r>
            <a:r>
              <a:t> century. (Whigs and Democrats)</a:t>
            </a:r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8600" y="2673350"/>
            <a:ext cx="4577908" cy="605532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6827043" y="1595834"/>
            <a:ext cx="5472213" cy="3153966"/>
          </a:xfrm>
          <a:prstGeom prst="wedgeEllipseCallout">
            <a:avLst>
              <a:gd name="adj1" fmla="val -73400"/>
              <a:gd name="adj2" fmla="val 81788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F2EBDB"/>
                </a:solidFill>
              </a:defRPr>
            </a:lvl1pPr>
          </a:lstStyle>
          <a:p>
            <a:r>
              <a:t>Good luck this year. You are brilliant!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496</Words>
  <Application>Microsoft Macintosh PowerPoint</Application>
  <PresentationFormat>Custom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LeatherBook</vt:lpstr>
      <vt:lpstr>APUSH Review: Comparing And Contrasting The 1st And 2nd Party Systems</vt:lpstr>
      <vt:lpstr>The First Party System </vt:lpstr>
      <vt:lpstr>PowerPoint Presentation</vt:lpstr>
      <vt:lpstr>The Second Party System </vt:lpstr>
      <vt:lpstr>PowerPoint Presentation</vt:lpstr>
      <vt:lpstr>So….. What Is Similar?</vt:lpstr>
      <vt:lpstr>So….. What Is Different?</vt:lpstr>
      <vt:lpstr>Short Answer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Comparing And Contrasting The 1st And 2nd Party Systems</dc:title>
  <cp:lastModifiedBy>Adam Norris</cp:lastModifiedBy>
  <cp:revision>2</cp:revision>
  <dcterms:modified xsi:type="dcterms:W3CDTF">2017-04-17T20:46:24Z</dcterms:modified>
</cp:coreProperties>
</file>