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62" r:id="rId3"/>
    <p:sldId id="258" r:id="rId4"/>
    <p:sldId id="259" r:id="rId5"/>
    <p:sldId id="260" r:id="rId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a:tcStyle>
        <a:tcBdr/>
        <a:fill>
          <a:solidFill>
            <a:srgbClr val="C8C8AF">
              <a:alpha val="50000"/>
            </a:srgbClr>
          </a:solidFill>
        </a:fill>
      </a:tcStyle>
    </a:band2H>
    <a:firstCol>
      <a:tcTxStyle b="off" i="off">
        <a:fontRef idx="minor">
          <a:srgbClr val="F3F1DF"/>
        </a:fontRef>
        <a:srgbClr val="F3F1DF"/>
      </a:tcTxStyle>
      <a:tcStyle>
        <a:tcBdr>
          <a:left>
            <a:ln w="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fill>
          <a:noFill/>
        </a:fill>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noFill/>
        </a:fill>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128" y="-28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112307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dingbat_hd.png"/>
          <p:cNvPicPr>
            <a:picLocks noChangeAspect="1"/>
          </p:cNvPicPr>
          <p:nvPr/>
        </p:nvPicPr>
        <p:blipFill>
          <a:blip r:embed="rId3">
            <a:extLst/>
          </a:blip>
          <a:stretch>
            <a:fillRect/>
          </a:stretch>
        </p:blipFill>
        <p:spPr>
          <a:xfrm>
            <a:off x="2798040" y="5264150"/>
            <a:ext cx="7408720" cy="393700"/>
          </a:xfrm>
          <a:prstGeom prst="rect">
            <a:avLst/>
          </a:prstGeom>
          <a:ln w="12700">
            <a:miter lim="400000"/>
          </a:ln>
        </p:spPr>
      </p:pic>
      <p:sp>
        <p:nvSpPr>
          <p:cNvPr id="12" name="Shape 12"/>
          <p:cNvSpPr>
            <a:spLocks noGrp="1"/>
          </p:cNvSpPr>
          <p:nvPr>
            <p:ph type="title"/>
          </p:nvPr>
        </p:nvSpPr>
        <p:spPr>
          <a:xfrm>
            <a:off x="1841500" y="2273300"/>
            <a:ext cx="9321800" cy="2819400"/>
          </a:xfrm>
          <a:prstGeom prst="rect">
            <a:avLst/>
          </a:prstGeom>
        </p:spPr>
        <p:txBody>
          <a:bodyPr anchor="b"/>
          <a:lstStyle>
            <a:lvl1pPr>
              <a:defRPr sz="7600">
                <a:solidFill>
                  <a:srgbClr val="F4D799"/>
                </a:solidFill>
                <a:effectLst>
                  <a:outerShdw blurRad="25400" dist="25400" dir="16200000" rotWithShape="0">
                    <a:srgbClr val="000000">
                      <a:alpha val="34000"/>
                    </a:srgbClr>
                  </a:outerShdw>
                </a:effectLst>
              </a:defRPr>
            </a:lvl1pPr>
          </a:lstStyle>
          <a:p>
            <a:r>
              <a:t>Title Text</a:t>
            </a:r>
          </a:p>
        </p:txBody>
      </p:sp>
      <p:sp>
        <p:nvSpPr>
          <p:cNvPr id="13" name="Shape 13"/>
          <p:cNvSpPr>
            <a:spLocks noGrp="1"/>
          </p:cNvSpPr>
          <p:nvPr>
            <p:ph type="body" sz="quarter"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blurRad="25400" dist="12700" dir="16200000" rotWithShape="0">
                    <a:srgbClr val="000000">
                      <a:alpha val="48000"/>
                    </a:srgbClr>
                  </a:outerShdw>
                </a:effectLst>
              </a:defRPr>
            </a:lvl1pPr>
            <a:lvl2pPr marL="0" indent="228600" algn="ctr">
              <a:spcBef>
                <a:spcPts val="0"/>
              </a:spcBef>
              <a:buSzTx/>
              <a:buNone/>
              <a:defRPr sz="3400">
                <a:solidFill>
                  <a:srgbClr val="C8AF7B"/>
                </a:solidFill>
                <a:effectLst>
                  <a:outerShdw blurRad="25400" dist="12700" dir="16200000" rotWithShape="0">
                    <a:srgbClr val="000000">
                      <a:alpha val="48000"/>
                    </a:srgbClr>
                  </a:outerShdw>
                </a:effectLst>
              </a:defRPr>
            </a:lvl2pPr>
            <a:lvl3pPr marL="0" indent="457200" algn="ctr">
              <a:spcBef>
                <a:spcPts val="0"/>
              </a:spcBef>
              <a:buSzTx/>
              <a:buNone/>
              <a:defRPr sz="3400">
                <a:solidFill>
                  <a:srgbClr val="C8AF7B"/>
                </a:solidFill>
                <a:effectLst>
                  <a:outerShdw blurRad="25400" dist="12700" dir="16200000" rotWithShape="0">
                    <a:srgbClr val="000000">
                      <a:alpha val="48000"/>
                    </a:srgbClr>
                  </a:outerShdw>
                </a:effectLst>
              </a:defRPr>
            </a:lvl3pPr>
            <a:lvl4pPr marL="0" indent="685800" algn="ctr">
              <a:spcBef>
                <a:spcPts val="0"/>
              </a:spcBef>
              <a:buSzTx/>
              <a:buNone/>
              <a:defRPr sz="3400">
                <a:solidFill>
                  <a:srgbClr val="C8AF7B"/>
                </a:solidFill>
                <a:effectLst>
                  <a:outerShdw blurRad="25400" dist="12700" dir="16200000" rotWithShape="0">
                    <a:srgbClr val="000000">
                      <a:alpha val="48000"/>
                    </a:srgbClr>
                  </a:outerShdw>
                </a:effectLst>
              </a:defRPr>
            </a:lvl4pPr>
            <a:lvl5pPr marL="0" indent="914400" algn="ctr">
              <a:spcBef>
                <a:spcPts val="0"/>
              </a:spcBef>
              <a:buSzTx/>
              <a:buNone/>
              <a:defRPr sz="3400">
                <a:solidFill>
                  <a:srgbClr val="C8AF7B"/>
                </a:solidFill>
                <a:effectLst>
                  <a:outerShdw blurRad="25400" dist="12700" dir="16200000" rotWithShape="0">
                    <a:srgbClr val="000000">
                      <a:alpha val="48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lvl1pPr>
              <a:defRPr i="1">
                <a:solidFill>
                  <a:srgbClr val="F4E1B9"/>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3" name="Shape 10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hape 1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270000" y="3771900"/>
            <a:ext cx="10464800" cy="2209800"/>
          </a:xfrm>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9" name="Shape 39"/>
          <p:cNvSpPr>
            <a:spLocks noGrp="1"/>
          </p:cNvSpPr>
          <p:nvPr>
            <p:ph type="pic" sz="half" idx="13"/>
          </p:nvPr>
        </p:nvSpPr>
        <p:spPr>
          <a:xfrm>
            <a:off x="7070725" y="1714500"/>
            <a:ext cx="4733925" cy="6311900"/>
          </a:xfrm>
          <a:prstGeom prst="rect">
            <a:avLst/>
          </a:prstGeom>
          <a:ln w="9525">
            <a:round/>
          </a:ln>
        </p:spPr>
        <p:txBody>
          <a:bodyPr lIns="91439" tIns="45719" rIns="91439" bIns="45719" anchor="t">
            <a:noAutofit/>
          </a:bodyPr>
          <a:lstStyle/>
          <a:p>
            <a:endParaRPr/>
          </a:p>
        </p:txBody>
      </p:sp>
      <p:sp>
        <p:nvSpPr>
          <p:cNvPr id="40" name="Shape 40"/>
          <p:cNvSpPr>
            <a:spLocks noGrp="1"/>
          </p:cNvSpPr>
          <p:nvPr>
            <p:ph type="title"/>
          </p:nvPr>
        </p:nvSpPr>
        <p:spPr>
          <a:xfrm>
            <a:off x="774700" y="2717800"/>
            <a:ext cx="6045200" cy="2438400"/>
          </a:xfrm>
          <a:prstGeom prst="rect">
            <a:avLst/>
          </a:prstGeom>
        </p:spPr>
        <p:txBody>
          <a:bodyPr anchor="b"/>
          <a:lstStyle/>
          <a:p>
            <a:r>
              <a:t>Title Text</a:t>
            </a:r>
          </a:p>
        </p:txBody>
      </p:sp>
      <p:sp>
        <p:nvSpPr>
          <p:cNvPr id="41" name="Shape 41"/>
          <p:cNvSpPr>
            <a:spLocks noGrp="1"/>
          </p:cNvSpPr>
          <p:nvPr>
            <p:ph type="body" sz="quarter" idx="1"/>
          </p:nvPr>
        </p:nvSpPr>
        <p:spPr>
          <a:xfrm>
            <a:off x="774700" y="5168900"/>
            <a:ext cx="6045200" cy="27559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body" idx="1"/>
          </p:nvPr>
        </p:nvSpPr>
        <p:spPr>
          <a:xfrm>
            <a:off x="1270000" y="2984500"/>
            <a:ext cx="10464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 name="Shape 66"/>
          <p:cNvSpPr>
            <a:spLocks noGrp="1"/>
          </p:cNvSpPr>
          <p:nvPr>
            <p:ph type="pic" sz="quarter" idx="13"/>
          </p:nvPr>
        </p:nvSpPr>
        <p:spPr>
          <a:xfrm>
            <a:off x="7569200" y="3302000"/>
            <a:ext cx="3810000" cy="5080000"/>
          </a:xfrm>
          <a:prstGeom prst="rect">
            <a:avLst/>
          </a:prstGeom>
          <a:ln w="9525">
            <a:round/>
          </a:ln>
        </p:spPr>
        <p:txBody>
          <a:bodyPr lIns="91439" tIns="45719" rIns="91439" bIns="45719" anchor="t">
            <a:noAutofit/>
          </a:bodyPr>
          <a:lstStyle/>
          <a:p>
            <a:endParaRP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body" sz="half" idx="1"/>
          </p:nvPr>
        </p:nvSpPr>
        <p:spPr>
          <a:xfrm>
            <a:off x="1270000" y="2984500"/>
            <a:ext cx="5257800" cy="5715000"/>
          </a:xfrm>
          <a:prstGeom prst="rect">
            <a:avLst/>
          </a:prstGeom>
        </p:spPr>
        <p:txBody>
          <a:bodyPr/>
          <a:lstStyle>
            <a:lvl1pPr marL="419100" indent="-419100">
              <a:spcBef>
                <a:spcPts val="2800"/>
              </a:spcBef>
              <a:buBlip>
                <a:blip r:embed="rId3"/>
              </a:buBlip>
              <a:defRPr sz="3600"/>
            </a:lvl1pPr>
            <a:lvl2pPr marL="838200" indent="-419100">
              <a:spcBef>
                <a:spcPts val="2800"/>
              </a:spcBef>
              <a:buBlip>
                <a:blip r:embed="rId3"/>
              </a:buBlip>
              <a:defRPr sz="3600"/>
            </a:lvl2pPr>
            <a:lvl3pPr marL="1257300" indent="-419100">
              <a:spcBef>
                <a:spcPts val="2800"/>
              </a:spcBef>
              <a:buBlip>
                <a:blip r:embed="rId3"/>
              </a:buBlip>
              <a:defRPr sz="3600"/>
            </a:lvl3pPr>
            <a:lvl4pPr marL="1676400" indent="-419100">
              <a:spcBef>
                <a:spcPts val="2800"/>
              </a:spcBef>
              <a:buBlip>
                <a:blip r:embed="rId3"/>
              </a:buBlip>
              <a:defRPr sz="3600"/>
            </a:lvl4pPr>
            <a:lvl5pPr marL="2095500" indent="-419100">
              <a:spcBef>
                <a:spcPts val="2800"/>
              </a:spcBef>
              <a:buBlip>
                <a:blip r:embed="rId3"/>
              </a:buBlip>
              <a:defRPr sz="3600"/>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6" name="Shape 76"/>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4" name="Shape 84"/>
          <p:cNvSpPr>
            <a:spLocks noGrp="1"/>
          </p:cNvSpPr>
          <p:nvPr>
            <p:ph type="pic" sz="quarter" idx="13"/>
          </p:nvPr>
        </p:nvSpPr>
        <p:spPr>
          <a:xfrm>
            <a:off x="6719758" y="4990857"/>
            <a:ext cx="5410201" cy="38100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quarter" idx="14"/>
          </p:nvPr>
        </p:nvSpPr>
        <p:spPr>
          <a:xfrm>
            <a:off x="6719758" y="939557"/>
            <a:ext cx="5410201" cy="3810001"/>
          </a:xfrm>
          <a:prstGeom prst="rect">
            <a:avLst/>
          </a:prstGeom>
          <a:ln w="9525">
            <a:round/>
          </a:ln>
        </p:spPr>
        <p:txBody>
          <a:bodyPr lIns="91439" tIns="45719" rIns="91439" bIns="45719" anchor="t">
            <a:noAutofit/>
          </a:bodyPr>
          <a:lstStyle/>
          <a:p>
            <a:endParaRPr/>
          </a:p>
        </p:txBody>
      </p:sp>
      <p:sp>
        <p:nvSpPr>
          <p:cNvPr id="86" name="Shape 86"/>
          <p:cNvSpPr>
            <a:spLocks noGrp="1"/>
          </p:cNvSpPr>
          <p:nvPr>
            <p:ph type="pic" sz="half" idx="15"/>
          </p:nvPr>
        </p:nvSpPr>
        <p:spPr>
          <a:xfrm>
            <a:off x="979663" y="939800"/>
            <a:ext cx="5499101" cy="7861300"/>
          </a:xfrm>
          <a:prstGeom prst="rect">
            <a:avLst/>
          </a:prstGeom>
          <a:ln w="9525">
            <a:round/>
          </a:ln>
        </p:spPr>
        <p:txBody>
          <a:bodyPr lIns="91439" tIns="45719" rIns="91439" bIns="45719" anchor="t">
            <a:noAutofit/>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4" name="Shape 94"/>
          <p:cNvSpPr>
            <a:spLocks noGrp="1"/>
          </p:cNvSpPr>
          <p:nvPr>
            <p:ph type="body" sz="quarter" idx="13"/>
          </p:nvPr>
        </p:nvSpPr>
        <p:spPr>
          <a:xfrm>
            <a:off x="1270000" y="6362700"/>
            <a:ext cx="10464800" cy="469900"/>
          </a:xfrm>
          <a:prstGeom prst="rect">
            <a:avLst/>
          </a:prstGeom>
        </p:spPr>
        <p:txBody>
          <a:bodyPr anchor="t">
            <a:spAutoFit/>
          </a:bodyPr>
          <a:lstStyle>
            <a:lvl1pPr marL="0" indent="0" algn="ctr">
              <a:lnSpc>
                <a:spcPct val="100000"/>
              </a:lnSpc>
              <a:spcBef>
                <a:spcPts val="0"/>
              </a:spcBef>
              <a:buSzTx/>
              <a:buNone/>
              <a:defRPr sz="2400"/>
            </a:lvl1pPr>
          </a:lstStyle>
          <a:p>
            <a:r>
              <a:t>–Johnny Appleseed</a:t>
            </a:r>
          </a:p>
        </p:txBody>
      </p:sp>
      <p:sp>
        <p:nvSpPr>
          <p:cNvPr id="95" name="Shape 95"/>
          <p:cNvSpPr>
            <a:spLocks noGrp="1"/>
          </p:cNvSpPr>
          <p:nvPr>
            <p:ph type="body" sz="quarter" idx="14"/>
          </p:nvPr>
        </p:nvSpPr>
        <p:spPr>
          <a:xfrm>
            <a:off x="1270000" y="4241800"/>
            <a:ext cx="10464800" cy="736600"/>
          </a:xfrm>
          <a:prstGeom prst="rect">
            <a:avLst/>
          </a:prstGeom>
        </p:spPr>
        <p:txBody>
          <a:bodyPr>
            <a:spAutoFit/>
          </a:bodyPr>
          <a:lstStyle>
            <a:lvl1pPr marL="0" indent="0" algn="ctr">
              <a:lnSpc>
                <a:spcPct val="100000"/>
              </a:lnSpc>
              <a:spcBef>
                <a:spcPts val="2400"/>
              </a:spcBef>
              <a:buSzTx/>
              <a:buNone/>
            </a:lvl1pPr>
          </a:lstStyle>
          <a:p>
            <a:r>
              <a:t>“Type a quote here.”</a:t>
            </a:r>
          </a:p>
        </p:txBody>
      </p:sp>
      <p:sp>
        <p:nvSpPr>
          <p:cNvPr id="96" name="Shape 9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825500"/>
            <a:ext cx="10464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24600" y="9359900"/>
            <a:ext cx="368301" cy="431800"/>
          </a:xfrm>
          <a:prstGeom prst="rect">
            <a:avLst/>
          </a:prstGeom>
          <a:ln w="12700">
            <a:miter lim="400000"/>
          </a:ln>
        </p:spPr>
        <p:txBody>
          <a:bodyPr wrap="none" lIns="50800" tIns="50800" rIns="50800" bIns="50800">
            <a:spAutoFit/>
          </a:bodyPr>
          <a:lstStyle>
            <a:lvl1pPr>
              <a:defRPr sz="2000"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sz="6800" b="0" i="0" u="none" strike="noStrike" cap="none" spc="0" baseline="0">
          <a:ln>
            <a:noFill/>
          </a:ln>
          <a:solidFill>
            <a:srgbClr val="BCB08F"/>
          </a:solidFill>
          <a:effectLst>
            <a:outerShdw blurRad="12700" dist="12700" dir="16200000" rotWithShape="0">
              <a:srgbClr val="000000">
                <a:alpha val="50000"/>
              </a:srgbClr>
            </a:outerShdw>
          </a:effectLst>
          <a:uFillTx/>
          <a:latin typeface="+mn-lt"/>
          <a:ea typeface="+mn-ea"/>
          <a:cs typeface="+mn-cs"/>
          <a:sym typeface="Hoefler Text"/>
        </a:defRPr>
      </a:lvl9pPr>
    </p:titleStyle>
    <p:bodyStyle>
      <a:lvl1pPr marL="4826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1pPr>
      <a:lvl2pPr marL="9652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2pPr>
      <a:lvl3pPr marL="14478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3pPr>
      <a:lvl4pPr marL="19304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4pPr>
      <a:lvl5pPr marL="24130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5pPr>
      <a:lvl6pPr marL="28956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6pPr>
      <a:lvl7pPr marL="33782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7pPr>
      <a:lvl8pPr marL="38608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8pPr>
      <a:lvl9pPr marL="4343400" marR="0" indent="-482600" algn="l" defTabSz="584200" rtl="0" latinLnBrk="0">
        <a:lnSpc>
          <a:spcPct val="120000"/>
        </a:lnSpc>
        <a:spcBef>
          <a:spcPts val="3200"/>
        </a:spcBef>
        <a:spcAft>
          <a:spcPts val="0"/>
        </a:spcAft>
        <a:buClrTx/>
        <a:buSzPct val="50000"/>
        <a:buFontTx/>
        <a:buBlip>
          <a:blip r:embed="rId14"/>
        </a:buBlip>
        <a:tabLst/>
        <a:defRPr sz="4200" b="0" i="1" u="none" strike="noStrike" cap="none" spc="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lvl9pPr>
    </p:bodyStyle>
    <p:otherStyle>
      <a:lvl1pPr marL="0" marR="0" indent="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2000" b="1" i="0" u="none" strike="noStrike" cap="none" spc="0" baseline="0">
          <a:ln>
            <a:noFill/>
          </a:ln>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tif"/><Relationship Id="rId3" Type="http://schemas.openxmlformats.org/officeDocument/2006/relationships/image" Target="../media/image9.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ctrTitle"/>
          </p:nvPr>
        </p:nvSpPr>
        <p:spPr>
          <a:prstGeom prst="rect">
            <a:avLst/>
          </a:prstGeom>
        </p:spPr>
        <p:txBody>
          <a:bodyPr>
            <a:normAutofit fontScale="90000"/>
          </a:bodyPr>
          <a:lstStyle>
            <a:lvl1pPr defTabSz="484886">
              <a:defRPr sz="6308">
                <a:effectLst>
                  <a:outerShdw blurRad="21082" dist="21082" dir="16200000" rotWithShape="0">
                    <a:srgbClr val="000000">
                      <a:alpha val="34000"/>
                    </a:srgbClr>
                  </a:outerShdw>
                </a:effectLst>
              </a:defRPr>
            </a:lvl1pPr>
          </a:lstStyle>
          <a:p>
            <a:r>
              <a:t>APUSH Review: Breaking Down The Wilmot Proviso</a:t>
            </a:r>
          </a:p>
        </p:txBody>
      </p:sp>
      <p:sp>
        <p:nvSpPr>
          <p:cNvPr id="121" name="Shape 121"/>
          <p:cNvSpPr>
            <a:spLocks noGrp="1"/>
          </p:cNvSpPr>
          <p:nvPr>
            <p:ph type="subTitle" sz="quarter" idx="1"/>
          </p:nvPr>
        </p:nvSpPr>
        <p:spPr>
          <a:prstGeom prst="rect">
            <a:avLst/>
          </a:prstGeom>
        </p:spPr>
        <p:txBody>
          <a:bodyPr/>
          <a:lstStyle/>
          <a:p>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r>
              <a:t>The Wilmot Proviso</a:t>
            </a:r>
          </a:p>
        </p:txBody>
      </p:sp>
      <p:sp>
        <p:nvSpPr>
          <p:cNvPr id="124" name="Shape 124"/>
          <p:cNvSpPr>
            <a:spLocks noGrp="1"/>
          </p:cNvSpPr>
          <p:nvPr>
            <p:ph type="body" sz="half" idx="1"/>
          </p:nvPr>
        </p:nvSpPr>
        <p:spPr>
          <a:prstGeom prst="rect">
            <a:avLst/>
          </a:prstGeom>
        </p:spPr>
        <p:txBody>
          <a:bodyPr>
            <a:normAutofit/>
          </a:bodyPr>
          <a:lstStyle>
            <a:lvl1pPr>
              <a:buBlip>
                <a:blip r:embed="rId2"/>
              </a:buBlip>
            </a:lvl1pPr>
            <a:lvl2pPr>
              <a:buBlip>
                <a:blip r:embed="rId2"/>
              </a:buBlip>
            </a:lvl2pPr>
          </a:lstStyle>
          <a:p>
            <a:r>
              <a:t>What is it?</a:t>
            </a:r>
          </a:p>
          <a:p>
            <a:pPr lvl="1"/>
            <a:r>
              <a:t>Bill introduced to Congress during the Mexican-American War to ban slavery in all land gained from Mexico during the war</a:t>
            </a:r>
          </a:p>
        </p:txBody>
      </p:sp>
      <p:pic>
        <p:nvPicPr>
          <p:cNvPr id="125" name="pasted-image.png"/>
          <p:cNvPicPr>
            <a:picLocks noChangeAspect="1"/>
          </p:cNvPicPr>
          <p:nvPr/>
        </p:nvPicPr>
        <p:blipFill>
          <a:blip r:embed="rId3">
            <a:extLst/>
          </a:blip>
          <a:stretch>
            <a:fillRect/>
          </a:stretch>
        </p:blipFill>
        <p:spPr>
          <a:xfrm>
            <a:off x="8210550" y="3458138"/>
            <a:ext cx="3372667" cy="4767724"/>
          </a:xfrm>
          <a:prstGeom prst="rect">
            <a:avLst/>
          </a:prstGeom>
          <a:ln w="12700">
            <a:miter lim="400000"/>
          </a:ln>
        </p:spPr>
      </p:pic>
      <p:sp>
        <p:nvSpPr>
          <p:cNvPr id="126" name="Shape 126"/>
          <p:cNvSpPr/>
          <p:nvPr/>
        </p:nvSpPr>
        <p:spPr>
          <a:xfrm>
            <a:off x="876299" y="2470150"/>
            <a:ext cx="7508283" cy="5149850"/>
          </a:xfrm>
          <a:prstGeom prst="wedgeEllipseCallout">
            <a:avLst>
              <a:gd name="adj1" fmla="val 65949"/>
              <a:gd name="adj2" fmla="val 8314"/>
            </a:avLst>
          </a:prstGeom>
          <a:blipFill>
            <a:blip r:embed="rId4"/>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marR="457200" defTabSz="457200">
              <a:defRPr sz="1500" i="0">
                <a:solidFill>
                  <a:srgbClr val="000000"/>
                </a:solidFill>
                <a:latin typeface="Cambria"/>
                <a:ea typeface="Cambria"/>
                <a:cs typeface="Cambria"/>
                <a:sym typeface="Cambria"/>
              </a:defRPr>
            </a:lvl1pPr>
          </a:lstStyle>
          <a:p>
            <a:pPr>
              <a:defRPr>
                <a:effectLst/>
              </a:defRPr>
            </a:pPr>
            <a:r>
              <a:rPr sz="2400" dirty="0"/>
              <a:t>“Provided, That, as an express and fundamental condition to the acquisition of any territory from the Republic of Mexico by the United States, by virtue of any treaty which may be negotiated between them, and to the use by the Executive of the moneys herein appropriated, neither slavery nor involuntary servitude shall ever exist in any part of said territory, except for crime, whereof the party shall first be duly convicted.”</a:t>
            </a:r>
          </a:p>
        </p:txBody>
      </p:sp>
    </p:spTree>
    <p:extLst>
      <p:ext uri="{BB962C8B-B14F-4D97-AF65-F5344CB8AC3E}">
        <p14:creationId xmlns:p14="http://schemas.microsoft.com/office/powerpoint/2010/main" val="43412425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2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uild="p" bldLvl="5" animBg="1" advAuto="0"/>
      <p:bldP spid="12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normAutofit/>
          </a:bodyPr>
          <a:lstStyle>
            <a:lvl1pPr defTabSz="543305">
              <a:defRPr sz="6324">
                <a:effectLst>
                  <a:outerShdw blurRad="11811" dist="11811" dir="16200000" rotWithShape="0">
                    <a:srgbClr val="000000">
                      <a:alpha val="50000"/>
                    </a:srgbClr>
                  </a:outerShdw>
                </a:effectLst>
              </a:defRPr>
            </a:lvl1pPr>
          </a:lstStyle>
          <a:p>
            <a:r>
              <a:t>Document Analysis Questions</a:t>
            </a:r>
          </a:p>
        </p:txBody>
      </p:sp>
      <p:sp>
        <p:nvSpPr>
          <p:cNvPr id="129" name="Shape 129"/>
          <p:cNvSpPr>
            <a:spLocks noGrp="1"/>
          </p:cNvSpPr>
          <p:nvPr>
            <p:ph type="body" idx="1"/>
          </p:nvPr>
        </p:nvSpPr>
        <p:spPr>
          <a:xfrm>
            <a:off x="723900" y="2730500"/>
            <a:ext cx="11557000" cy="6223000"/>
          </a:xfrm>
          <a:prstGeom prst="rect">
            <a:avLst/>
          </a:prstGeom>
        </p:spPr>
        <p:txBody>
          <a:bodyPr/>
          <a:lstStyle/>
          <a:p>
            <a:pPr marL="0" marR="379475" indent="0" defTabSz="379475">
              <a:lnSpc>
                <a:spcPct val="100000"/>
              </a:lnSpc>
              <a:spcBef>
                <a:spcPts val="0"/>
              </a:spcBef>
              <a:buSzTx/>
              <a:buNone/>
              <a:defRPr sz="2490" i="0">
                <a:solidFill>
                  <a:srgbClr val="000000"/>
                </a:solidFill>
                <a:effectLst/>
                <a:latin typeface="Cambria"/>
                <a:ea typeface="Cambria"/>
                <a:cs typeface="Cambria"/>
                <a:sym typeface="Cambria"/>
              </a:defRPr>
            </a:pPr>
            <a:r>
              <a:rPr dirty="0"/>
              <a:t>1. What is the goal of the Wilmot Proviso? </a:t>
            </a:r>
          </a:p>
          <a:p>
            <a:pPr marL="0" marR="379475" lvl="2" indent="379475" defTabSz="379475">
              <a:lnSpc>
                <a:spcPct val="100000"/>
              </a:lnSpc>
              <a:spcBef>
                <a:spcPts val="0"/>
              </a:spcBef>
              <a:buSzTx/>
              <a:buNone/>
              <a:defRPr sz="2490" i="0">
                <a:solidFill>
                  <a:schemeClr val="accent5">
                    <a:hueOff val="64976"/>
                    <a:satOff val="16499"/>
                    <a:lumOff val="-24622"/>
                  </a:schemeClr>
                </a:solidFill>
                <a:effectLst/>
                <a:latin typeface="Cambria"/>
                <a:ea typeface="Cambria"/>
                <a:cs typeface="Cambria"/>
                <a:sym typeface="Cambria"/>
              </a:defRPr>
            </a:pPr>
            <a:r>
              <a:rPr dirty="0"/>
              <a:t>To ban slavery in all land gained from Mexico after the Mexican-American War</a:t>
            </a:r>
            <a:endParaRPr dirty="0">
              <a:latin typeface="Times New Roman"/>
              <a:ea typeface="Times New Roman"/>
              <a:cs typeface="Times New Roman"/>
              <a:sym typeface="Times New Roman"/>
            </a:endParaRPr>
          </a:p>
          <a:p>
            <a:pPr marL="0" marR="379475" indent="0" defTabSz="379475">
              <a:lnSpc>
                <a:spcPct val="100000"/>
              </a:lnSpc>
              <a:spcBef>
                <a:spcPts val="0"/>
              </a:spcBef>
              <a:buSzTx/>
              <a:buNone/>
              <a:defRPr sz="2490" i="0">
                <a:solidFill>
                  <a:srgbClr val="000000"/>
                </a:solidFill>
                <a:effectLst/>
                <a:latin typeface="Times New Roman"/>
                <a:ea typeface="Times New Roman"/>
                <a:cs typeface="Times New Roman"/>
                <a:sym typeface="Times New Roman"/>
              </a:defRPr>
            </a:pPr>
            <a:endParaRPr dirty="0">
              <a:latin typeface="Times New Roman"/>
              <a:ea typeface="Times New Roman"/>
              <a:cs typeface="Times New Roman"/>
              <a:sym typeface="Times New Roman"/>
            </a:endParaRPr>
          </a:p>
          <a:p>
            <a:pPr marL="0" marR="379475" indent="0" defTabSz="379475">
              <a:lnSpc>
                <a:spcPct val="100000"/>
              </a:lnSpc>
              <a:spcBef>
                <a:spcPts val="0"/>
              </a:spcBef>
              <a:buSzTx/>
              <a:buNone/>
              <a:defRPr sz="2490" i="0">
                <a:solidFill>
                  <a:srgbClr val="000000"/>
                </a:solidFill>
                <a:effectLst/>
                <a:latin typeface="Cambria"/>
                <a:ea typeface="Cambria"/>
                <a:cs typeface="Cambria"/>
                <a:sym typeface="Cambria"/>
              </a:defRPr>
            </a:pPr>
            <a:r>
              <a:rPr dirty="0"/>
              <a:t>2. How did Manifest Destiny contribute to debates over slavery, such as the Wilmot Proviso?</a:t>
            </a:r>
            <a:endParaRPr dirty="0">
              <a:latin typeface="Times New Roman"/>
              <a:ea typeface="Times New Roman"/>
              <a:cs typeface="Times New Roman"/>
              <a:sym typeface="Times New Roman"/>
            </a:endParaRPr>
          </a:p>
          <a:p>
            <a:pPr marL="0" marR="379475" lvl="2" indent="379475" defTabSz="379475">
              <a:lnSpc>
                <a:spcPct val="100000"/>
              </a:lnSpc>
              <a:spcBef>
                <a:spcPts val="0"/>
              </a:spcBef>
              <a:buSzTx/>
              <a:buNone/>
              <a:defRPr sz="2490" i="0">
                <a:solidFill>
                  <a:schemeClr val="accent5">
                    <a:hueOff val="64976"/>
                    <a:satOff val="16499"/>
                    <a:lumOff val="-24622"/>
                  </a:schemeClr>
                </a:solidFill>
                <a:effectLst/>
                <a:latin typeface="Cambria"/>
                <a:ea typeface="Cambria"/>
                <a:cs typeface="Cambria"/>
                <a:sym typeface="Cambria"/>
              </a:defRPr>
            </a:pPr>
            <a:r>
              <a:rPr dirty="0">
                <a:latin typeface="Times New Roman"/>
                <a:ea typeface="Times New Roman"/>
                <a:cs typeface="Times New Roman"/>
                <a:sym typeface="Times New Roman"/>
              </a:rPr>
              <a:t>As the country expanded, a major question was would the new land be free or slave. The Wilmot Proviso is an example of tensions between the North and South over the expansion of slavery. (South was against)</a:t>
            </a:r>
          </a:p>
          <a:p>
            <a:pPr marL="0" marR="379475" indent="0" defTabSz="379475">
              <a:lnSpc>
                <a:spcPct val="100000"/>
              </a:lnSpc>
              <a:spcBef>
                <a:spcPts val="0"/>
              </a:spcBef>
              <a:buSzTx/>
              <a:buNone/>
              <a:defRPr sz="2490" i="0">
                <a:solidFill>
                  <a:srgbClr val="000000"/>
                </a:solidFill>
                <a:effectLst/>
                <a:latin typeface="Times New Roman"/>
                <a:ea typeface="Times New Roman"/>
                <a:cs typeface="Times New Roman"/>
                <a:sym typeface="Times New Roman"/>
              </a:defRPr>
            </a:pPr>
            <a:endParaRPr dirty="0">
              <a:latin typeface="Times New Roman"/>
              <a:ea typeface="Times New Roman"/>
              <a:cs typeface="Times New Roman"/>
              <a:sym typeface="Times New Roman"/>
            </a:endParaRPr>
          </a:p>
          <a:p>
            <a:pPr marL="0" marR="379475" indent="0" defTabSz="379475">
              <a:lnSpc>
                <a:spcPct val="100000"/>
              </a:lnSpc>
              <a:spcBef>
                <a:spcPts val="0"/>
              </a:spcBef>
              <a:buSzTx/>
              <a:buNone/>
              <a:defRPr sz="2490" i="0">
                <a:solidFill>
                  <a:srgbClr val="000000"/>
                </a:solidFill>
                <a:effectLst/>
                <a:latin typeface="Cambria"/>
                <a:ea typeface="Cambria"/>
                <a:cs typeface="Cambria"/>
                <a:sym typeface="Cambria"/>
              </a:defRPr>
            </a:pPr>
            <a:r>
              <a:rPr dirty="0"/>
              <a:t>3. The Proviso was passed in the House of Representatives, but failed to pass the Senate. What does that tell us about the population distribution of the US in the 1840s? </a:t>
            </a:r>
          </a:p>
          <a:p>
            <a:pPr marL="0" marR="379475" lvl="2" indent="379475" defTabSz="379475">
              <a:lnSpc>
                <a:spcPct val="100000"/>
              </a:lnSpc>
              <a:spcBef>
                <a:spcPts val="0"/>
              </a:spcBef>
              <a:buSzTx/>
              <a:buNone/>
              <a:defRPr sz="2490" i="0">
                <a:solidFill>
                  <a:schemeClr val="accent5">
                    <a:hueOff val="64976"/>
                    <a:satOff val="16499"/>
                    <a:lumOff val="-24622"/>
                  </a:schemeClr>
                </a:solidFill>
                <a:effectLst/>
                <a:latin typeface="Cambria"/>
                <a:ea typeface="Cambria"/>
                <a:cs typeface="Cambria"/>
                <a:sym typeface="Cambria"/>
              </a:defRPr>
            </a:pPr>
            <a:r>
              <a:rPr dirty="0"/>
              <a:t>The House of Reps is based on population. Since it passed in the House, a majority of representatives was in support of the Proviso. The North had more representation, which is why it passed in the House, and not the Senate, which had equal representation per state. </a:t>
            </a:r>
          </a:p>
        </p:txBody>
      </p:sp>
      <p:sp>
        <p:nvSpPr>
          <p:cNvPr id="2" name="Rectangle 1"/>
          <p:cNvSpPr/>
          <p:nvPr/>
        </p:nvSpPr>
        <p:spPr>
          <a:xfrm>
            <a:off x="3285641" y="4479464"/>
            <a:ext cx="6803756" cy="1579920"/>
          </a:xfrm>
          <a:prstGeom prst="rect">
            <a:avLst/>
          </a:prstGeom>
          <a:blipFill rotWithShape="1">
            <a:blip r:embed="rId2"/>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F3F1DF"/>
                </a:solidFill>
                <a:effectLst/>
                <a:uFillTx/>
                <a:latin typeface="+mn-lt"/>
                <a:ea typeface="+mn-ea"/>
                <a:cs typeface="+mn-cs"/>
                <a:sym typeface="Hoefler Text"/>
              </a:rPr>
              <a:t>What precedent set by the MO Compromise was so important, in light of the Wilmot Proviso?</a:t>
            </a:r>
            <a:endParaRPr kumimoji="0" lang="en-US" sz="3200" b="0" i="0" u="none" strike="noStrike" cap="none" spc="0" normalizeH="0" baseline="0" dirty="0">
              <a:ln>
                <a:noFill/>
              </a:ln>
              <a:solidFill>
                <a:srgbClr val="F3F1DF"/>
              </a:solidFill>
              <a:effectLst/>
              <a:uFillTx/>
              <a:latin typeface="+mn-lt"/>
              <a:ea typeface="+mn-ea"/>
              <a:cs typeface="+mn-cs"/>
              <a:sym typeface="Hoefler Text"/>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2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2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2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2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2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build="p" bldLvl="5" animBg="1" advAuto="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normAutofit/>
          </a:bodyPr>
          <a:lstStyle>
            <a:lvl1pPr defTabSz="543305">
              <a:defRPr sz="6324">
                <a:effectLst>
                  <a:outerShdw blurRad="11811" dist="11811" dir="16200000" rotWithShape="0">
                    <a:srgbClr val="000000">
                      <a:alpha val="50000"/>
                    </a:srgbClr>
                  </a:outerShdw>
                </a:effectLst>
              </a:defRPr>
            </a:lvl1pPr>
          </a:lstStyle>
          <a:p>
            <a:r>
              <a:t>Document Analysis Questions</a:t>
            </a:r>
          </a:p>
        </p:txBody>
      </p:sp>
      <p:sp>
        <p:nvSpPr>
          <p:cNvPr id="132" name="Shape 132"/>
          <p:cNvSpPr>
            <a:spLocks noGrp="1"/>
          </p:cNvSpPr>
          <p:nvPr>
            <p:ph type="body" idx="1"/>
          </p:nvPr>
        </p:nvSpPr>
        <p:spPr>
          <a:xfrm>
            <a:off x="723900" y="2730500"/>
            <a:ext cx="11557000" cy="6223000"/>
          </a:xfrm>
          <a:prstGeom prst="rect">
            <a:avLst/>
          </a:prstGeom>
        </p:spPr>
        <p:txBody>
          <a:bodyPr>
            <a:normAutofit lnSpcReduction="10000"/>
          </a:bodyPr>
          <a:lstStyle/>
          <a:p>
            <a:pPr marL="0" marR="342900" indent="0" defTabSz="342900">
              <a:lnSpc>
                <a:spcPct val="100000"/>
              </a:lnSpc>
              <a:spcBef>
                <a:spcPts val="0"/>
              </a:spcBef>
              <a:buSzTx/>
              <a:buNone/>
              <a:defRPr sz="2250" i="0">
                <a:solidFill>
                  <a:srgbClr val="000000"/>
                </a:solidFill>
                <a:effectLst/>
                <a:latin typeface="Cambria"/>
                <a:ea typeface="Cambria"/>
                <a:cs typeface="Cambria"/>
                <a:sym typeface="Cambria"/>
              </a:defRPr>
            </a:pPr>
            <a:r>
              <a:t>4. How would the following view the Wilmot Proviso?</a:t>
            </a:r>
          </a:p>
          <a:p>
            <a:pPr marL="342900" marR="342900" indent="-171450" defTabSz="342900">
              <a:lnSpc>
                <a:spcPct val="100000"/>
              </a:lnSpc>
              <a:spcBef>
                <a:spcPts val="0"/>
              </a:spcBef>
              <a:buSzTx/>
              <a:buNone/>
              <a:defRPr sz="2250" i="0">
                <a:solidFill>
                  <a:srgbClr val="000000"/>
                </a:solidFill>
                <a:effectLst/>
                <a:latin typeface="Cambria"/>
                <a:ea typeface="Cambria"/>
                <a:cs typeface="Cambria"/>
                <a:sym typeface="Cambria"/>
              </a:defRPr>
            </a:pPr>
            <a:r>
              <a:rPr>
                <a:latin typeface="Symbol"/>
                <a:ea typeface="Symbol"/>
                <a:cs typeface="Symbol"/>
                <a:sym typeface="Symbol"/>
              </a:rPr>
              <a:t>•	</a:t>
            </a:r>
            <a:r>
              <a:t>Southern Plantation owners:</a:t>
            </a:r>
          </a:p>
          <a:p>
            <a:pPr marL="342900" marR="342900" lvl="2" indent="171450" defTabSz="342900">
              <a:lnSpc>
                <a:spcPct val="100000"/>
              </a:lnSpc>
              <a:spcBef>
                <a:spcPts val="0"/>
              </a:spcBef>
              <a:buSzTx/>
              <a:buNone/>
              <a:defRPr sz="2250" i="0">
                <a:solidFill>
                  <a:schemeClr val="accent5">
                    <a:hueOff val="64976"/>
                    <a:satOff val="16499"/>
                    <a:lumOff val="-24622"/>
                  </a:schemeClr>
                </a:solidFill>
                <a:effectLst/>
                <a:latin typeface="Cambria"/>
                <a:ea typeface="Cambria"/>
                <a:cs typeface="Cambria"/>
                <a:sym typeface="Cambria"/>
              </a:defRPr>
            </a:pPr>
            <a:r>
              <a:t>Against. Southern Plantation owners were a group that sought to see slavery expand as the US expanded.</a:t>
            </a:r>
            <a:endParaRPr>
              <a:latin typeface="Times New Roman"/>
              <a:ea typeface="Times New Roman"/>
              <a:cs typeface="Times New Roman"/>
              <a:sym typeface="Times New Roman"/>
            </a:endParaRPr>
          </a:p>
          <a:p>
            <a:pPr marL="342900" marR="342900" indent="-171450" defTabSz="342900">
              <a:lnSpc>
                <a:spcPct val="100000"/>
              </a:lnSpc>
              <a:spcBef>
                <a:spcPts val="0"/>
              </a:spcBef>
              <a:buSzTx/>
              <a:buNone/>
              <a:defRPr sz="2250" i="0">
                <a:solidFill>
                  <a:srgbClr val="000000"/>
                </a:solidFill>
                <a:effectLst/>
                <a:latin typeface="Cambria"/>
                <a:ea typeface="Cambria"/>
                <a:cs typeface="Cambria"/>
                <a:sym typeface="Cambria"/>
              </a:defRPr>
            </a:pPr>
            <a:r>
              <a:rPr>
                <a:latin typeface="Symbol"/>
                <a:ea typeface="Symbol"/>
                <a:cs typeface="Symbol"/>
                <a:sym typeface="Symbol"/>
              </a:rPr>
              <a:t>•	</a:t>
            </a:r>
            <a:r>
              <a:t>Supporters of popular sovereignty:</a:t>
            </a:r>
          </a:p>
          <a:p>
            <a:pPr marL="342900" marR="342900" lvl="2" indent="171450" defTabSz="342900">
              <a:lnSpc>
                <a:spcPct val="100000"/>
              </a:lnSpc>
              <a:spcBef>
                <a:spcPts val="0"/>
              </a:spcBef>
              <a:buSzTx/>
              <a:buNone/>
              <a:defRPr sz="2250" i="0">
                <a:solidFill>
                  <a:schemeClr val="accent5">
                    <a:hueOff val="64976"/>
                    <a:satOff val="16499"/>
                    <a:lumOff val="-24622"/>
                  </a:schemeClr>
                </a:solidFill>
                <a:effectLst/>
                <a:latin typeface="Cambria"/>
                <a:ea typeface="Cambria"/>
                <a:cs typeface="Cambria"/>
                <a:sym typeface="Cambria"/>
              </a:defRPr>
            </a:pPr>
            <a:r>
              <a:t>Against. Those that supported popular sovereignty wanted people living in the territories to decide the status of slavery, NOT the federal government.</a:t>
            </a:r>
            <a:endParaRPr>
              <a:latin typeface="Times New Roman"/>
              <a:ea typeface="Times New Roman"/>
              <a:cs typeface="Times New Roman"/>
              <a:sym typeface="Times New Roman"/>
            </a:endParaRPr>
          </a:p>
          <a:p>
            <a:pPr marL="342900" marR="342900" indent="-171450" defTabSz="342900">
              <a:lnSpc>
                <a:spcPct val="100000"/>
              </a:lnSpc>
              <a:spcBef>
                <a:spcPts val="0"/>
              </a:spcBef>
              <a:buSzTx/>
              <a:buNone/>
              <a:defRPr sz="2250" i="0">
                <a:solidFill>
                  <a:srgbClr val="000000"/>
                </a:solidFill>
                <a:effectLst/>
                <a:latin typeface="Cambria"/>
                <a:ea typeface="Cambria"/>
                <a:cs typeface="Cambria"/>
                <a:sym typeface="Cambria"/>
              </a:defRPr>
            </a:pPr>
            <a:r>
              <a:rPr>
                <a:latin typeface="Symbol"/>
                <a:ea typeface="Symbol"/>
                <a:cs typeface="Symbol"/>
                <a:sym typeface="Symbol"/>
              </a:rPr>
              <a:t>•	</a:t>
            </a:r>
            <a:r>
              <a:t>Members of the Free-Soil Party:</a:t>
            </a:r>
          </a:p>
          <a:p>
            <a:pPr marL="342900" marR="342900" lvl="2" indent="171450" defTabSz="342900">
              <a:lnSpc>
                <a:spcPct val="100000"/>
              </a:lnSpc>
              <a:spcBef>
                <a:spcPts val="0"/>
              </a:spcBef>
              <a:buSzTx/>
              <a:buNone/>
              <a:defRPr sz="2250" i="0">
                <a:solidFill>
                  <a:schemeClr val="accent5">
                    <a:hueOff val="64976"/>
                    <a:satOff val="16499"/>
                    <a:lumOff val="-24622"/>
                  </a:schemeClr>
                </a:solidFill>
                <a:effectLst/>
                <a:latin typeface="Cambria"/>
                <a:ea typeface="Cambria"/>
                <a:cs typeface="Cambria"/>
                <a:sym typeface="Cambria"/>
              </a:defRPr>
            </a:pPr>
            <a:r>
              <a:t>The Free-Soil Party would support the Wilmot Proviso. They sought to keep slavery out of the western territories.</a:t>
            </a:r>
            <a:endParaRPr>
              <a:latin typeface="Times New Roman"/>
              <a:ea typeface="Times New Roman"/>
              <a:cs typeface="Times New Roman"/>
              <a:sym typeface="Times New Roman"/>
            </a:endParaRPr>
          </a:p>
          <a:p>
            <a:pPr marL="342900" marR="342900" indent="-171450" defTabSz="342900">
              <a:lnSpc>
                <a:spcPct val="100000"/>
              </a:lnSpc>
              <a:spcBef>
                <a:spcPts val="0"/>
              </a:spcBef>
              <a:buSzTx/>
              <a:buNone/>
              <a:defRPr sz="2250" i="0">
                <a:solidFill>
                  <a:srgbClr val="000000"/>
                </a:solidFill>
                <a:effectLst/>
                <a:latin typeface="Cambria"/>
                <a:ea typeface="Cambria"/>
                <a:cs typeface="Cambria"/>
                <a:sym typeface="Cambria"/>
              </a:defRPr>
            </a:pPr>
            <a:r>
              <a:rPr>
                <a:latin typeface="Symbol"/>
                <a:ea typeface="Symbol"/>
                <a:cs typeface="Symbol"/>
                <a:sym typeface="Symbol"/>
              </a:rPr>
              <a:t>•	</a:t>
            </a:r>
            <a:r>
              <a:t>Members of the Republican Party:</a:t>
            </a:r>
            <a:endParaRPr>
              <a:latin typeface="Times New Roman"/>
              <a:ea typeface="Times New Roman"/>
              <a:cs typeface="Times New Roman"/>
              <a:sym typeface="Times New Roman"/>
            </a:endParaRPr>
          </a:p>
          <a:p>
            <a:pPr marL="0" marR="342900" lvl="3" indent="514350" defTabSz="342900">
              <a:lnSpc>
                <a:spcPct val="100000"/>
              </a:lnSpc>
              <a:spcBef>
                <a:spcPts val="0"/>
              </a:spcBef>
              <a:buSzTx/>
              <a:buNone/>
              <a:defRPr sz="2250" i="0">
                <a:solidFill>
                  <a:schemeClr val="accent5">
                    <a:hueOff val="64976"/>
                    <a:satOff val="16499"/>
                    <a:lumOff val="-24622"/>
                  </a:schemeClr>
                </a:solidFill>
                <a:effectLst/>
                <a:latin typeface="Times New Roman"/>
                <a:ea typeface="Times New Roman"/>
                <a:cs typeface="Times New Roman"/>
                <a:sym typeface="Times New Roman"/>
              </a:defRPr>
            </a:pPr>
            <a:r>
              <a:t>Just like the Free-Soil Party, The Republican Party sought to keep slavery from expanding. They would favor the Wilmot Proviso.</a:t>
            </a:r>
          </a:p>
          <a:p>
            <a:pPr marL="0" marR="342900" indent="0" defTabSz="342900">
              <a:lnSpc>
                <a:spcPct val="100000"/>
              </a:lnSpc>
              <a:spcBef>
                <a:spcPts val="0"/>
              </a:spcBef>
              <a:buSzTx/>
              <a:buNone/>
              <a:defRPr sz="2250" i="0">
                <a:solidFill>
                  <a:srgbClr val="000000"/>
                </a:solidFill>
                <a:effectLst/>
                <a:latin typeface="Cambria"/>
                <a:ea typeface="Cambria"/>
                <a:cs typeface="Cambria"/>
                <a:sym typeface="Cambria"/>
              </a:defRPr>
            </a:pPr>
            <a:r>
              <a:t>5. Where else in American History have we seen bans on slavery? (Not just the 13</a:t>
            </a:r>
            <a:r>
              <a:rPr baseline="31999"/>
              <a:t>th</a:t>
            </a:r>
            <a:r>
              <a:t> amendment)</a:t>
            </a:r>
          </a:p>
          <a:p>
            <a:pPr marL="0" marR="342900" lvl="2" indent="342900" defTabSz="342900">
              <a:lnSpc>
                <a:spcPct val="100000"/>
              </a:lnSpc>
              <a:spcBef>
                <a:spcPts val="0"/>
              </a:spcBef>
              <a:buSzTx/>
              <a:buNone/>
              <a:defRPr sz="2250" i="0">
                <a:solidFill>
                  <a:schemeClr val="accent5">
                    <a:hueOff val="64976"/>
                    <a:satOff val="16499"/>
                    <a:lumOff val="-24622"/>
                  </a:schemeClr>
                </a:solidFill>
                <a:effectLst/>
                <a:latin typeface="Cambria"/>
                <a:ea typeface="Cambria"/>
                <a:cs typeface="Cambria"/>
                <a:sym typeface="Cambria"/>
              </a:defRPr>
            </a:pPr>
            <a:r>
              <a:t>13th Amendment - permanently banned slavery in the US</a:t>
            </a:r>
          </a:p>
          <a:p>
            <a:pPr marL="0" marR="342900" lvl="2" indent="342900" defTabSz="342900">
              <a:lnSpc>
                <a:spcPct val="100000"/>
              </a:lnSpc>
              <a:spcBef>
                <a:spcPts val="0"/>
              </a:spcBef>
              <a:buSzTx/>
              <a:buNone/>
              <a:defRPr sz="2250" i="0">
                <a:solidFill>
                  <a:schemeClr val="accent5">
                    <a:hueOff val="64976"/>
                    <a:satOff val="16499"/>
                    <a:lumOff val="-24622"/>
                  </a:schemeClr>
                </a:solidFill>
                <a:effectLst/>
                <a:latin typeface="Cambria"/>
                <a:ea typeface="Cambria"/>
                <a:cs typeface="Cambria"/>
                <a:sym typeface="Cambria"/>
              </a:defRPr>
            </a:pPr>
            <a:r>
              <a:t>Northwest Land Ordinance - banned slavery in the NW Territory</a:t>
            </a:r>
          </a:p>
          <a:p>
            <a:pPr marL="0" marR="342900" lvl="2" indent="342900" defTabSz="342900">
              <a:lnSpc>
                <a:spcPct val="100000"/>
              </a:lnSpc>
              <a:spcBef>
                <a:spcPts val="0"/>
              </a:spcBef>
              <a:buSzTx/>
              <a:buNone/>
              <a:defRPr sz="2250" i="0">
                <a:solidFill>
                  <a:schemeClr val="accent5">
                    <a:hueOff val="64976"/>
                    <a:satOff val="16499"/>
                    <a:lumOff val="-24622"/>
                  </a:schemeClr>
                </a:solidFill>
                <a:effectLst/>
                <a:latin typeface="Cambria"/>
                <a:ea typeface="Cambria"/>
                <a:cs typeface="Cambria"/>
                <a:sym typeface="Cambria"/>
              </a:defRPr>
            </a:pPr>
            <a:r>
              <a:t>Missouri Compromise - banned slavery above the 3630 line in the LA Purchase </a:t>
            </a:r>
          </a:p>
        </p:txBody>
      </p:sp>
      <p:pic>
        <p:nvPicPr>
          <p:cNvPr id="133" name="pasted-image.tiff"/>
          <p:cNvPicPr>
            <a:picLocks noChangeAspect="1"/>
          </p:cNvPicPr>
          <p:nvPr/>
        </p:nvPicPr>
        <p:blipFill>
          <a:blip r:embed="rId2">
            <a:extLst/>
          </a:blip>
          <a:stretch>
            <a:fillRect/>
          </a:stretch>
        </p:blipFill>
        <p:spPr>
          <a:xfrm>
            <a:off x="8788399" y="2305050"/>
            <a:ext cx="3175001" cy="4025900"/>
          </a:xfrm>
          <a:prstGeom prst="rect">
            <a:avLst/>
          </a:prstGeom>
          <a:ln w="12700">
            <a:miter lim="400000"/>
          </a:ln>
        </p:spPr>
      </p:pic>
      <p:pic>
        <p:nvPicPr>
          <p:cNvPr id="134" name="pasted-image.tiff"/>
          <p:cNvPicPr>
            <a:picLocks noChangeAspect="1"/>
          </p:cNvPicPr>
          <p:nvPr/>
        </p:nvPicPr>
        <p:blipFill>
          <a:blip r:embed="rId3">
            <a:extLst/>
          </a:blip>
          <a:stretch>
            <a:fillRect/>
          </a:stretch>
        </p:blipFill>
        <p:spPr>
          <a:xfrm>
            <a:off x="1314450" y="1974850"/>
            <a:ext cx="10160000" cy="46863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3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32">
                                            <p:txEl>
                                              <p:pRg st="7" end="7"/>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2" nodeType="afterEffect">
                                  <p:stCondLst>
                                    <p:cond delay="0"/>
                                  </p:stCondLst>
                                  <p:iterate>
                                    <p:tmAbs val="0"/>
                                  </p:iterate>
                                  <p:childTnLst>
                                    <p:set>
                                      <p:cBhvr>
                                        <p:cTn id="39" fill="hold"/>
                                        <p:tgtEl>
                                          <p:spTgt spid="1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iterate>
                                    <p:tmAbs val="0"/>
                                  </p:iterate>
                                  <p:childTnLst>
                                    <p:set>
                                      <p:cBhvr>
                                        <p:cTn id="43" fill="hold"/>
                                        <p:tgtEl>
                                          <p:spTgt spid="132">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iterate>
                                    <p:tmAbs val="0"/>
                                  </p:iterate>
                                  <p:childTnLst>
                                    <p:set>
                                      <p:cBhvr>
                                        <p:cTn id="47" fill="hold"/>
                                        <p:tgtEl>
                                          <p:spTgt spid="132">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 nodeType="clickEffect">
                                  <p:stCondLst>
                                    <p:cond delay="0"/>
                                  </p:stCondLst>
                                  <p:iterate>
                                    <p:tmAbs val="0"/>
                                  </p:iterate>
                                  <p:childTnLst>
                                    <p:set>
                                      <p:cBhvr>
                                        <p:cTn id="51" fill="hold"/>
                                        <p:tgtEl>
                                          <p:spTgt spid="132">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iterate>
                                    <p:tmAbs val="0"/>
                                  </p:iterate>
                                  <p:childTnLst>
                                    <p:set>
                                      <p:cBhvr>
                                        <p:cTn id="55" fill="hold"/>
                                        <p:tgtEl>
                                          <p:spTgt spid="132">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iterate>
                                    <p:tmAbs val="0"/>
                                  </p:iterate>
                                  <p:childTnLst>
                                    <p:set>
                                      <p:cBhvr>
                                        <p:cTn id="59" fill="hold"/>
                                        <p:tgtEl>
                                          <p:spTgt spid="132">
                                            <p:txEl>
                                              <p:pRg st="12" end="12"/>
                                            </p:txEl>
                                          </p:spTgt>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3" nodeType="afterEffect">
                                  <p:stCondLst>
                                    <p:cond delay="0"/>
                                  </p:stCondLst>
                                  <p:iterate>
                                    <p:tmAbs val="0"/>
                                  </p:iterate>
                                  <p:childTnLst>
                                    <p:set>
                                      <p:cBhvr>
                                        <p:cTn id="62" fill="hold"/>
                                        <p:tgtEl>
                                          <p:spTgt spid="134"/>
                                        </p:tgtEl>
                                        <p:attrNameLst>
                                          <p:attrName>style.visibility</p:attrName>
                                        </p:attrNameLst>
                                      </p:cBhvr>
                                      <p:to>
                                        <p:strVal val="visible"/>
                                      </p:to>
                                    </p:set>
                                  </p:childTnLst>
                                </p:cTn>
                              </p:par>
                            </p:childTnLst>
                          </p:cTn>
                        </p:par>
                        <p:par>
                          <p:cTn id="63" fill="hold">
                            <p:stCondLst>
                              <p:cond delay="0"/>
                            </p:stCondLst>
                            <p:childTnLst>
                              <p:par>
                                <p:cTn id="64" presetID="1" presetClass="exit" presetSubtype="0" fill="hold" grpId="4" nodeType="afterEffect">
                                  <p:stCondLst>
                                    <p:cond delay="0"/>
                                  </p:stCondLst>
                                  <p:iterate>
                                    <p:tmAbs val="0"/>
                                  </p:iterate>
                                  <p:childTnLst>
                                    <p:set>
                                      <p:cBhvr>
                                        <p:cTn id="65" fill="hold">
                                          <p:stCondLst>
                                            <p:cond delay="0"/>
                                          </p:stCondLst>
                                        </p:cTn>
                                        <p:tgtEl>
                                          <p:spTgt spid="13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5" nodeType="clickEffect">
                                  <p:stCondLst>
                                    <p:cond delay="0"/>
                                  </p:stCondLst>
                                  <p:iterate>
                                    <p:tmAbs val="0"/>
                                  </p:iterate>
                                  <p:childTnLst>
                                    <p:set>
                                      <p:cBhvr>
                                        <p:cTn id="69" fill="hold">
                                          <p:stCondLst>
                                            <p:cond delay="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bldLvl="5" animBg="1" advAuto="0"/>
      <p:bldP spid="133" grpId="2" animBg="1" advAuto="0"/>
      <p:bldP spid="133" grpId="4" animBg="1" advAuto="0"/>
      <p:bldP spid="134" grpId="3" animBg="1" advAuto="0"/>
      <p:bldP spid="134" grpId="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prstGeom prst="rect">
            <a:avLst/>
          </a:prstGeom>
        </p:spPr>
        <p:txBody>
          <a:bodyPr/>
          <a:lstStyle/>
          <a:p>
            <a:r>
              <a:t>HIPP</a:t>
            </a:r>
          </a:p>
        </p:txBody>
      </p:sp>
      <p:sp>
        <p:nvSpPr>
          <p:cNvPr id="137" name="Shape 137"/>
          <p:cNvSpPr>
            <a:spLocks noGrp="1"/>
          </p:cNvSpPr>
          <p:nvPr>
            <p:ph type="body" idx="1"/>
          </p:nvPr>
        </p:nvSpPr>
        <p:spPr>
          <a:xfrm>
            <a:off x="723900" y="2730500"/>
            <a:ext cx="11557000" cy="6223000"/>
          </a:xfrm>
          <a:prstGeom prst="rect">
            <a:avLst/>
          </a:prstGeom>
        </p:spPr>
        <p:txBody>
          <a:bodyPr>
            <a:normAutofit lnSpcReduction="10000"/>
          </a:bodyPr>
          <a:lstStyle/>
          <a:p>
            <a:pPr marL="0" marR="443484" indent="0" defTabSz="443484">
              <a:lnSpc>
                <a:spcPct val="100000"/>
              </a:lnSpc>
              <a:spcBef>
                <a:spcPts val="0"/>
              </a:spcBef>
              <a:buSzTx/>
              <a:buNone/>
              <a:defRPr sz="2910" i="0">
                <a:solidFill>
                  <a:srgbClr val="000000"/>
                </a:solidFill>
                <a:effectLst/>
                <a:latin typeface="Cambria"/>
                <a:ea typeface="Cambria"/>
                <a:cs typeface="Cambria"/>
                <a:sym typeface="Cambria"/>
              </a:defRPr>
            </a:pPr>
            <a:r>
              <a:t>What is the </a:t>
            </a:r>
            <a:r>
              <a:rPr b="1" i="1" u="sng"/>
              <a:t>H</a:t>
            </a:r>
            <a:r>
              <a:t>istorical Circumstance of this document?</a:t>
            </a:r>
          </a:p>
          <a:p>
            <a:pPr marL="443484" marR="443484" lvl="2" indent="221742" defTabSz="443484">
              <a:lnSpc>
                <a:spcPct val="100000"/>
              </a:lnSpc>
              <a:spcBef>
                <a:spcPts val="0"/>
              </a:spcBef>
              <a:buSzTx/>
              <a:buNone/>
              <a:defRPr sz="2910" i="0">
                <a:solidFill>
                  <a:schemeClr val="accent5">
                    <a:hueOff val="64976"/>
                    <a:satOff val="16499"/>
                    <a:lumOff val="-24622"/>
                  </a:schemeClr>
                </a:solidFill>
                <a:effectLst/>
                <a:latin typeface="Cambria"/>
                <a:ea typeface="Cambria"/>
                <a:cs typeface="Cambria"/>
                <a:sym typeface="Cambria"/>
              </a:defRPr>
            </a:pPr>
            <a:r>
              <a:t>The US was at war with Mexico. As the US was expanding (Manifest Destiny), there were debates over whether land acquired should be free or slave</a:t>
            </a:r>
          </a:p>
          <a:p>
            <a:pPr marL="0" marR="443484" indent="0" defTabSz="443484">
              <a:lnSpc>
                <a:spcPct val="100000"/>
              </a:lnSpc>
              <a:spcBef>
                <a:spcPts val="0"/>
              </a:spcBef>
              <a:buSzTx/>
              <a:buNone/>
              <a:defRPr sz="2910" i="0">
                <a:solidFill>
                  <a:srgbClr val="000000"/>
                </a:solidFill>
                <a:effectLst/>
                <a:latin typeface="Cambria"/>
                <a:ea typeface="Cambria"/>
                <a:cs typeface="Cambria"/>
                <a:sym typeface="Cambria"/>
              </a:defRPr>
            </a:pPr>
            <a:r>
              <a:t>Who is the </a:t>
            </a:r>
            <a:r>
              <a:rPr b="1" i="1" u="sng"/>
              <a:t>I</a:t>
            </a:r>
            <a:r>
              <a:t>ntended Audience of this document?</a:t>
            </a:r>
          </a:p>
          <a:p>
            <a:pPr marL="0" marR="443484" lvl="2" indent="443484" defTabSz="443484">
              <a:lnSpc>
                <a:spcPct val="100000"/>
              </a:lnSpc>
              <a:spcBef>
                <a:spcPts val="0"/>
              </a:spcBef>
              <a:buSzTx/>
              <a:buNone/>
              <a:defRPr sz="2910" i="0">
                <a:solidFill>
                  <a:schemeClr val="accent5">
                    <a:hueOff val="64976"/>
                    <a:satOff val="16499"/>
                    <a:lumOff val="-24622"/>
                  </a:schemeClr>
                </a:solidFill>
                <a:effectLst/>
                <a:latin typeface="Cambria"/>
                <a:ea typeface="Cambria"/>
                <a:cs typeface="Cambria"/>
                <a:sym typeface="Cambria"/>
              </a:defRPr>
            </a:pPr>
            <a:r>
              <a:t>Congress, specifically the House of Representatives. David Wilmont sought to keep slavery from spreading. Free-Sailers and abolitionists would agree.</a:t>
            </a:r>
          </a:p>
          <a:p>
            <a:pPr marL="0" marR="443484" indent="0" defTabSz="443484">
              <a:lnSpc>
                <a:spcPct val="100000"/>
              </a:lnSpc>
              <a:spcBef>
                <a:spcPts val="0"/>
              </a:spcBef>
              <a:buSzTx/>
              <a:buNone/>
              <a:defRPr sz="2910" i="0">
                <a:solidFill>
                  <a:srgbClr val="000000"/>
                </a:solidFill>
                <a:effectLst/>
                <a:latin typeface="Cambria"/>
                <a:ea typeface="Cambria"/>
                <a:cs typeface="Cambria"/>
                <a:sym typeface="Cambria"/>
              </a:defRPr>
            </a:pPr>
            <a:r>
              <a:t>What is the </a:t>
            </a:r>
            <a:r>
              <a:rPr b="1" i="1" u="sng"/>
              <a:t>P</a:t>
            </a:r>
            <a:r>
              <a:t>oint of View of the document?</a:t>
            </a:r>
          </a:p>
          <a:p>
            <a:pPr marL="443484" marR="443484" lvl="2" indent="221742" defTabSz="443484">
              <a:lnSpc>
                <a:spcPct val="100000"/>
              </a:lnSpc>
              <a:spcBef>
                <a:spcPts val="0"/>
              </a:spcBef>
              <a:buSzTx/>
              <a:buNone/>
              <a:defRPr sz="2910" i="0">
                <a:solidFill>
                  <a:schemeClr val="accent5">
                    <a:hueOff val="64976"/>
                    <a:satOff val="16499"/>
                    <a:lumOff val="-24622"/>
                  </a:schemeClr>
                </a:solidFill>
                <a:effectLst/>
                <a:latin typeface="Cambria"/>
                <a:ea typeface="Cambria"/>
                <a:cs typeface="Cambria"/>
                <a:sym typeface="Cambria"/>
              </a:defRPr>
            </a:pPr>
            <a:r>
              <a:t>Free-soiler or an abolitionist. The author wanted to keep slavery from expanding.</a:t>
            </a:r>
          </a:p>
          <a:p>
            <a:pPr marL="0" marR="443484" indent="0" defTabSz="443484">
              <a:lnSpc>
                <a:spcPct val="100000"/>
              </a:lnSpc>
              <a:spcBef>
                <a:spcPts val="0"/>
              </a:spcBef>
              <a:buSzTx/>
              <a:buNone/>
              <a:defRPr sz="2910" i="0">
                <a:solidFill>
                  <a:srgbClr val="000000"/>
                </a:solidFill>
                <a:effectLst/>
                <a:latin typeface="Cambria"/>
                <a:ea typeface="Cambria"/>
                <a:cs typeface="Cambria"/>
                <a:sym typeface="Cambria"/>
              </a:defRPr>
            </a:pPr>
            <a:r>
              <a:t>What is the </a:t>
            </a:r>
            <a:r>
              <a:rPr b="1" i="1" u="sng"/>
              <a:t>P</a:t>
            </a:r>
            <a:r>
              <a:t>urpose of this document?</a:t>
            </a:r>
          </a:p>
          <a:p>
            <a:pPr marL="0" marR="443484" lvl="2" indent="443484" defTabSz="443484">
              <a:lnSpc>
                <a:spcPct val="100000"/>
              </a:lnSpc>
              <a:spcBef>
                <a:spcPts val="0"/>
              </a:spcBef>
              <a:buSzTx/>
              <a:buNone/>
              <a:defRPr sz="2910" i="0">
                <a:solidFill>
                  <a:schemeClr val="accent5">
                    <a:hueOff val="64976"/>
                    <a:satOff val="16499"/>
                    <a:lumOff val="-24622"/>
                  </a:schemeClr>
                </a:solidFill>
                <a:effectLst/>
                <a:latin typeface="Cambria"/>
                <a:ea typeface="Cambria"/>
                <a:cs typeface="Cambria"/>
                <a:sym typeface="Cambria"/>
              </a:defRPr>
            </a:pPr>
            <a:r>
              <a:t>The purpose is to keep slavery from expanding, specifically in any land the US would gain from Mexico. </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3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3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13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1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10"/>
              <a:lumOff val="1436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290</TotalTime>
  <Words>457</Words>
  <Application>Microsoft Macintosh PowerPoint</Application>
  <PresentationFormat>Custom</PresentationFormat>
  <Paragraphs>38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Moroccan</vt:lpstr>
      <vt:lpstr>APUSH Review: Breaking Down The Wilmot Proviso</vt:lpstr>
      <vt:lpstr>The Wilmot Proviso</vt:lpstr>
      <vt:lpstr>Document Analysis Questions</vt:lpstr>
      <vt:lpstr>Document Analysis Questions</vt:lpstr>
      <vt:lpstr>HIPP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APUSH Review: Breaking Down The Wilmot Proviso</dc:title>
  <cp:lastModifiedBy>Adam Norris</cp:lastModifiedBy>
  <cp:revision>8</cp:revision>
  <dcterms:modified xsi:type="dcterms:W3CDTF">2017-11-21T23:43:26Z</dcterms:modified>
</cp:coreProperties>
</file>