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xfrm>
            <a:off x="825500" y="101600"/>
            <a:ext cx="11836400" cy="2603500"/>
          </a:xfrm>
          <a:prstGeom prst="rect">
            <a:avLst/>
          </a:prstGeom>
        </p:spPr>
        <p:txBody>
          <a:bodyPr/>
          <a:lstStyle/>
          <a:p>
            <a:pPr/>
            <a:r>
              <a:t>APUSH Review: Reconstruction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xfrm>
            <a:off x="825500" y="2813050"/>
            <a:ext cx="11836400" cy="18542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Reconstruction To Succeed In APUSH</a:t>
            </a:r>
          </a:p>
        </p:txBody>
      </p:sp>
      <p:pic>
        <p:nvPicPr>
          <p:cNvPr id="1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4100" y="5187950"/>
            <a:ext cx="5816600" cy="435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110430" y="381000"/>
            <a:ext cx="12783940" cy="1524000"/>
          </a:xfrm>
          <a:prstGeom prst="rect">
            <a:avLst/>
          </a:prstGeom>
        </p:spPr>
        <p:txBody>
          <a:bodyPr/>
          <a:lstStyle>
            <a:lvl1pPr defTabSz="385572">
              <a:defRPr sz="4884">
                <a:effectLst>
                  <a:outerShdw sx="100000" sy="100000" kx="0" ky="0" algn="b" rotWithShape="0" blurRad="16764" dist="1676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Southern Resistance to 14th and 15th Amendments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254000" y="2019300"/>
            <a:ext cx="7919641" cy="759162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4 major ways (Great Short Answer Question)</a:t>
            </a:r>
          </a:p>
          <a:p>
            <a:pPr>
              <a:buBlip>
                <a:blip r:embed="rId2"/>
              </a:buBlip>
            </a:pPr>
            <a:r>
              <a:t>Segregation:</a:t>
            </a:r>
          </a:p>
          <a:p>
            <a:pPr lvl="1">
              <a:buBlip>
                <a:blip r:embed="rId2"/>
              </a:buBlip>
            </a:pPr>
            <a:r>
              <a:t>Jim Crow laws allowed for inferior facilities</a:t>
            </a:r>
          </a:p>
          <a:p>
            <a:pPr>
              <a:buBlip>
                <a:blip r:embed="rId2"/>
              </a:buBlip>
            </a:pPr>
            <a:r>
              <a:t>Violence:</a:t>
            </a:r>
          </a:p>
          <a:p>
            <a:pPr lvl="1">
              <a:buBlip>
                <a:blip r:embed="rId2"/>
              </a:buBlip>
            </a:pPr>
            <a:r>
              <a:t>KKK, lynchings</a:t>
            </a:r>
          </a:p>
        </p:txBody>
      </p:sp>
      <p:pic>
        <p:nvPicPr>
          <p:cNvPr id="16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7350" y="4902200"/>
            <a:ext cx="4406900" cy="452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6187" y="1822450"/>
            <a:ext cx="5986379" cy="3074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p" bldLvl="5" animBg="1" rev="0" advAuto="0" spid="166" grpId="1"/>
      <p:bldP build="whole" bldLvl="1" animBg="1" rev="0" advAuto="0" spid="16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884">
                <a:effectLst>
                  <a:outerShdw sx="100000" sy="100000" kx="0" ky="0" algn="b" rotWithShape="0" blurRad="16764" dist="1676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Southern Resistance to 14th and 15th Amendments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254000" y="2019300"/>
            <a:ext cx="8762207" cy="7411939"/>
          </a:xfrm>
          <a:prstGeom prst="rect">
            <a:avLst/>
          </a:prstGeom>
        </p:spPr>
        <p:txBody>
          <a:bodyPr/>
          <a:lstStyle/>
          <a:p>
            <a:pPr marL="41605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Supreme Court Decisions:</a:t>
            </a:r>
          </a:p>
          <a:p>
            <a:pPr lvl="1" marL="832103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Civil Rights Cases (1883) - individuals and private businesses could discriminate</a:t>
            </a:r>
          </a:p>
          <a:p>
            <a:pPr lvl="1" marL="832103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Plessy v. Ferguson - upheld the Constitutionality of Jim Crow laws; “Separate but equal”</a:t>
            </a:r>
          </a:p>
          <a:p>
            <a:pPr marL="416051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Local political tactics:</a:t>
            </a:r>
          </a:p>
          <a:p>
            <a:pPr lvl="1" marL="832103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Poll taxes</a:t>
            </a:r>
          </a:p>
          <a:p>
            <a:pPr lvl="1" marL="832103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Literacy tests</a:t>
            </a:r>
          </a:p>
          <a:p>
            <a:pPr lvl="1" marL="832103" indent="-416051" defTabSz="455675">
              <a:spcBef>
                <a:spcPts val="3200"/>
              </a:spcBef>
              <a:buBlip>
                <a:blip r:embed="rId2"/>
              </a:buBlip>
              <a:defRPr sz="3275"/>
            </a:pPr>
            <a:r>
              <a:t>Grandfather clause</a:t>
            </a:r>
          </a:p>
        </p:txBody>
      </p:sp>
      <p:pic>
        <p:nvPicPr>
          <p:cNvPr id="17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922" y="5588000"/>
            <a:ext cx="7910678" cy="367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2"/>
      <p:bldP build="p" bldLvl="5" animBg="1" rev="0" advAuto="0" spid="1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884">
                <a:effectLst>
                  <a:outerShdw sx="100000" sy="100000" kx="0" ky="0" algn="b" rotWithShape="0" blurRad="16764" dist="1676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14th and 15th Amendments in the 20th Century</a:t>
            </a:r>
          </a:p>
        </p:txBody>
      </p:sp>
      <p:sp>
        <p:nvSpPr>
          <p:cNvPr id="175" name="Shape 175"/>
          <p:cNvSpPr/>
          <p:nvPr>
            <p:ph type="body" sz="half" idx="1"/>
          </p:nvPr>
        </p:nvSpPr>
        <p:spPr>
          <a:xfrm>
            <a:off x="203200" y="1727200"/>
            <a:ext cx="6013153" cy="798076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These amendments will be used to uphold civil rights</a:t>
            </a:r>
          </a:p>
          <a:p>
            <a:pPr>
              <a:buBlip>
                <a:blip r:embed="rId2"/>
              </a:buBlip>
            </a:pPr>
            <a:r>
              <a:t>Brown v. Board - Separate but Equal is NOT constitutional</a:t>
            </a:r>
          </a:p>
        </p:txBody>
      </p:sp>
      <p:pic>
        <p:nvPicPr>
          <p:cNvPr id="17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3302680"/>
            <a:ext cx="6659849" cy="4571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p" bldLvl="5" animBg="1" rev="0" advAuto="0" spid="1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279400" y="1778000"/>
            <a:ext cx="12380417" cy="7574955"/>
          </a:xfrm>
          <a:prstGeom prst="rect">
            <a:avLst/>
          </a:prstGeom>
        </p:spPr>
        <p:txBody>
          <a:bodyPr/>
          <a:lstStyle/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780"/>
            </a:pPr>
            <a:r>
              <a:t>Multiple-Choice and Short Answer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780"/>
            </a:pPr>
            <a:r>
              <a:t>Remember the North’s Waning resolve and desire to change balance of power between Congress and President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780"/>
            </a:pPr>
            <a:r>
              <a:t>Methods used by the South to resist 14th and 15th amendments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780"/>
            </a:pPr>
            <a:r>
              <a:t>Essays: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780"/>
            </a:pPr>
            <a:r>
              <a:t>Change and Continuity over time for African Americans (1860 - 1877)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780"/>
            </a:pPr>
            <a:r>
              <a:t>Effectiveness of Reconstruction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82" name="Shape 18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Best of luck in May!</a:t>
            </a:r>
          </a:p>
        </p:txBody>
      </p:sp>
      <p:pic>
        <p:nvPicPr>
          <p:cNvPr id="18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4500" y="3158125"/>
            <a:ext cx="6438239" cy="482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Reconstruction?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279400" y="1803400"/>
            <a:ext cx="7731225" cy="777011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Attempting to achieve national unification after the Civil War</a:t>
            </a:r>
          </a:p>
          <a:p>
            <a:pPr>
              <a:buBlip>
                <a:blip r:embed="rId2"/>
              </a:buBlip>
            </a:pPr>
            <a:r>
              <a:t>A major question: who would control Reconstruction, Congress or the President?</a:t>
            </a:r>
          </a:p>
        </p:txBody>
      </p:sp>
      <p:pic>
        <p:nvPicPr>
          <p:cNvPr id="12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1800" y="1638300"/>
            <a:ext cx="27940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21800" y="5859908"/>
            <a:ext cx="2794000" cy="372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8" grpId="3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762000" y="-50800"/>
            <a:ext cx="11480800" cy="1524000"/>
          </a:xfrm>
          <a:prstGeom prst="rect">
            <a:avLst/>
          </a:prstGeom>
        </p:spPr>
        <p:txBody>
          <a:bodyPr/>
          <a:lstStyle/>
          <a:p>
            <a:pPr/>
            <a:r>
              <a:t>Reconstruction Amendments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228600" y="1752600"/>
            <a:ext cx="6882011" cy="7747000"/>
          </a:xfrm>
          <a:prstGeom prst="rect">
            <a:avLst/>
          </a:prstGeom>
        </p:spPr>
        <p:txBody>
          <a:bodyPr/>
          <a:lstStyle/>
          <a:p>
            <a:pPr marL="368045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13 - abolished slavery</a:t>
            </a:r>
          </a:p>
          <a:p>
            <a:pPr marL="368045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14 - granted citizenship and equal protection </a:t>
            </a:r>
          </a:p>
          <a:p>
            <a:pPr marL="368045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15 - Adult male suffrage</a:t>
            </a:r>
          </a:p>
          <a:p>
            <a:pPr marL="368045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Impact of the 14th and 15th amendments?</a:t>
            </a:r>
          </a:p>
          <a:p>
            <a:pPr lvl="1" marL="736091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“The women’s rights movement was both emboldened and divided.”</a:t>
            </a:r>
          </a:p>
          <a:p>
            <a:pPr lvl="1" marL="736091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Some argued for universal male suffrage first - Lucy Stone</a:t>
            </a:r>
          </a:p>
          <a:p>
            <a:pPr lvl="1" marL="736091" indent="-368045" defTabSz="403097">
              <a:spcBef>
                <a:spcPts val="2800"/>
              </a:spcBef>
              <a:buBlip>
                <a:blip r:embed="rId2"/>
              </a:buBlip>
              <a:defRPr sz="2898"/>
            </a:pPr>
            <a:r>
              <a:t>Others argued for female suffrage at the same time - Stanton and Susan B. Anthony</a:t>
            </a:r>
          </a:p>
        </p:txBody>
      </p:sp>
      <p:pic>
        <p:nvPicPr>
          <p:cNvPr id="13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100" y="5353050"/>
            <a:ext cx="5728393" cy="405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9303" y="1147783"/>
            <a:ext cx="3855987" cy="4294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  <p:bldP build="whole" bldLvl="1" animBg="1" rev="0" advAuto="0" spid="133" grpId="2"/>
      <p:bldP build="whole" bldLvl="1" animBg="1" rev="0" advAuto="0" spid="13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402">
                <a:effectLst>
                  <a:outerShdw sx="100000" sy="100000" kx="0" ky="0" algn="b" rotWithShape="0" blurRad="18542" dist="18542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Presidential Reconstruction (1865 - 1867)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228600" y="1676400"/>
            <a:ext cx="7620794" cy="779651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Lincoln’s 10% Plan:</a:t>
            </a:r>
          </a:p>
          <a:p>
            <a:pPr lvl="1">
              <a:buBlip>
                <a:blip r:embed="rId2"/>
              </a:buBlip>
            </a:pPr>
            <a:r>
              <a:t>Southern states could be readmitted if 10% of voters in 1860 pledged loyalty </a:t>
            </a:r>
          </a:p>
          <a:p>
            <a:pPr lvl="1">
              <a:buBlip>
                <a:blip r:embed="rId2"/>
              </a:buBlip>
            </a:pPr>
            <a:r>
              <a:t>Many in Congress felt it was too lenient</a:t>
            </a:r>
          </a:p>
          <a:p>
            <a:pPr>
              <a:buBlip>
                <a:blip r:embed="rId2"/>
              </a:buBlip>
            </a:pPr>
            <a:r>
              <a:t>Johnson’s Plan</a:t>
            </a:r>
          </a:p>
          <a:p>
            <a:pPr lvl="1">
              <a:buBlip>
                <a:blip r:embed="rId2"/>
              </a:buBlip>
            </a:pPr>
            <a:r>
              <a:t>Wealthy plantation owners could ask for a pardon</a:t>
            </a:r>
          </a:p>
        </p:txBody>
      </p:sp>
      <p:pic>
        <p:nvPicPr>
          <p:cNvPr id="13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6400" y="1911350"/>
            <a:ext cx="4369217" cy="5461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920">
                <a:effectLst>
                  <a:outerShdw sx="100000" sy="100000" kx="0" ky="0" algn="b" rotWithShape="0" blurRad="20320" dist="2032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Radical Reconstruction (1867 - 1877)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304800" y="1651000"/>
            <a:ext cx="7470875" cy="7950200"/>
          </a:xfrm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18"/>
            </a:pPr>
            <a:r>
              <a:t>Response to Southerners actions such as 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18"/>
            </a:pPr>
            <a:r>
              <a:t>Alexander Stevens 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18"/>
            </a:pPr>
            <a:r>
              <a:t>Black Codes - harsh laws that regulated behavior of African Americans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18"/>
            </a:pPr>
            <a:r>
              <a:t>Reconstruction Act of 1867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18"/>
            </a:pPr>
            <a:r>
              <a:t>Divided the South into 5 military districts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18"/>
            </a:pPr>
            <a:r>
              <a:t>Response to Southerners such as Alexander Stevens </a:t>
            </a:r>
          </a:p>
        </p:txBody>
      </p:sp>
      <p:pic>
        <p:nvPicPr>
          <p:cNvPr id="14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1720850"/>
            <a:ext cx="2794000" cy="372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0" y="5581650"/>
            <a:ext cx="2794000" cy="372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  <p:bldP build="whole" bldLvl="1" animBg="1" rev="0" advAuto="0" spid="14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Radical Republicans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304800" y="1625600"/>
            <a:ext cx="7425036" cy="8001000"/>
          </a:xfrm>
          <a:prstGeom prst="rect">
            <a:avLst/>
          </a:prstGeom>
        </p:spPr>
        <p:txBody>
          <a:bodyPr/>
          <a:lstStyle/>
          <a:p>
            <a:pPr marL="357378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Sought to “change the balance of power between Congress and the presidency” and “reorder race relations in the South”</a:t>
            </a:r>
          </a:p>
          <a:p>
            <a:pPr lvl="1" marL="714756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Impeachment of Andrew Johnson </a:t>
            </a:r>
          </a:p>
          <a:p>
            <a:pPr lvl="2" marL="1072134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Removal was one vote shy</a:t>
            </a:r>
          </a:p>
          <a:p>
            <a:pPr lvl="1" marL="714756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Many of Johnson’s vetoes were overridden by Congress</a:t>
            </a:r>
          </a:p>
          <a:p>
            <a:pPr lvl="2" marL="1072134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Civil Rights Act of 1866 - protection for citizens</a:t>
            </a:r>
          </a:p>
          <a:p>
            <a:pPr lvl="1" marL="714756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Reorder of race relations:</a:t>
            </a:r>
          </a:p>
          <a:p>
            <a:pPr lvl="2" marL="1072134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Several African Americans held political office</a:t>
            </a:r>
          </a:p>
          <a:p>
            <a:pPr lvl="3" marL="1429512" indent="-357378" defTabSz="391414">
              <a:spcBef>
                <a:spcPts val="2800"/>
              </a:spcBef>
              <a:buBlip>
                <a:blip r:embed="rId2"/>
              </a:buBlip>
              <a:defRPr sz="2814"/>
            </a:pPr>
            <a:r>
              <a:t>Hiram Revels - Senator from MS</a:t>
            </a:r>
          </a:p>
        </p:txBody>
      </p:sp>
      <p:pic>
        <p:nvPicPr>
          <p:cNvPr id="1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3400" y="2895600"/>
            <a:ext cx="34036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  <p:bldP build="whole" bldLvl="1" animBg="1" rev="0" advAuto="0" spid="14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476">
                <a:effectLst>
                  <a:outerShdw sx="100000" sy="100000" kx="0" ky="0" algn="b" rotWithShape="0" blurRad="18796" dist="18796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Short-Term Successes of Reconstruction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254000" y="1701800"/>
            <a:ext cx="7961611" cy="7848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Political and leadership opportunities for former slaves</a:t>
            </a:r>
          </a:p>
          <a:p>
            <a:pPr>
              <a:buBlip>
                <a:blip r:embed="rId2"/>
              </a:buBlip>
            </a:pPr>
            <a:r>
              <a:t>Freedmen’s Bureau</a:t>
            </a:r>
          </a:p>
          <a:p>
            <a:pPr lvl="1">
              <a:buBlip>
                <a:blip r:embed="rId2"/>
              </a:buBlip>
            </a:pPr>
            <a:r>
              <a:t>Provided food, medicine, clothing, and education to former slaves</a:t>
            </a:r>
          </a:p>
          <a:p>
            <a:pPr lvl="1">
              <a:buBlip>
                <a:blip r:embed="rId2"/>
              </a:buBlip>
            </a:pPr>
            <a:r>
              <a:t>Promised “40 acres and a mule”, but rarely occurred </a:t>
            </a:r>
          </a:p>
        </p:txBody>
      </p:sp>
      <p:pic>
        <p:nvPicPr>
          <p:cNvPr id="15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412" y="1787824"/>
            <a:ext cx="11233976" cy="767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50" grpId="2"/>
      <p:bldP build="p" bldLvl="5" animBg="1" rev="0" advAuto="0" spid="1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994">
                <a:effectLst>
                  <a:outerShdw sx="100000" sy="100000" kx="0" ky="0" algn="b" rotWithShape="0" blurRad="20574" dist="2057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Land Ownership and Sharecropping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279400" y="1727200"/>
            <a:ext cx="12446000" cy="7797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Plantation owners still owned a majority of land</a:t>
            </a:r>
          </a:p>
          <a:p>
            <a:pPr lvl="1">
              <a:buBlip>
                <a:blip r:embed="rId2"/>
              </a:buBlip>
            </a:pPr>
            <a:r>
              <a:t>Former slaves had difficulty in acquiring land</a:t>
            </a:r>
          </a:p>
          <a:p>
            <a:pPr>
              <a:buBlip>
                <a:blip r:embed="rId2"/>
              </a:buBlip>
            </a:pPr>
            <a:r>
              <a:t>Sharecropping:</a:t>
            </a:r>
          </a:p>
          <a:p>
            <a:pPr lvl="1">
              <a:buBlip>
                <a:blip r:embed="rId2"/>
              </a:buBlip>
            </a:pPr>
            <a:r>
              <a:t>Former slaves and poor whites worked on farms and exchanged labor for land and housing</a:t>
            </a:r>
          </a:p>
          <a:p>
            <a:pPr lvl="1">
              <a:buBlip>
                <a:blip r:embed="rId2"/>
              </a:buBlip>
            </a:pPr>
            <a:r>
              <a:t>1/2 of crops were given to land owner</a:t>
            </a:r>
          </a:p>
          <a:p>
            <a:pPr lvl="1">
              <a:buBlip>
                <a:blip r:embed="rId2"/>
              </a:buBlip>
            </a:pPr>
            <a:r>
              <a:t>If cotton prices fell, perpetual debt was common for sharecroppers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326">
                <a:effectLst>
                  <a:outerShdw sx="100000" sy="100000" kx="0" ky="0" algn="b" rotWithShape="0" blurRad="25146" dist="25146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Why Did Reconstruction Fail?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279400" y="2019300"/>
            <a:ext cx="7974708" cy="7387233"/>
          </a:xfrm>
          <a:prstGeom prst="rect">
            <a:avLst/>
          </a:prstGeom>
        </p:spPr>
        <p:txBody>
          <a:bodyPr/>
          <a:lstStyle/>
          <a:p>
            <a:pPr marL="432054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North’s waning resolve</a:t>
            </a:r>
          </a:p>
          <a:p>
            <a:pPr lvl="1" marL="864108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By 1877, economic issues (Panic of 1873) and political issues (Election of 1876) led to many in the North to want to move on from Reconstruction</a:t>
            </a:r>
          </a:p>
          <a:p>
            <a:pPr marL="432054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Compromise of 1877:</a:t>
            </a:r>
          </a:p>
          <a:p>
            <a:pPr lvl="1" marL="864108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Hayes (Republican) wins the presidency, military is withdrawn from the South</a:t>
            </a:r>
          </a:p>
          <a:p>
            <a:pPr marL="432054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Southern resistance to Reconstruction:</a:t>
            </a:r>
          </a:p>
          <a:p>
            <a:pPr lvl="1" marL="864108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Jim Crow laws, KKK, Black Codes</a:t>
            </a:r>
          </a:p>
        </p:txBody>
      </p:sp>
      <p:sp>
        <p:nvSpPr>
          <p:cNvPr id="157" name="Shape 157"/>
          <p:cNvSpPr/>
          <p:nvPr/>
        </p:nvSpPr>
        <p:spPr>
          <a:xfrm>
            <a:off x="8140700" y="1591474"/>
            <a:ext cx="1612901" cy="1998652"/>
          </a:xfrm>
          <a:prstGeom prst="rect">
            <a:avLst/>
          </a:prstGeom>
          <a:solidFill>
            <a:schemeClr val="accent1">
              <a:satOff val="1071"/>
              <a:lumOff val="119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</a:t>
            </a:r>
          </a:p>
        </p:txBody>
      </p:sp>
      <p:sp>
        <p:nvSpPr>
          <p:cNvPr id="158" name="Shape 158"/>
          <p:cNvSpPr/>
          <p:nvPr/>
        </p:nvSpPr>
        <p:spPr>
          <a:xfrm>
            <a:off x="9533254" y="1967869"/>
            <a:ext cx="961391" cy="1626862"/>
          </a:xfrm>
          <a:prstGeom prst="rect">
            <a:avLst/>
          </a:prstGeom>
          <a:solidFill>
            <a:schemeClr val="accent1">
              <a:satOff val="1071"/>
              <a:lumOff val="119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9" name="Shape 159"/>
          <p:cNvSpPr/>
          <p:nvPr/>
        </p:nvSpPr>
        <p:spPr>
          <a:xfrm>
            <a:off x="10514647" y="2236314"/>
            <a:ext cx="802006" cy="1229672"/>
          </a:xfrm>
          <a:prstGeom prst="rect">
            <a:avLst/>
          </a:prstGeom>
          <a:solidFill>
            <a:schemeClr val="accent1">
              <a:satOff val="1071"/>
              <a:lumOff val="119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160" name="Shape 160"/>
          <p:cNvSpPr/>
          <p:nvPr/>
        </p:nvSpPr>
        <p:spPr>
          <a:xfrm>
            <a:off x="11284584" y="2536509"/>
            <a:ext cx="290831" cy="857882"/>
          </a:xfrm>
          <a:prstGeom prst="rect">
            <a:avLst/>
          </a:prstGeom>
          <a:solidFill>
            <a:schemeClr val="accent1">
              <a:satOff val="1071"/>
              <a:lumOff val="119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61" name="Shape 161"/>
          <p:cNvSpPr/>
          <p:nvPr/>
        </p:nvSpPr>
        <p:spPr>
          <a:xfrm>
            <a:off x="11585283" y="2843054"/>
            <a:ext cx="343536" cy="473392"/>
          </a:xfrm>
          <a:prstGeom prst="rect">
            <a:avLst/>
          </a:prstGeom>
          <a:solidFill>
            <a:schemeClr val="accent1">
              <a:satOff val="1071"/>
              <a:lumOff val="119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162" name="Shape 162"/>
          <p:cNvSpPr/>
          <p:nvPr/>
        </p:nvSpPr>
        <p:spPr>
          <a:xfrm>
            <a:off x="11899900" y="2980912"/>
            <a:ext cx="258890" cy="324676"/>
          </a:xfrm>
          <a:prstGeom prst="rect">
            <a:avLst/>
          </a:prstGeom>
          <a:solidFill>
            <a:schemeClr val="accent1">
              <a:satOff val="1071"/>
              <a:lumOff val="1199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G</a:t>
            </a:r>
          </a:p>
        </p:txBody>
      </p:sp>
      <p:pic>
        <p:nvPicPr>
          <p:cNvPr id="16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1111250"/>
            <a:ext cx="9046221" cy="5269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4"/>
      <p:bldP build="whole" bldLvl="1" animBg="1" rev="0" advAuto="0" spid="157" grpId="2"/>
      <p:bldP build="whole" bldLvl="1" animBg="1" rev="0" advAuto="0" spid="163" grpId="8"/>
      <p:bldP build="whole" bldLvl="1" animBg="1" rev="0" advAuto="0" spid="160" grpId="5"/>
      <p:bldP build="whole" bldLvl="1" animBg="1" rev="0" advAuto="0" spid="158" grpId="3"/>
      <p:bldP build="whole" bldLvl="1" animBg="1" rev="0" advAuto="0" spid="162" grpId="7"/>
      <p:bldP build="p" bldLvl="5" animBg="1" rev="0" advAuto="0" spid="156" grpId="1"/>
      <p:bldP build="whole" bldLvl="1" animBg="1" rev="0" advAuto="0" spid="161" grpId="6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