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Video #1: Native Americans PRIOR To European Contact (Key Concept 1.1, I, A-D)"/>
          <p:cNvSpPr txBox="1"/>
          <p:nvPr>
            <p:ph type="ctrTitle"/>
          </p:nvPr>
        </p:nvSpPr>
        <p:spPr>
          <a:xfrm>
            <a:off x="1079500" y="203200"/>
            <a:ext cx="11176000" cy="2921000"/>
          </a:xfrm>
          <a:prstGeom prst="rect">
            <a:avLst/>
          </a:prstGeom>
        </p:spPr>
        <p:txBody>
          <a:bodyPr/>
          <a:lstStyle>
            <a:lvl1pPr defTabSz="484886">
              <a:defRPr spc="192" sz="4814">
                <a:effectLst>
                  <a:outerShdw sx="100000" sy="100000" kx="0" ky="0" algn="b" rotWithShape="0" blurRad="21082" dist="2108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#1: Native Americans PRIOR To European Contact (Key Concept 1.1, I, A-D)</a:t>
            </a:r>
          </a:p>
        </p:txBody>
      </p:sp>
      <p:sp>
        <p:nvSpPr>
          <p:cNvPr id="138" name="Everything You Need To Know About Europeans Prior To European Contact To Succeed In APUSH"/>
          <p:cNvSpPr txBox="1"/>
          <p:nvPr>
            <p:ph type="subTitle" sz="quarter" idx="1"/>
          </p:nvPr>
        </p:nvSpPr>
        <p:spPr>
          <a:xfrm>
            <a:off x="1079500" y="32004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Europeans Prior To European Contact To Succeed In APUSH</a:t>
            </a:r>
          </a:p>
        </p:txBody>
      </p:sp>
      <p:pic>
        <p:nvPicPr>
          <p:cNvPr id="139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5736" y="4673600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atives In Present-Day America: American Southw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Natives In Present-Day America: American Southwest</a:t>
            </a:r>
          </a:p>
        </p:txBody>
      </p:sp>
      <p:sp>
        <p:nvSpPr>
          <p:cNvPr id="142" name="Maize cultivation - growing corn…"/>
          <p:cNvSpPr txBox="1"/>
          <p:nvPr>
            <p:ph type="body" idx="1"/>
          </p:nvPr>
        </p:nvSpPr>
        <p:spPr>
          <a:xfrm>
            <a:off x="406400" y="2235200"/>
            <a:ext cx="7122121" cy="7315200"/>
          </a:xfrm>
          <a:prstGeom prst="rect">
            <a:avLst/>
          </a:prstGeom>
        </p:spPr>
        <p:txBody>
          <a:bodyPr/>
          <a:lstStyle/>
          <a:p>
            <a:pPr marL="305943" indent="-305943" defTabSz="426466">
              <a:spcBef>
                <a:spcPts val="2700"/>
              </a:spcBef>
              <a:defRPr sz="2920"/>
            </a:pPr>
            <a:r>
              <a:t>Maize cultivation - growing corn</a:t>
            </a:r>
          </a:p>
          <a:p>
            <a:pPr lvl="1" marL="611886" indent="-305943" defTabSz="426466">
              <a:spcBef>
                <a:spcPts val="2700"/>
              </a:spcBef>
              <a:defRPr sz="2920"/>
            </a:pPr>
            <a:r>
              <a:t>Spread from Mexico to Southwestern US</a:t>
            </a:r>
          </a:p>
          <a:p>
            <a:pPr marL="305943" indent="-305943" defTabSz="426466">
              <a:spcBef>
                <a:spcPts val="2700"/>
              </a:spcBef>
              <a:defRPr sz="2920"/>
            </a:pPr>
            <a:r>
              <a:t>Societies developed irrigation systems (Pueblos in Rio Grande)</a:t>
            </a:r>
          </a:p>
          <a:p>
            <a:pPr marL="305943" indent="-305943" defTabSz="426466">
              <a:spcBef>
                <a:spcPts val="2700"/>
              </a:spcBef>
              <a:defRPr sz="2920"/>
            </a:pPr>
            <a:r>
              <a:t>How did it transform societies?</a:t>
            </a:r>
          </a:p>
          <a:p>
            <a:pPr lvl="1" marL="611886" indent="-305943" defTabSz="426466">
              <a:spcBef>
                <a:spcPts val="2700"/>
              </a:spcBef>
              <a:defRPr sz="2920"/>
            </a:pPr>
            <a:r>
              <a:t>Less emphasis on hunting and gathering</a:t>
            </a:r>
          </a:p>
          <a:p>
            <a:pPr lvl="1" marL="611886" indent="-305943" defTabSz="426466">
              <a:spcBef>
                <a:spcPts val="2700"/>
              </a:spcBef>
              <a:defRPr sz="2920"/>
            </a:pPr>
            <a:r>
              <a:t>Increase in population</a:t>
            </a:r>
          </a:p>
          <a:p>
            <a:pPr lvl="1" marL="611886" indent="-305943" defTabSz="426466">
              <a:spcBef>
                <a:spcPts val="2700"/>
              </a:spcBef>
              <a:defRPr sz="2920"/>
            </a:pPr>
            <a:r>
              <a:t>Establishment of permanent villages with socially diverse societies</a:t>
            </a:r>
          </a:p>
          <a:p>
            <a:pPr lvl="2" marL="917829" indent="-305943" defTabSz="426466">
              <a:spcBef>
                <a:spcPts val="2700"/>
              </a:spcBef>
              <a:defRPr sz="2920"/>
            </a:pPr>
            <a:r>
              <a:t>Tenochtitlan - 250,000 people, social classes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8300" y="2751399"/>
            <a:ext cx="4607388" cy="6282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p" bldLvl="5" animBg="1" rev="0" advAuto="0" spid="1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atives In Present-Day America: Great Plains and Great Bas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Natives In Present-Day America: Great Plains and Great Basin</a:t>
            </a:r>
          </a:p>
        </p:txBody>
      </p:sp>
      <p:sp>
        <p:nvSpPr>
          <p:cNvPr id="146" name="Great Basin:…"/>
          <p:cNvSpPr txBox="1"/>
          <p:nvPr>
            <p:ph type="body" idx="1"/>
          </p:nvPr>
        </p:nvSpPr>
        <p:spPr>
          <a:xfrm>
            <a:off x="406400" y="2235200"/>
            <a:ext cx="7122121" cy="7315200"/>
          </a:xfrm>
          <a:prstGeom prst="rect">
            <a:avLst/>
          </a:prstGeom>
        </p:spPr>
        <p:txBody>
          <a:bodyPr/>
          <a:lstStyle/>
          <a:p>
            <a:pPr marL="293370" indent="-293370" defTabSz="408940">
              <a:spcBef>
                <a:spcPts val="2600"/>
              </a:spcBef>
              <a:defRPr sz="2800"/>
            </a:pPr>
            <a:r>
              <a:t>Great Basin: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Arid (dry)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Great Plains: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Grasslands (western plains)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In both areas, Natives were mostly mobile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Bison and sheep (Great Basin)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With the introduction of the horse, life in these two areas was drastically altered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Natives with horses became stronger militarily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Bison hinting became easier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7300" y="2482850"/>
            <a:ext cx="5124098" cy="5846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7050" y="7080250"/>
            <a:ext cx="4144652" cy="2706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3"/>
      <p:bldP build="p" bldLvl="5" animBg="1" rev="0" advAuto="0" spid="146" grpId="1"/>
      <p:bldP build="whole" bldLvl="1" animBg="1" rev="0" advAuto="0" spid="14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atives In Present-Day America: Northea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Natives In Present-Day America: Northeast</a:t>
            </a:r>
          </a:p>
        </p:txBody>
      </p:sp>
      <p:sp>
        <p:nvSpPr>
          <p:cNvPr id="151" name="Many societies were a mix of hunting and gathering and agriculture and developed permanent villages…"/>
          <p:cNvSpPr txBox="1"/>
          <p:nvPr>
            <p:ph type="body" idx="1"/>
          </p:nvPr>
        </p:nvSpPr>
        <p:spPr>
          <a:xfrm>
            <a:off x="406400" y="2235200"/>
            <a:ext cx="7515126" cy="7315200"/>
          </a:xfrm>
          <a:prstGeom prst="rect">
            <a:avLst/>
          </a:prstGeom>
        </p:spPr>
        <p:txBody>
          <a:bodyPr/>
          <a:lstStyle/>
          <a:p>
            <a:pPr marL="280797" indent="-280797" defTabSz="391414">
              <a:spcBef>
                <a:spcPts val="2500"/>
              </a:spcBef>
              <a:defRPr sz="2680"/>
            </a:pPr>
            <a:r>
              <a:t>Many societies were a mix of hunting and gathering and agriculture and developed permanent villages</a:t>
            </a:r>
          </a:p>
          <a:p>
            <a:pPr marL="280797" indent="-280797" defTabSz="391414">
              <a:spcBef>
                <a:spcPts val="2500"/>
              </a:spcBef>
              <a:defRPr sz="2680"/>
            </a:pPr>
            <a:r>
              <a:t>Iroquois (Northeast - present-day NY and PA)</a:t>
            </a:r>
          </a:p>
          <a:p>
            <a:pPr lvl="1" marL="561594" indent="-280797" defTabSz="391414">
              <a:spcBef>
                <a:spcPts val="2500"/>
              </a:spcBef>
              <a:defRPr sz="2680"/>
            </a:pPr>
            <a:r>
              <a:t>Adapted to their environment</a:t>
            </a:r>
          </a:p>
          <a:p>
            <a:pPr lvl="2" marL="842391" indent="-280797" defTabSz="391414">
              <a:spcBef>
                <a:spcPts val="2500"/>
              </a:spcBef>
              <a:defRPr sz="2680"/>
            </a:pPr>
            <a:r>
              <a:t>Burned forests to hunt and grow crops</a:t>
            </a:r>
          </a:p>
          <a:p>
            <a:pPr lvl="2" marL="842391" indent="-280797" defTabSz="391414">
              <a:spcBef>
                <a:spcPts val="2500"/>
              </a:spcBef>
              <a:defRPr sz="2680"/>
            </a:pPr>
            <a:r>
              <a:t>Villages were built around maize</a:t>
            </a:r>
          </a:p>
          <a:p>
            <a:pPr marL="280797" indent="-280797" defTabSz="391414">
              <a:spcBef>
                <a:spcPts val="2500"/>
              </a:spcBef>
              <a:defRPr sz="2680"/>
            </a:pPr>
            <a:r>
              <a:t>Iroquois were a </a:t>
            </a:r>
            <a:r>
              <a:rPr b="1"/>
              <a:t>matriarchal</a:t>
            </a:r>
            <a:r>
              <a:t> society:</a:t>
            </a:r>
          </a:p>
          <a:p>
            <a:pPr lvl="1" marL="561594" indent="-280797" defTabSz="391414">
              <a:spcBef>
                <a:spcPts val="2500"/>
              </a:spcBef>
              <a:defRPr sz="2680"/>
            </a:pPr>
            <a:r>
              <a:t>Power was based on female authority</a:t>
            </a:r>
          </a:p>
          <a:p>
            <a:pPr lvl="1" marL="561594" indent="-280797" defTabSz="391414">
              <a:spcBef>
                <a:spcPts val="2500"/>
              </a:spcBef>
              <a:defRPr sz="2680"/>
            </a:pPr>
            <a:r>
              <a:t>Women were instrumental in decision-making</a:t>
            </a:r>
          </a:p>
          <a:p>
            <a:pPr lvl="1" marL="561594" indent="-280797" defTabSz="391414">
              <a:spcBef>
                <a:spcPts val="2500"/>
              </a:spcBef>
              <a:defRPr sz="2680"/>
            </a:pPr>
            <a:r>
              <a:t>Women would tend to crops and oversaw community affairs while men hunted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2300" y="2044700"/>
            <a:ext cx="4745852" cy="2847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8100" y="5111750"/>
            <a:ext cx="5297952" cy="4358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53" grpId="3"/>
      <p:bldP build="p" bldLvl="5" animBg="1" rev="0" advAuto="0" spid="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tives In Present-Day America: Mississippi River Valle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Natives In Present-Day America: Mississippi River Valley</a:t>
            </a:r>
          </a:p>
        </p:txBody>
      </p:sp>
      <p:sp>
        <p:nvSpPr>
          <p:cNvPr id="156" name="Cahokia Indians - near present-day St. Louis…"/>
          <p:cNvSpPr txBox="1"/>
          <p:nvPr>
            <p:ph type="body" idx="1"/>
          </p:nvPr>
        </p:nvSpPr>
        <p:spPr>
          <a:xfrm>
            <a:off x="406400" y="2235200"/>
            <a:ext cx="7122121" cy="7315200"/>
          </a:xfrm>
          <a:prstGeom prst="rect">
            <a:avLst/>
          </a:prstGeom>
        </p:spPr>
        <p:txBody>
          <a:bodyPr/>
          <a:lstStyle/>
          <a:p>
            <a:pPr/>
            <a:r>
              <a:t>Cahokia Indians - near present-day St. Louis</a:t>
            </a:r>
          </a:p>
          <a:p>
            <a:pPr lvl="1"/>
            <a:r>
              <a:t>Around 30,000 people</a:t>
            </a:r>
          </a:p>
          <a:p>
            <a:pPr lvl="1"/>
            <a:r>
              <a:t>Built giant mounds</a:t>
            </a:r>
          </a:p>
          <a:p>
            <a:pPr lvl="1"/>
            <a:r>
              <a:t>Largest settled community until NY and Philadelphia in 1800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400" y="3638550"/>
            <a:ext cx="5090838" cy="466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p" bldLvl="5" animBg="1" rev="0" advAuto="0" spid="15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atives In Present-Day America: Atlantic Seabo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Natives In Present-Day America: Atlantic Seaboard</a:t>
            </a:r>
          </a:p>
        </p:txBody>
      </p:sp>
      <p:sp>
        <p:nvSpPr>
          <p:cNvPr id="160" name="Algonquians - New England and East Coast…"/>
          <p:cNvSpPr txBox="1"/>
          <p:nvPr>
            <p:ph type="body" idx="1"/>
          </p:nvPr>
        </p:nvSpPr>
        <p:spPr>
          <a:xfrm>
            <a:off x="406400" y="2235200"/>
            <a:ext cx="7122121" cy="7315200"/>
          </a:xfrm>
          <a:prstGeom prst="rect">
            <a:avLst/>
          </a:prstGeom>
        </p:spPr>
        <p:txBody>
          <a:bodyPr/>
          <a:lstStyle/>
          <a:p>
            <a:pPr/>
            <a:r>
              <a:t>Algonquians - New England and East Coast</a:t>
            </a:r>
          </a:p>
          <a:p>
            <a:pPr/>
            <a:r>
              <a:t>Would often live in villages of a few hundred people</a:t>
            </a:r>
          </a:p>
          <a:p>
            <a:pPr/>
            <a:r>
              <a:t>Survived by:</a:t>
            </a:r>
          </a:p>
          <a:p>
            <a:pPr lvl="1"/>
            <a:r>
              <a:t>Hunting and fishing</a:t>
            </a:r>
          </a:p>
          <a:p>
            <a:pPr lvl="1"/>
            <a:r>
              <a:t>Growing corn, beans, and squash 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4100" y="3105150"/>
            <a:ext cx="5285870" cy="535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whole" bldLvl="1" animBg="1" rev="0" advAuto="0" spid="16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atives In Present-Day America: Northwest and Present-Day Californ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5626"/>
            </a:lvl1pPr>
          </a:lstStyle>
          <a:p>
            <a:pPr/>
            <a:r>
              <a:t>Natives In Present-Day America: Northwest and Present-Day California</a:t>
            </a:r>
          </a:p>
        </p:txBody>
      </p:sp>
      <p:sp>
        <p:nvSpPr>
          <p:cNvPr id="164" name="Roughly 300,000 natives lived in California prior to arrival of Europeans…"/>
          <p:cNvSpPr txBox="1"/>
          <p:nvPr>
            <p:ph type="body" idx="1"/>
          </p:nvPr>
        </p:nvSpPr>
        <p:spPr>
          <a:xfrm>
            <a:off x="406400" y="2235200"/>
            <a:ext cx="7122121" cy="7315200"/>
          </a:xfrm>
          <a:prstGeom prst="rect">
            <a:avLst/>
          </a:prstGeom>
        </p:spPr>
        <p:txBody>
          <a:bodyPr/>
          <a:lstStyle/>
          <a:p>
            <a:pPr marL="276606" indent="-276606" defTabSz="385572">
              <a:spcBef>
                <a:spcPts val="2500"/>
              </a:spcBef>
              <a:defRPr sz="2640"/>
            </a:pPr>
            <a:r>
              <a:t>Roughly 300,000 natives lived in California prior to arrival of Europeans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Most societies were based on hunting, gathering, and foraging</a:t>
            </a:r>
          </a:p>
          <a:p>
            <a:pPr lvl="2" marL="829818" indent="-276606" defTabSz="385572">
              <a:spcBef>
                <a:spcPts val="2500"/>
              </a:spcBef>
              <a:defRPr sz="2640"/>
            </a:pPr>
            <a:r>
              <a:t>Gather nuts, fish, and hunted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Societies tended to be ruled by wealthy families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Resources of the ocean helped support life</a:t>
            </a:r>
          </a:p>
          <a:p>
            <a:pPr marL="276606" indent="-276606" defTabSz="385572">
              <a:spcBef>
                <a:spcPts val="2500"/>
              </a:spcBef>
              <a:defRPr sz="2640"/>
            </a:pPr>
            <a:r>
              <a:t>Chinooks: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Advanced warrior traditions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Used advanced fighting techniques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Lived in longhouses which could house many families 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0300" y="2324100"/>
            <a:ext cx="5562352" cy="409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5822" y="6648613"/>
            <a:ext cx="5171308" cy="2154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2"/>
      <p:bldP build="whole" bldLvl="1" animBg="1" rev="0" advAuto="0" spid="165" grpId="3"/>
      <p:bldP build="p" bldLvl="5" animBg="1" rev="0" advAuto="0" spid="16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9" name="What is maize?…"/>
          <p:cNvSpPr txBox="1"/>
          <p:nvPr>
            <p:ph type="body" idx="1"/>
          </p:nvPr>
        </p:nvSpPr>
        <p:spPr>
          <a:xfrm>
            <a:off x="406400" y="2235200"/>
            <a:ext cx="7122121" cy="7315200"/>
          </a:xfrm>
          <a:prstGeom prst="rect">
            <a:avLst/>
          </a:prstGeom>
        </p:spPr>
        <p:txBody>
          <a:bodyPr/>
          <a:lstStyle/>
          <a:p>
            <a:pPr/>
            <a:r>
              <a:t>What is maize? </a:t>
            </a:r>
          </a:p>
          <a:p>
            <a:pPr lvl="1"/>
            <a:r>
              <a:t>Where did it originate?</a:t>
            </a:r>
          </a:p>
          <a:p>
            <a:pPr/>
            <a:r>
              <a:t>What was life like for Natives in different regions of the present-day US?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e You Back Here For Video #2: European Exploration And The Columbian Excha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4871"/>
            </a:lvl1pPr>
          </a:lstStyle>
          <a:p>
            <a:pPr/>
            <a:r>
              <a:t>See You Back Here For Video #2: European Exploration And The Columbian Exchange</a:t>
            </a:r>
          </a:p>
        </p:txBody>
      </p:sp>
      <p:sp>
        <p:nvSpPr>
          <p:cNvPr id="172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 on your tests</a:t>
            </a:r>
          </a:p>
        </p:txBody>
      </p:sp>
      <p:pic>
        <p:nvPicPr>
          <p:cNvPr id="173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0836" y="3418677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