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PUSHReview.com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12: Events Leading To The American Revolution (Key Concept 3.1, II, A-C, 3.2, B)"/>
          <p:cNvSpPr txBox="1"/>
          <p:nvPr>
            <p:ph type="ctrTitle"/>
          </p:nvPr>
        </p:nvSpPr>
        <p:spPr>
          <a:xfrm>
            <a:off x="485824" y="101600"/>
            <a:ext cx="12363352" cy="2921000"/>
          </a:xfrm>
          <a:prstGeom prst="rect">
            <a:avLst/>
          </a:prstGeom>
        </p:spPr>
        <p:txBody>
          <a:bodyPr/>
          <a:lstStyle>
            <a:lvl1pPr defTabSz="484886">
              <a:defRPr spc="192" sz="4814">
                <a:effectLst>
                  <a:outerShdw sx="100000" sy="100000" kx="0" ky="0" algn="b" rotWithShape="0" blurRad="21082" dist="2108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#12: Events Leading To The American Revolution (Key Concept 3.1, II, A-C, 3.2, B)</a:t>
            </a:r>
          </a:p>
        </p:txBody>
      </p:sp>
      <p:sp>
        <p:nvSpPr>
          <p:cNvPr id="138" name="Everything You Need To Know About The American Revolution To Succeed In APUSH"/>
          <p:cNvSpPr txBox="1"/>
          <p:nvPr>
            <p:ph type="subTitle" sz="quarter" idx="1"/>
          </p:nvPr>
        </p:nvSpPr>
        <p:spPr>
          <a:xfrm>
            <a:off x="1079500" y="32004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The American Revolution To Succeed In APUSH</a:t>
            </a:r>
          </a:p>
        </p:txBody>
      </p:sp>
      <p:sp>
        <p:nvSpPr>
          <p:cNvPr id="139" name="www. APUSHReview.com"/>
          <p:cNvSpPr txBox="1"/>
          <p:nvPr/>
        </p:nvSpPr>
        <p:spPr>
          <a:xfrm>
            <a:off x="4031332" y="8883649"/>
            <a:ext cx="49421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www. </a:t>
            </a:r>
            <a:r>
              <a:rPr u="sng">
                <a:hlinkClick r:id="rId2" invalidUrl="" action="" tgtFrame="" tooltip="" history="1" highlightClick="0" endSnd="0"/>
              </a:rPr>
              <a:t>APUSHReview.com</a:t>
            </a:r>
          </a:p>
        </p:txBody>
      </p:sp>
      <p:pic>
        <p:nvPicPr>
          <p:cNvPr id="140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0636" y="4241800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outout To Ms. Brown’s Class In Florida. Best Of Luck!"/>
          <p:cNvSpPr/>
          <p:nvPr/>
        </p:nvSpPr>
        <p:spPr>
          <a:xfrm>
            <a:off x="7696398" y="1814413"/>
            <a:ext cx="4864101" cy="3636765"/>
          </a:xfrm>
          <a:prstGeom prst="wedgeEllipseCallout">
            <a:avLst>
              <a:gd name="adj1" fmla="val -73042"/>
              <a:gd name="adj2" fmla="val 89272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Shoutout To Ms. Brown’s Class In Florida.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81" name="Taxes imposed by the British:…"/>
          <p:cNvSpPr txBox="1"/>
          <p:nvPr>
            <p:ph type="body" idx="1"/>
          </p:nvPr>
        </p:nvSpPr>
        <p:spPr>
          <a:xfrm>
            <a:off x="431800" y="2209800"/>
            <a:ext cx="7478217" cy="7366000"/>
          </a:xfrm>
          <a:prstGeom prst="rect">
            <a:avLst/>
          </a:prstGeom>
        </p:spPr>
        <p:txBody>
          <a:bodyPr/>
          <a:lstStyle/>
          <a:p>
            <a:pPr marL="293370" indent="-293370" defTabSz="408940">
              <a:spcBef>
                <a:spcPts val="2600"/>
              </a:spcBef>
              <a:defRPr sz="2800"/>
            </a:pPr>
            <a:r>
              <a:t>Taxes imposed by the British: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Stamp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Townshend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Tea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Colonial Reactions to British: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Stamp Act Congress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Boston Tea Party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Justifications for Independence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Common Sense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Declaration of Independence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ee You Back Here For Video #13: The American Revolution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#13: The American Revolution!</a:t>
            </a:r>
          </a:p>
        </p:txBody>
      </p:sp>
      <p:sp>
        <p:nvSpPr>
          <p:cNvPr id="184" name="Thanks for watching…"/>
          <p:cNvSpPr txBox="1"/>
          <p:nvPr>
            <p:ph type="body" sz="half" idx="1"/>
          </p:nvPr>
        </p:nvSpPr>
        <p:spPr>
          <a:xfrm>
            <a:off x="431800" y="2247900"/>
            <a:ext cx="6133307" cy="722769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85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1057" y="3558087"/>
            <a:ext cx="6133307" cy="4599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ritish Attempts To Assert Imperial Autho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British Attempts To Assert Imperial Authority</a:t>
            </a:r>
          </a:p>
        </p:txBody>
      </p:sp>
      <p:sp>
        <p:nvSpPr>
          <p:cNvPr id="144" name="Quick Recap:…"/>
          <p:cNvSpPr txBox="1"/>
          <p:nvPr>
            <p:ph type="body" sz="half" idx="1"/>
          </p:nvPr>
        </p:nvSpPr>
        <p:spPr>
          <a:xfrm>
            <a:off x="457200" y="2235200"/>
            <a:ext cx="6722368" cy="7406085"/>
          </a:xfrm>
          <a:prstGeom prst="rect">
            <a:avLst/>
          </a:prstGeom>
        </p:spPr>
        <p:txBody>
          <a:bodyPr/>
          <a:lstStyle/>
          <a:p>
            <a:pPr/>
            <a:r>
              <a:t>Quick Recap:</a:t>
            </a:r>
          </a:p>
          <a:p>
            <a:pPr lvl="1"/>
            <a:r>
              <a:t>After the 7 Years’ War, Britain was in DEBT</a:t>
            </a:r>
          </a:p>
          <a:p>
            <a:pPr lvl="1"/>
            <a:r>
              <a:t>Britain sought to limit colonial expansion</a:t>
            </a:r>
          </a:p>
          <a:p>
            <a:pPr lvl="2"/>
            <a:r>
              <a:t>Proclamation Line of 1763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1400" y="2413000"/>
            <a:ext cx="5316362" cy="695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  <p:bldP build="whole" bldLvl="1" animBg="1" rev="0" advAuto="0" spid="14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ritish Taxes On Colonies"/>
          <p:cNvSpPr txBox="1"/>
          <p:nvPr>
            <p:ph type="title"/>
          </p:nvPr>
        </p:nvSpPr>
        <p:spPr>
          <a:xfrm>
            <a:off x="914400" y="-190500"/>
            <a:ext cx="1117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British Taxes On Colonies</a:t>
            </a:r>
          </a:p>
        </p:txBody>
      </p:sp>
      <p:sp>
        <p:nvSpPr>
          <p:cNvPr id="148" name="Stamp Act (1765):…"/>
          <p:cNvSpPr txBox="1"/>
          <p:nvPr>
            <p:ph type="body" sz="half" idx="1"/>
          </p:nvPr>
        </p:nvSpPr>
        <p:spPr>
          <a:xfrm>
            <a:off x="457200" y="2235200"/>
            <a:ext cx="6722368" cy="7406085"/>
          </a:xfrm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400"/>
              </a:spcBef>
              <a:defRPr sz="3600"/>
            </a:pPr>
            <a:r>
              <a:t>Stamp Act (1765):</a:t>
            </a:r>
          </a:p>
          <a:p>
            <a:pPr lvl="1" marL="754379" indent="-377189" defTabSz="525779">
              <a:spcBef>
                <a:spcPts val="3400"/>
              </a:spcBef>
              <a:defRPr sz="3600"/>
            </a:pPr>
            <a:r>
              <a:t>Tax on 50 commonly used goods - newspapers, playing cards, etc.</a:t>
            </a:r>
          </a:p>
          <a:p>
            <a:pPr lvl="1" marL="754379" indent="-377189" defTabSz="525779">
              <a:spcBef>
                <a:spcPts val="3400"/>
              </a:spcBef>
              <a:defRPr sz="3600"/>
            </a:pPr>
            <a:r>
              <a:t>Colonists responded with…</a:t>
            </a:r>
          </a:p>
          <a:p>
            <a:pPr marL="377189" indent="-377189" defTabSz="525779">
              <a:spcBef>
                <a:spcPts val="3400"/>
              </a:spcBef>
              <a:defRPr sz="3600"/>
            </a:pPr>
            <a:r>
              <a:t>Stamp Act Congress:</a:t>
            </a:r>
          </a:p>
          <a:p>
            <a:pPr lvl="1" marL="754379" indent="-377189" defTabSz="525779">
              <a:spcBef>
                <a:spcPts val="3400"/>
              </a:spcBef>
              <a:defRPr sz="3600"/>
            </a:pPr>
            <a:r>
              <a:t>Colonial boycotts of Stamp Act</a:t>
            </a:r>
          </a:p>
          <a:p>
            <a:pPr lvl="1" marL="754379" indent="-377189" defTabSz="525779">
              <a:spcBef>
                <a:spcPts val="3400"/>
              </a:spcBef>
              <a:defRPr sz="3600"/>
            </a:pPr>
            <a:r>
              <a:t>Tar and feather tax collectors</a:t>
            </a:r>
          </a:p>
          <a:p>
            <a:pPr lvl="1" marL="754379" indent="-377189" defTabSz="525779">
              <a:spcBef>
                <a:spcPts val="3400"/>
              </a:spcBef>
              <a:defRPr sz="3600"/>
            </a:pPr>
            <a:r>
              <a:t>Britain repealed the Stamp Act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5696" y="1257300"/>
            <a:ext cx="3175001" cy="4069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5696" y="5437598"/>
            <a:ext cx="3175001" cy="431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50" grpId="3"/>
      <p:bldP build="p" bldLvl="5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ritish Taxes On Colon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British Taxes On Colonies</a:t>
            </a:r>
          </a:p>
        </p:txBody>
      </p:sp>
      <p:sp>
        <p:nvSpPr>
          <p:cNvPr id="153" name="Townshend Acts (1767):…"/>
          <p:cNvSpPr txBox="1"/>
          <p:nvPr>
            <p:ph type="body" idx="1"/>
          </p:nvPr>
        </p:nvSpPr>
        <p:spPr>
          <a:xfrm>
            <a:off x="457200" y="2235200"/>
            <a:ext cx="7550448" cy="7406085"/>
          </a:xfrm>
          <a:prstGeom prst="rect">
            <a:avLst/>
          </a:prstGeom>
        </p:spPr>
        <p:txBody>
          <a:bodyPr/>
          <a:lstStyle/>
          <a:p>
            <a:pPr marL="243077" indent="-243077" defTabSz="338835">
              <a:spcBef>
                <a:spcPts val="2200"/>
              </a:spcBef>
              <a:defRPr sz="2320"/>
            </a:pPr>
            <a:r>
              <a:t>Townshend Acts (1767):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Taxes on tea, lead, glass, and paint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After colonial boycotts, all but the tax on tea was overturned</a:t>
            </a:r>
          </a:p>
          <a:p>
            <a:pPr marL="243077" indent="-243077" defTabSz="338835">
              <a:spcBef>
                <a:spcPts val="2200"/>
              </a:spcBef>
              <a:defRPr sz="2320"/>
            </a:pPr>
            <a:r>
              <a:t>Tea Act (1773):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Britain sought to bail out the British East India Company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Tea was cheaper than smuggled tea, but colonists opposed it due to “No taxation without representation”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Led to….</a:t>
            </a:r>
          </a:p>
          <a:p>
            <a:pPr marL="243077" indent="-243077" defTabSz="338835">
              <a:spcBef>
                <a:spcPts val="2200"/>
              </a:spcBef>
              <a:defRPr sz="2320"/>
            </a:pPr>
            <a:r>
              <a:t>Boston Tea Party (1773):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Sons of Liberty dressed as Natives and threw tea into the Boston Harbor</a:t>
            </a:r>
          </a:p>
          <a:p>
            <a:pPr lvl="1" marL="486155" indent="-243077" defTabSz="338835">
              <a:spcBef>
                <a:spcPts val="2200"/>
              </a:spcBef>
              <a:defRPr sz="2320"/>
            </a:pPr>
            <a:r>
              <a:t>Britain responded with…..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8507" y="5949155"/>
            <a:ext cx="5051353" cy="2845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0400" y="3180555"/>
            <a:ext cx="4267568" cy="2521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3"/>
      <p:bldP build="p" bldLvl="5" animBg="1" rev="0" advAuto="0" spid="153" grpId="1"/>
      <p:bldP build="whole" bldLvl="1" animBg="1" rev="0" advAuto="0" spid="1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ritish Taxes On Colon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British Taxes On Colonies</a:t>
            </a:r>
          </a:p>
        </p:txBody>
      </p:sp>
      <p:sp>
        <p:nvSpPr>
          <p:cNvPr id="158" name="The Coercive (Intolerable) Acts:…"/>
          <p:cNvSpPr txBox="1"/>
          <p:nvPr>
            <p:ph type="body" idx="1"/>
          </p:nvPr>
        </p:nvSpPr>
        <p:spPr>
          <a:xfrm>
            <a:off x="457200" y="2235200"/>
            <a:ext cx="8146951" cy="7406085"/>
          </a:xfrm>
          <a:prstGeom prst="rect">
            <a:avLst/>
          </a:prstGeom>
        </p:spPr>
        <p:txBody>
          <a:bodyPr/>
          <a:lstStyle/>
          <a:p>
            <a:pPr/>
            <a:r>
              <a:t>The Coercive (Intolerable) Acts:</a:t>
            </a:r>
          </a:p>
          <a:p>
            <a:pPr lvl="1"/>
            <a:r>
              <a:t>Closed the Port of Boston until damages were paid</a:t>
            </a:r>
          </a:p>
          <a:p>
            <a:pPr lvl="1"/>
            <a:r>
              <a:t>Led to the colonists forming the…</a:t>
            </a:r>
          </a:p>
          <a:p>
            <a:pPr/>
            <a:r>
              <a:t>1st Continental Congress:</a:t>
            </a:r>
          </a:p>
          <a:p>
            <a:pPr lvl="1"/>
            <a:r>
              <a:t>Sought to redress grievances, go back to salutary neglect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0" y="3651250"/>
            <a:ext cx="4404122" cy="3399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  <p:bldP build="whole" bldLvl="1" animBg="1" rev="0" advAuto="0" spid="15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ow Did Colonial Leaders Justify Their Resistance To The British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Did Colonial Leaders Justify Their Resistance To The British?</a:t>
            </a:r>
          </a:p>
        </p:txBody>
      </p:sp>
      <p:sp>
        <p:nvSpPr>
          <p:cNvPr id="162" name="Rights of British subjects:…"/>
          <p:cNvSpPr txBox="1"/>
          <p:nvPr>
            <p:ph type="body" idx="1"/>
          </p:nvPr>
        </p:nvSpPr>
        <p:spPr>
          <a:xfrm>
            <a:off x="457200" y="2235200"/>
            <a:ext cx="8146951" cy="7406085"/>
          </a:xfrm>
          <a:prstGeom prst="rect">
            <a:avLst/>
          </a:prstGeom>
        </p:spPr>
        <p:txBody>
          <a:bodyPr/>
          <a:lstStyle/>
          <a:p>
            <a:pPr marL="276606" indent="-276606" defTabSz="385572">
              <a:spcBef>
                <a:spcPts val="2500"/>
              </a:spcBef>
              <a:defRPr sz="2640"/>
            </a:pPr>
            <a:r>
              <a:t>Rights of British subjects: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Rejected “Virtual representation” - idea that Parliament acted in the best interests of all British subjects</a:t>
            </a:r>
          </a:p>
          <a:p>
            <a:pPr marL="276606" indent="-276606" defTabSz="385572">
              <a:spcBef>
                <a:spcPts val="2500"/>
              </a:spcBef>
              <a:defRPr sz="2640"/>
            </a:pPr>
            <a:r>
              <a:t>Rights of the individual: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Taxation, writs of assistance</a:t>
            </a:r>
          </a:p>
          <a:p>
            <a:pPr marL="276606" indent="-276606" defTabSz="385572">
              <a:spcBef>
                <a:spcPts val="2500"/>
              </a:spcBef>
              <a:defRPr sz="2640"/>
            </a:pPr>
            <a:r>
              <a:t>Local traditions of self-rule: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Colonists could elect their legislatures, not British representatives</a:t>
            </a:r>
          </a:p>
          <a:p>
            <a:pPr marL="276606" indent="-276606" defTabSz="385572">
              <a:spcBef>
                <a:spcPts val="2500"/>
              </a:spcBef>
              <a:defRPr sz="2640"/>
            </a:pPr>
            <a:r>
              <a:t>Enlightenment Ideas: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Consent of the Governed - John Locke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“Life, liberty, and property”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9700" y="2184400"/>
            <a:ext cx="3043214" cy="3938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4307" y="6070600"/>
            <a:ext cx="2794001" cy="36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4" grpId="3"/>
      <p:bldP build="p" bldLvl="5" animBg="1" rev="0" advAuto="0" spid="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ho Took Part In Independence Move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Took Part In Independence Movement?</a:t>
            </a:r>
          </a:p>
        </p:txBody>
      </p:sp>
      <p:sp>
        <p:nvSpPr>
          <p:cNvPr id="167" name="Colonial leaders:…"/>
          <p:cNvSpPr txBox="1"/>
          <p:nvPr>
            <p:ph type="body" idx="1"/>
          </p:nvPr>
        </p:nvSpPr>
        <p:spPr>
          <a:xfrm>
            <a:off x="457200" y="2235200"/>
            <a:ext cx="8146951" cy="7406085"/>
          </a:xfrm>
          <a:prstGeom prst="rect">
            <a:avLst/>
          </a:prstGeom>
        </p:spPr>
        <p:txBody>
          <a:bodyPr/>
          <a:lstStyle/>
          <a:p>
            <a:pPr marL="276606" indent="-276606" defTabSz="385572">
              <a:spcBef>
                <a:spcPts val="2500"/>
              </a:spcBef>
              <a:defRPr sz="2640"/>
            </a:pPr>
            <a:r>
              <a:t>Colonial leaders: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Ben Franklin - argued America contributed significantly to the 7 Years’ War Victory</a:t>
            </a:r>
          </a:p>
          <a:p>
            <a:pPr lvl="2" marL="829818" indent="-276606" defTabSz="385572">
              <a:spcBef>
                <a:spcPts val="2500"/>
              </a:spcBef>
              <a:defRPr sz="2640"/>
            </a:pPr>
            <a:r>
              <a:t>Co-writer of the Declaration of Independence</a:t>
            </a:r>
          </a:p>
          <a:p>
            <a:pPr lvl="2" marL="829818" indent="-276606" defTabSz="385572">
              <a:spcBef>
                <a:spcPts val="2500"/>
              </a:spcBef>
              <a:defRPr sz="2640"/>
            </a:pPr>
            <a:r>
              <a:t>Helped gain support of France during American Revolution</a:t>
            </a:r>
          </a:p>
          <a:p>
            <a:pPr marL="276606" indent="-276606" defTabSz="385572">
              <a:spcBef>
                <a:spcPts val="2500"/>
              </a:spcBef>
              <a:defRPr sz="2640"/>
            </a:pPr>
            <a:r>
              <a:t>Popular Movements: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Sons and Daughters of Liberty</a:t>
            </a:r>
          </a:p>
          <a:p>
            <a:pPr lvl="2" marL="829818" indent="-276606" defTabSz="385572">
              <a:spcBef>
                <a:spcPts val="2500"/>
              </a:spcBef>
              <a:defRPr sz="2640"/>
            </a:pPr>
            <a:r>
              <a:t>Boycott goods, “homespun” movement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Patriots - those that were loyal to the independence movement</a:t>
            </a:r>
          </a:p>
          <a:p>
            <a:pPr lvl="1" marL="553212" indent="-276606" defTabSz="385572">
              <a:spcBef>
                <a:spcPts val="2500"/>
              </a:spcBef>
              <a:defRPr sz="2640"/>
            </a:pPr>
            <a:r>
              <a:t>Mercy Otis Warren - writer that urged independence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4800" y="1619250"/>
            <a:ext cx="2794000" cy="341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800" y="5384800"/>
            <a:ext cx="2794000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  <p:bldP build="whole" bldLvl="1" animBg="1" rev="0" advAuto="0" spid="168" grpId="2"/>
      <p:bldP build="whole" bldLvl="1" animBg="1" rev="0" advAuto="0" spid="16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-Paine’s Common Sense (177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T-Paine’s </a:t>
            </a:r>
            <a:r>
              <a:rPr i="1"/>
              <a:t>Common Sense</a:t>
            </a:r>
            <a:r>
              <a:t> (1776) </a:t>
            </a:r>
          </a:p>
        </p:txBody>
      </p:sp>
      <p:sp>
        <p:nvSpPr>
          <p:cNvPr id="172" name="T-Paine was an author, originally born in England…"/>
          <p:cNvSpPr txBox="1"/>
          <p:nvPr>
            <p:ph type="body" idx="1"/>
          </p:nvPr>
        </p:nvSpPr>
        <p:spPr>
          <a:xfrm>
            <a:off x="457200" y="2235200"/>
            <a:ext cx="8146951" cy="7406085"/>
          </a:xfrm>
          <a:prstGeom prst="rect">
            <a:avLst/>
          </a:prstGeom>
        </p:spPr>
        <p:txBody>
          <a:bodyPr/>
          <a:lstStyle/>
          <a:p>
            <a:pPr marL="398145" indent="-398145" defTabSz="554990">
              <a:spcBef>
                <a:spcPts val="3600"/>
              </a:spcBef>
              <a:defRPr sz="3800"/>
            </a:pPr>
            <a:r>
              <a:t>T-Paine was an author, originally born in England</a:t>
            </a:r>
          </a:p>
          <a:p>
            <a:pPr marL="398145" indent="-398145" defTabSz="554990">
              <a:spcBef>
                <a:spcPts val="3600"/>
              </a:spcBef>
              <a:defRPr sz="3800"/>
            </a:pPr>
            <a:r>
              <a:t>Wrote </a:t>
            </a:r>
            <a:r>
              <a:rPr i="1"/>
              <a:t>Common Sense</a:t>
            </a:r>
            <a:r>
              <a:t> - one of most influential writings in American history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Challenged KG3, urged it was Common Sense to break away from the corrupt monarch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A little island could not rule a larger continent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Helped inspire…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8600" y="1949450"/>
            <a:ext cx="3268922" cy="423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7400" y="5803900"/>
            <a:ext cx="2540000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3"/>
      <p:bldP build="whole" bldLvl="1" animBg="1" rev="0" advAuto="0" spid="173" grpId="2"/>
      <p:bldP build="p" bldLvl="5" animBg="1" rev="0" advAuto="0" spid="1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eclaration Of Independence (1776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Declaration Of Independence (1776) </a:t>
            </a:r>
          </a:p>
        </p:txBody>
      </p:sp>
      <p:sp>
        <p:nvSpPr>
          <p:cNvPr id="177" name="Inspired by Enlightenment ideas…"/>
          <p:cNvSpPr txBox="1"/>
          <p:nvPr>
            <p:ph type="body" idx="1"/>
          </p:nvPr>
        </p:nvSpPr>
        <p:spPr>
          <a:xfrm>
            <a:off x="457200" y="2235200"/>
            <a:ext cx="8146951" cy="7406085"/>
          </a:xfrm>
          <a:prstGeom prst="rect">
            <a:avLst/>
          </a:prstGeom>
        </p:spPr>
        <p:txBody>
          <a:bodyPr/>
          <a:lstStyle/>
          <a:p>
            <a:pPr/>
            <a:r>
              <a:t>Inspired by Enlightenment ideas</a:t>
            </a:r>
          </a:p>
          <a:p>
            <a:pPr/>
            <a:r>
              <a:t>All men had natural rights</a:t>
            </a:r>
          </a:p>
          <a:p>
            <a:pPr lvl="1"/>
            <a:r>
              <a:t>“Life, Liberty, and Pursuit of Happiness”</a:t>
            </a:r>
          </a:p>
          <a:p>
            <a:pPr/>
            <a:r>
              <a:t>America formally broke away from Britain</a:t>
            </a:r>
          </a:p>
          <a:p>
            <a:pPr/>
            <a:r>
              <a:t>Issued 1 year </a:t>
            </a:r>
            <a:r>
              <a:rPr b="1" i="1"/>
              <a:t>AFTER</a:t>
            </a:r>
            <a:r>
              <a:t> fighting at Lexington and Concord began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200" y="2635250"/>
            <a:ext cx="4551856" cy="6062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