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1pPr>
    <a:lvl2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2pPr>
    <a:lvl3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3pPr>
    <a:lvl4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4pPr>
    <a:lvl5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5pPr>
    <a:lvl6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6pPr>
    <a:lvl7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7pPr>
    <a:lvl8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8pPr>
    <a:lvl9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2616200"/>
            <a:ext cx="10464800" cy="2540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207000"/>
            <a:ext cx="10464800" cy="166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5715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518049"/>
            <a:ext cx="10464800" cy="71750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3800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  <a:ln w="88900"/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181100" y="1160942"/>
            <a:ext cx="10642600" cy="5511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181100" y="6794500"/>
            <a:ext cx="10642600" cy="15113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181100" y="8382000"/>
            <a:ext cx="10642600" cy="939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606800"/>
            <a:ext cx="10464800" cy="2540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7226300" y="1231900"/>
            <a:ext cx="4914900" cy="6997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609600" y="1155700"/>
            <a:ext cx="5994400" cy="3568700"/>
          </a:xfrm>
          <a:prstGeom prst="rect">
            <a:avLst/>
          </a:prstGeom>
        </p:spPr>
        <p:txBody>
          <a:bodyPr anchor="b"/>
          <a:lstStyle>
            <a:lvl1pPr>
              <a:defRPr sz="58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609600" y="4762500"/>
            <a:ext cx="59944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972300" y="2984500"/>
            <a:ext cx="4747115" cy="6019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270000" y="2946400"/>
            <a:ext cx="5270500" cy="6096000"/>
          </a:xfrm>
          <a:prstGeom prst="rect">
            <a:avLst/>
          </a:prstGeom>
        </p:spPr>
        <p:txBody>
          <a:bodyPr/>
          <a:lstStyle>
            <a:lvl1pPr marL="482600" indent="-482600">
              <a:spcBef>
                <a:spcPts val="3200"/>
              </a:spcBef>
              <a:buBlip>
                <a:blip r:embed="rId2"/>
              </a:buBlip>
              <a:defRPr sz="3200"/>
            </a:lvl1pPr>
            <a:lvl2pPr marL="965200" indent="-482600">
              <a:spcBef>
                <a:spcPts val="3200"/>
              </a:spcBef>
              <a:buBlip>
                <a:blip r:embed="rId2"/>
              </a:buBlip>
              <a:defRPr sz="3200"/>
            </a:lvl2pPr>
            <a:lvl3pPr marL="1447800" indent="-482600">
              <a:spcBef>
                <a:spcPts val="3200"/>
              </a:spcBef>
              <a:buBlip>
                <a:blip r:embed="rId2"/>
              </a:buBlip>
              <a:defRPr sz="3200"/>
            </a:lvl3pPr>
            <a:lvl4pPr marL="1930400" indent="-482600">
              <a:spcBef>
                <a:spcPts val="3200"/>
              </a:spcBef>
              <a:buBlip>
                <a:blip r:embed="rId2"/>
              </a:buBlip>
              <a:defRPr sz="3200"/>
            </a:lvl4pPr>
            <a:lvl5pPr marL="2413000" indent="-482600">
              <a:spcBef>
                <a:spcPts val="3200"/>
              </a:spcBef>
              <a:buBlip>
                <a:blip r:embed="rId2"/>
              </a:buBlip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256723" y="9197831"/>
            <a:ext cx="409839" cy="454170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7273168" y="5018682"/>
            <a:ext cx="4927601" cy="393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 rot="21600000">
            <a:off x="7269536" y="774699"/>
            <a:ext cx="4927601" cy="393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 rot="21600000">
            <a:off x="787399" y="774699"/>
            <a:ext cx="6159501" cy="8204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270000" y="1066800"/>
            <a:ext cx="10464800" cy="762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297011" y="9197831"/>
            <a:ext cx="409839" cy="45417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titleStyle>
    <p:bodyStyle>
      <a:lvl1pPr marL="571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1143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1714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2286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2857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3429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4000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4572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5143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hyperlink" Target="http://www.APUSHReview.com" TargetMode="External"/><Relationship Id="rId4" Type="http://schemas.openxmlformats.org/officeDocument/2006/relationships/image" Target="../media/image4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5.jpeg"/><Relationship Id="rId4" Type="http://schemas.openxmlformats.org/officeDocument/2006/relationships/image" Target="../media/image1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tif"/><Relationship Id="rId4" Type="http://schemas.openxmlformats.org/officeDocument/2006/relationships/image" Target="../media/image3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4.tif"/><Relationship Id="rId4" Type="http://schemas.openxmlformats.org/officeDocument/2006/relationships/image" Target="../media/image5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6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7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6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8.tif"/><Relationship Id="rId4" Type="http://schemas.openxmlformats.org/officeDocument/2006/relationships/image" Target="../media/image9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APUSH Review: Video #13: The American Revolution And Its Impacts (Key Concepts 3.1, II, D-E, 3.2, I, A, 3.2, I, C-E)"/>
          <p:cNvSpPr txBox="1"/>
          <p:nvPr>
            <p:ph type="ctrTitle"/>
          </p:nvPr>
        </p:nvSpPr>
        <p:spPr>
          <a:xfrm>
            <a:off x="1270000" y="127000"/>
            <a:ext cx="10464800" cy="2540000"/>
          </a:xfrm>
          <a:prstGeom prst="rect">
            <a:avLst/>
          </a:prstGeom>
        </p:spPr>
        <p:txBody>
          <a:bodyPr/>
          <a:lstStyle>
            <a:lvl1pPr defTabSz="210311">
              <a:defRPr sz="3312"/>
            </a:lvl1pPr>
          </a:lstStyle>
          <a:p>
            <a:pPr/>
            <a:r>
              <a:t>APUSH Review: Video #13: The American Revolution And Its Impacts (Key Concepts 3.1, II, D-E, 3.2, I, A, 3.2, I, C-E) </a:t>
            </a:r>
          </a:p>
        </p:txBody>
      </p:sp>
      <p:sp>
        <p:nvSpPr>
          <p:cNvPr id="120" name="Everything You Need To Know About The American Revolution To Succeed In APUSH"/>
          <p:cNvSpPr txBox="1"/>
          <p:nvPr>
            <p:ph type="subTitle" sz="quarter" idx="1"/>
          </p:nvPr>
        </p:nvSpPr>
        <p:spPr>
          <a:xfrm>
            <a:off x="1270000" y="3054350"/>
            <a:ext cx="10464800" cy="1663700"/>
          </a:xfrm>
          <a:prstGeom prst="rect">
            <a:avLst/>
          </a:prstGeom>
        </p:spPr>
        <p:txBody>
          <a:bodyPr/>
          <a:lstStyle>
            <a:lvl1pPr defTabSz="420623">
              <a:defRPr sz="3312"/>
            </a:lvl1pPr>
          </a:lstStyle>
          <a:p>
            <a:pPr/>
            <a:r>
              <a:t>Everything You Need To Know About The American Revolution To Succeed In APUSH</a:t>
            </a:r>
          </a:p>
        </p:txBody>
      </p:sp>
      <p:pic>
        <p:nvPicPr>
          <p:cNvPr id="121" name="APUSH logo.png" descr="APUSH 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85063" y="4351892"/>
            <a:ext cx="5634674" cy="4226006"/>
          </a:xfrm>
          <a:prstGeom prst="rect">
            <a:avLst/>
          </a:prstGeom>
          <a:ln w="88900">
            <a:miter lim="400000"/>
          </a:ln>
        </p:spPr>
      </p:pic>
      <p:sp>
        <p:nvSpPr>
          <p:cNvPr id="122" name="www.APUSHReview.com"/>
          <p:cNvSpPr txBox="1"/>
          <p:nvPr/>
        </p:nvSpPr>
        <p:spPr>
          <a:xfrm>
            <a:off x="3101922" y="8652236"/>
            <a:ext cx="6800956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3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3" invalidUrl="" action="" tgtFrame="" tooltip="" history="1" highlightClick="0" endSnd="0"/>
              </a:rPr>
              <a:t>www.APUSHReview.com</a:t>
            </a:r>
          </a:p>
        </p:txBody>
      </p:sp>
      <p:sp>
        <p:nvSpPr>
          <p:cNvPr id="123" name="Shoutout to Mr. Robertson’s class at Steinbrenner High School. Best of luck!"/>
          <p:cNvSpPr/>
          <p:nvPr/>
        </p:nvSpPr>
        <p:spPr>
          <a:xfrm>
            <a:off x="6413500" y="2663745"/>
            <a:ext cx="5277644" cy="3706496"/>
          </a:xfrm>
          <a:prstGeom prst="wedgeEllipseCallout">
            <a:avLst>
              <a:gd name="adj1" fmla="val -49385"/>
              <a:gd name="adj2" fmla="val 64020"/>
            </a:avLst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/>
            <a:r>
              <a:t>Shoutout to Mr. Robertson’s class at Steinbrenner High School. Best of luck!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Quick Recap"/>
          <p:cNvSpPr txBox="1"/>
          <p:nvPr>
            <p:ph type="title"/>
          </p:nvPr>
        </p:nvSpPr>
        <p:spPr>
          <a:xfrm>
            <a:off x="1270000" y="-457200"/>
            <a:ext cx="10464800" cy="2540000"/>
          </a:xfrm>
          <a:prstGeom prst="rect">
            <a:avLst/>
          </a:prstGeom>
        </p:spPr>
        <p:txBody>
          <a:bodyPr/>
          <a:lstStyle/>
          <a:p>
            <a:pPr/>
            <a:r>
              <a:t>Quick Recap</a:t>
            </a:r>
          </a:p>
        </p:txBody>
      </p:sp>
      <p:sp>
        <p:nvSpPr>
          <p:cNvPr id="163" name="Patriots…"/>
          <p:cNvSpPr txBox="1"/>
          <p:nvPr>
            <p:ph type="body" idx="1"/>
          </p:nvPr>
        </p:nvSpPr>
        <p:spPr>
          <a:xfrm>
            <a:off x="25400" y="2006600"/>
            <a:ext cx="10464800" cy="7693025"/>
          </a:xfrm>
          <a:prstGeom prst="rect">
            <a:avLst/>
          </a:prstGeom>
        </p:spPr>
        <p:txBody>
          <a:bodyPr/>
          <a:lstStyle/>
          <a:p>
            <a:pPr marL="474344" indent="-474344" defTabSz="379475">
              <a:spcBef>
                <a:spcPts val="2900"/>
              </a:spcBef>
              <a:buBlip>
                <a:blip r:embed="rId2"/>
              </a:buBlip>
              <a:defRPr sz="2988"/>
            </a:pPr>
            <a:r>
              <a:t>Patriots</a:t>
            </a:r>
          </a:p>
          <a:p>
            <a:pPr marL="474344" indent="-474344" defTabSz="379475">
              <a:spcBef>
                <a:spcPts val="2900"/>
              </a:spcBef>
              <a:buBlip>
                <a:blip r:embed="rId2"/>
              </a:buBlip>
              <a:defRPr sz="2988"/>
            </a:pPr>
            <a:r>
              <a:t>Loyalists</a:t>
            </a:r>
          </a:p>
          <a:p>
            <a:pPr marL="474344" indent="-474344" defTabSz="379475">
              <a:spcBef>
                <a:spcPts val="2900"/>
              </a:spcBef>
              <a:buBlip>
                <a:blip r:embed="rId2"/>
              </a:buBlip>
              <a:defRPr sz="2988"/>
            </a:pPr>
            <a:r>
              <a:t>Colonial obstacles to victory</a:t>
            </a:r>
          </a:p>
          <a:p>
            <a:pPr marL="474344" indent="-474344" defTabSz="379475">
              <a:spcBef>
                <a:spcPts val="2900"/>
              </a:spcBef>
              <a:buBlip>
                <a:blip r:embed="rId2"/>
              </a:buBlip>
              <a:defRPr sz="2988"/>
            </a:pPr>
            <a:r>
              <a:t>Reasons for victory</a:t>
            </a:r>
          </a:p>
          <a:p>
            <a:pPr marL="474344" indent="-474344" defTabSz="379475">
              <a:spcBef>
                <a:spcPts val="2900"/>
              </a:spcBef>
              <a:buBlip>
                <a:blip r:embed="rId2"/>
              </a:buBlip>
              <a:defRPr sz="2988"/>
            </a:pPr>
            <a:r>
              <a:t>How did the Revolution impact America?</a:t>
            </a:r>
          </a:p>
          <a:p>
            <a:pPr marL="474344" indent="-474344" defTabSz="379475">
              <a:spcBef>
                <a:spcPts val="2900"/>
              </a:spcBef>
              <a:buBlip>
                <a:blip r:embed="rId2"/>
              </a:buBlip>
              <a:defRPr sz="2988"/>
            </a:pPr>
            <a:r>
              <a:t>Pushes for equality during and after the War</a:t>
            </a:r>
          </a:p>
          <a:p>
            <a:pPr marL="474344" indent="-474344" defTabSz="379475">
              <a:spcBef>
                <a:spcPts val="2900"/>
              </a:spcBef>
              <a:buBlip>
                <a:blip r:embed="rId2"/>
              </a:buBlip>
              <a:defRPr sz="2988"/>
            </a:pPr>
            <a:r>
              <a:t>Republican Motherhood</a:t>
            </a:r>
          </a:p>
          <a:p>
            <a:pPr marL="474344" indent="-474344" defTabSz="379475">
              <a:spcBef>
                <a:spcPts val="2900"/>
              </a:spcBef>
              <a:buBlip>
                <a:blip r:embed="rId2"/>
              </a:buBlip>
              <a:defRPr sz="2988"/>
            </a:pPr>
            <a:r>
              <a:t>Impacts of the D.O.I. and Rev. on the world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ee You Back Here For Video #14: State Constitutions And The Articles Of Confederation After The American Revolution"/>
          <p:cNvSpPr txBox="1"/>
          <p:nvPr>
            <p:ph type="title"/>
          </p:nvPr>
        </p:nvSpPr>
        <p:spPr>
          <a:xfrm>
            <a:off x="86717" y="203200"/>
            <a:ext cx="12740184" cy="2504976"/>
          </a:xfrm>
          <a:prstGeom prst="rect">
            <a:avLst/>
          </a:prstGeom>
        </p:spPr>
        <p:txBody>
          <a:bodyPr/>
          <a:lstStyle>
            <a:lvl1pPr defTabSz="237743">
              <a:defRPr sz="3743"/>
            </a:lvl1pPr>
          </a:lstStyle>
          <a:p>
            <a:pPr/>
            <a:r>
              <a:t>See You Back Here For Video #14: State Constitutions And The Articles Of Confederation After The American Revolution</a:t>
            </a:r>
          </a:p>
        </p:txBody>
      </p:sp>
      <p:sp>
        <p:nvSpPr>
          <p:cNvPr id="166" name="Thanks for watching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Thanks for watching</a:t>
            </a:r>
          </a:p>
          <a:p>
            <a:pPr>
              <a:buBlip>
                <a:blip r:embed="rId2"/>
              </a:buBlip>
            </a:pPr>
            <a:r>
              <a:t>Best of luck!</a:t>
            </a:r>
          </a:p>
        </p:txBody>
      </p:sp>
      <p:pic>
        <p:nvPicPr>
          <p:cNvPr id="167" name="APUSH logo.png" descr="APUSH 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29863" y="3881397"/>
            <a:ext cx="5634673" cy="4226006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Events Before The War (Historical Context)"/>
          <p:cNvSpPr txBox="1"/>
          <p:nvPr>
            <p:ph type="title"/>
          </p:nvPr>
        </p:nvSpPr>
        <p:spPr>
          <a:xfrm>
            <a:off x="47128" y="-228600"/>
            <a:ext cx="12910544" cy="2540000"/>
          </a:xfrm>
          <a:prstGeom prst="rect">
            <a:avLst/>
          </a:prstGeom>
        </p:spPr>
        <p:txBody>
          <a:bodyPr/>
          <a:lstStyle/>
          <a:p>
            <a:pPr/>
            <a:r>
              <a:t>Events Before The War (Historical Context)</a:t>
            </a:r>
          </a:p>
        </p:txBody>
      </p:sp>
      <p:sp>
        <p:nvSpPr>
          <p:cNvPr id="126" name="Britain ended salutary neglect in 1763…"/>
          <p:cNvSpPr txBox="1"/>
          <p:nvPr>
            <p:ph type="body" sz="half" idx="1"/>
          </p:nvPr>
        </p:nvSpPr>
        <p:spPr>
          <a:xfrm>
            <a:off x="50800" y="2260600"/>
            <a:ext cx="6510338" cy="7424936"/>
          </a:xfrm>
          <a:prstGeom prst="rect">
            <a:avLst/>
          </a:prstGeom>
        </p:spPr>
        <p:txBody>
          <a:bodyPr/>
          <a:lstStyle/>
          <a:p>
            <a:pPr marL="428625" indent="-428625" defTabSz="342900">
              <a:spcBef>
                <a:spcPts val="2700"/>
              </a:spcBef>
              <a:buBlip>
                <a:blip r:embed="rId2"/>
              </a:buBlip>
              <a:defRPr sz="2700"/>
            </a:pPr>
            <a:r>
              <a:t>Britain ended salutary neglect in 1763</a:t>
            </a:r>
          </a:p>
          <a:p>
            <a:pPr lvl="1" marL="857250" indent="-428625" defTabSz="342900">
              <a:spcBef>
                <a:spcPts val="2700"/>
              </a:spcBef>
              <a:buBlip>
                <a:blip r:embed="rId2"/>
              </a:buBlip>
              <a:defRPr sz="2700"/>
            </a:pPr>
            <a:r>
              <a:t>Think PEEP!</a:t>
            </a:r>
          </a:p>
          <a:p>
            <a:pPr marL="428625" indent="-428625" defTabSz="342900">
              <a:spcBef>
                <a:spcPts val="2700"/>
              </a:spcBef>
              <a:buBlip>
                <a:blip r:embed="rId2"/>
              </a:buBlip>
              <a:defRPr sz="2700"/>
            </a:pPr>
            <a:r>
              <a:t>British imposition of taxes</a:t>
            </a:r>
          </a:p>
          <a:p>
            <a:pPr lvl="1" marL="857250" indent="-428625" defTabSz="342900">
              <a:spcBef>
                <a:spcPts val="2700"/>
              </a:spcBef>
              <a:buBlip>
                <a:blip r:embed="rId2"/>
              </a:buBlip>
              <a:defRPr sz="2700"/>
            </a:pPr>
            <a:r>
              <a:t>Stamp, Tea, Townshend, etc.</a:t>
            </a:r>
          </a:p>
          <a:p>
            <a:pPr marL="428625" indent="-428625" defTabSz="342900">
              <a:spcBef>
                <a:spcPts val="2700"/>
              </a:spcBef>
              <a:buBlip>
                <a:blip r:embed="rId2"/>
              </a:buBlip>
              <a:defRPr sz="2700"/>
            </a:pPr>
            <a:r>
              <a:t>Olive Branch Petition (1775)</a:t>
            </a:r>
          </a:p>
          <a:p>
            <a:pPr lvl="1" marL="857250" indent="-428625" defTabSz="342900">
              <a:spcBef>
                <a:spcPts val="2700"/>
              </a:spcBef>
              <a:buBlip>
                <a:blip r:embed="rId2"/>
              </a:buBlip>
              <a:defRPr sz="2700"/>
            </a:pPr>
            <a:r>
              <a:t>2nd Continental Congress hoped to avoid full-scale war, KG3 said no!</a:t>
            </a:r>
          </a:p>
          <a:p>
            <a:pPr marL="428625" indent="-428625" defTabSz="342900">
              <a:spcBef>
                <a:spcPts val="2700"/>
              </a:spcBef>
              <a:buBlip>
                <a:blip r:embed="rId2"/>
              </a:buBlip>
              <a:defRPr sz="2700"/>
            </a:pPr>
            <a:r>
              <a:t>T-Paine’s Common Sense</a:t>
            </a:r>
          </a:p>
        </p:txBody>
      </p:sp>
      <p:sp>
        <p:nvSpPr>
          <p:cNvPr id="127" name="P ontiac’s Rebellion…"/>
          <p:cNvSpPr/>
          <p:nvPr/>
        </p:nvSpPr>
        <p:spPr>
          <a:xfrm>
            <a:off x="6434236" y="2057400"/>
            <a:ext cx="6510339" cy="3360639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31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pPr>
            <a:r>
              <a:t>P ontiac’s Rebellion</a:t>
            </a:r>
          </a:p>
          <a:p>
            <a:pPr>
              <a:defRPr sz="31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pPr>
            <a:r>
              <a:t>E nd of 7 Years’ War</a:t>
            </a:r>
          </a:p>
          <a:p>
            <a:pPr>
              <a:defRPr sz="31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pPr>
            <a:r>
              <a:t>E nd of Salutary Neglect</a:t>
            </a:r>
          </a:p>
          <a:p>
            <a:pPr>
              <a:defRPr sz="31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pPr>
            <a:r>
              <a:t>P roclamation Line of 1763</a:t>
            </a:r>
          </a:p>
        </p:txBody>
      </p:sp>
      <p:pic>
        <p:nvPicPr>
          <p:cNvPr id="128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292405" y="5505450"/>
            <a:ext cx="2794001" cy="438150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8" grpId="3"/>
      <p:bldP build="p" bldLvl="5" animBg="1" rev="0" advAuto="0" spid="126" grpId="1"/>
      <p:bldP build="whole" bldLvl="1" animBg="1" rev="0" advAuto="0" spid="127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Mobilization For The War"/>
          <p:cNvSpPr txBox="1"/>
          <p:nvPr>
            <p:ph type="title"/>
          </p:nvPr>
        </p:nvSpPr>
        <p:spPr>
          <a:xfrm>
            <a:off x="7342" y="-152400"/>
            <a:ext cx="12990116" cy="2540000"/>
          </a:xfrm>
          <a:prstGeom prst="rect">
            <a:avLst/>
          </a:prstGeom>
        </p:spPr>
        <p:txBody>
          <a:bodyPr/>
          <a:lstStyle/>
          <a:p>
            <a:pPr/>
            <a:r>
              <a:t>Mobilization For The War</a:t>
            </a:r>
          </a:p>
        </p:txBody>
      </p:sp>
      <p:sp>
        <p:nvSpPr>
          <p:cNvPr id="131" name="Patriots - those that supported independence…"/>
          <p:cNvSpPr txBox="1"/>
          <p:nvPr>
            <p:ph type="body" idx="1"/>
          </p:nvPr>
        </p:nvSpPr>
        <p:spPr>
          <a:xfrm>
            <a:off x="0" y="2311400"/>
            <a:ext cx="8124925" cy="7333854"/>
          </a:xfrm>
          <a:prstGeom prst="rect">
            <a:avLst/>
          </a:prstGeom>
        </p:spPr>
        <p:txBody>
          <a:bodyPr/>
          <a:lstStyle/>
          <a:p>
            <a:pPr marL="440054" indent="-440054" defTabSz="352043">
              <a:spcBef>
                <a:spcPts val="2700"/>
              </a:spcBef>
              <a:buBlip>
                <a:blip r:embed="rId2"/>
              </a:buBlip>
              <a:defRPr sz="2772"/>
            </a:pPr>
            <a:r>
              <a:t>Patriots - those that supported independence</a:t>
            </a:r>
          </a:p>
          <a:p>
            <a:pPr marL="440054" indent="-440054" defTabSz="352043">
              <a:spcBef>
                <a:spcPts val="2700"/>
              </a:spcBef>
              <a:buBlip>
                <a:blip r:embed="rId2"/>
              </a:buBlip>
              <a:defRPr sz="2772"/>
            </a:pPr>
            <a:r>
              <a:t>Loyalists - those that were loyal to England</a:t>
            </a:r>
          </a:p>
          <a:p>
            <a:pPr lvl="1" marL="880109" indent="-440054" defTabSz="352043">
              <a:spcBef>
                <a:spcPts val="2700"/>
              </a:spcBef>
              <a:buBlip>
                <a:blip r:embed="rId2"/>
              </a:buBlip>
              <a:defRPr sz="2772"/>
            </a:pPr>
            <a:r>
              <a:t>Roughly 20% of population</a:t>
            </a:r>
          </a:p>
          <a:p>
            <a:pPr marL="440054" indent="-440054" defTabSz="352043">
              <a:spcBef>
                <a:spcPts val="2700"/>
              </a:spcBef>
              <a:buBlip>
                <a:blip r:embed="rId2"/>
              </a:buBlip>
              <a:defRPr sz="2772"/>
            </a:pPr>
            <a:r>
              <a:t>Men and women provided financial and material support to the Patriot movement</a:t>
            </a:r>
          </a:p>
          <a:p>
            <a:pPr lvl="1" marL="880109" indent="-440054" defTabSz="352043">
              <a:spcBef>
                <a:spcPts val="2700"/>
              </a:spcBef>
              <a:buBlip>
                <a:blip r:embed="rId2"/>
              </a:buBlip>
              <a:defRPr sz="2772"/>
            </a:pPr>
            <a:r>
              <a:t>Homespun Movement</a:t>
            </a:r>
          </a:p>
          <a:p>
            <a:pPr lvl="1" marL="880109" indent="-440054" defTabSz="352043">
              <a:spcBef>
                <a:spcPts val="2700"/>
              </a:spcBef>
              <a:buBlip>
                <a:blip r:embed="rId2"/>
              </a:buBlip>
              <a:defRPr sz="2772"/>
            </a:pPr>
            <a:r>
              <a:t>Women soldiers - Molly Pitcher</a:t>
            </a:r>
          </a:p>
        </p:txBody>
      </p:sp>
      <p:pic>
        <p:nvPicPr>
          <p:cNvPr id="13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53400" y="5581650"/>
            <a:ext cx="3666660" cy="4083326"/>
          </a:xfrm>
          <a:prstGeom prst="rect">
            <a:avLst/>
          </a:prstGeom>
          <a:ln w="88900">
            <a:miter lim="400000"/>
          </a:ln>
        </p:spPr>
      </p:pic>
      <p:pic>
        <p:nvPicPr>
          <p:cNvPr id="13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399229" y="1339850"/>
            <a:ext cx="3175001" cy="427990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1" grpId="1"/>
      <p:bldP build="whole" bldLvl="1" animBg="1" rev="0" advAuto="0" spid="133" grpId="2"/>
      <p:bldP build="whole" bldLvl="1" animBg="1" rev="0" advAuto="0" spid="132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Obstacles To Victory"/>
          <p:cNvSpPr txBox="1"/>
          <p:nvPr>
            <p:ph type="title"/>
          </p:nvPr>
        </p:nvSpPr>
        <p:spPr>
          <a:xfrm>
            <a:off x="0" y="-279400"/>
            <a:ext cx="13004800" cy="2540000"/>
          </a:xfrm>
          <a:prstGeom prst="rect">
            <a:avLst/>
          </a:prstGeom>
        </p:spPr>
        <p:txBody>
          <a:bodyPr/>
          <a:lstStyle/>
          <a:p>
            <a:pPr/>
            <a:r>
              <a:t>Obstacles To Victory</a:t>
            </a:r>
          </a:p>
        </p:txBody>
      </p:sp>
      <p:sp>
        <p:nvSpPr>
          <p:cNvPr id="136" name="Loyalist opposition:…"/>
          <p:cNvSpPr txBox="1"/>
          <p:nvPr>
            <p:ph type="body" idx="1"/>
          </p:nvPr>
        </p:nvSpPr>
        <p:spPr>
          <a:xfrm>
            <a:off x="101600" y="1625600"/>
            <a:ext cx="7332564" cy="8160445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Loyalist opposition:</a:t>
            </a:r>
          </a:p>
          <a:p>
            <a:pPr lvl="1">
              <a:buBlip>
                <a:blip r:embed="rId2"/>
              </a:buBlip>
            </a:pPr>
            <a:r>
              <a:t>Roughly 20%, higher in some areas</a:t>
            </a:r>
          </a:p>
          <a:p>
            <a:pPr>
              <a:buBlip>
                <a:blip r:embed="rId2"/>
              </a:buBlip>
            </a:pPr>
            <a:r>
              <a:t>Great Britain’s military and economic advantages:</a:t>
            </a:r>
          </a:p>
          <a:p>
            <a:pPr lvl="1">
              <a:buBlip>
                <a:blip r:embed="rId2"/>
              </a:buBlip>
            </a:pPr>
            <a:r>
              <a:t>Strongest military in the world, much more $ than the Americans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Why Did The Colonists Win?"/>
          <p:cNvSpPr txBox="1"/>
          <p:nvPr>
            <p:ph type="title"/>
          </p:nvPr>
        </p:nvSpPr>
        <p:spPr>
          <a:xfrm>
            <a:off x="34825" y="-76200"/>
            <a:ext cx="12935150" cy="1912343"/>
          </a:xfrm>
          <a:prstGeom prst="rect">
            <a:avLst/>
          </a:prstGeom>
        </p:spPr>
        <p:txBody>
          <a:bodyPr/>
          <a:lstStyle>
            <a:lvl1pPr defTabSz="402336">
              <a:defRPr sz="6336"/>
            </a:lvl1pPr>
          </a:lstStyle>
          <a:p>
            <a:pPr/>
            <a:r>
              <a:t>Why Did The Colonists Win?</a:t>
            </a:r>
          </a:p>
        </p:txBody>
      </p:sp>
      <p:sp>
        <p:nvSpPr>
          <p:cNvPr id="139" name="Actions of colonial militias and Continental Army:…"/>
          <p:cNvSpPr txBox="1"/>
          <p:nvPr>
            <p:ph type="body" idx="1"/>
          </p:nvPr>
        </p:nvSpPr>
        <p:spPr>
          <a:xfrm>
            <a:off x="50800" y="1752600"/>
            <a:ext cx="6984901" cy="7772400"/>
          </a:xfrm>
          <a:prstGeom prst="rect">
            <a:avLst/>
          </a:prstGeom>
        </p:spPr>
        <p:txBody>
          <a:bodyPr/>
          <a:lstStyle/>
          <a:p>
            <a:pPr marL="342900" indent="-342900" defTabSz="274320">
              <a:spcBef>
                <a:spcPts val="2100"/>
              </a:spcBef>
              <a:buBlip>
                <a:blip r:embed="rId2"/>
              </a:buBlip>
              <a:defRPr sz="2160"/>
            </a:pPr>
            <a:r>
              <a:t>Actions of colonial militias and Continental Army:</a:t>
            </a:r>
          </a:p>
          <a:p>
            <a:pPr lvl="1" marL="685800" indent="-342900" defTabSz="274320">
              <a:spcBef>
                <a:spcPts val="2100"/>
              </a:spcBef>
              <a:buBlip>
                <a:blip r:embed="rId2"/>
              </a:buBlip>
              <a:defRPr sz="2160"/>
            </a:pPr>
            <a:r>
              <a:t>Actions in key battles - Lexington and Concord, Bunker Hill</a:t>
            </a:r>
          </a:p>
          <a:p>
            <a:pPr marL="342900" indent="-342900" defTabSz="274320">
              <a:spcBef>
                <a:spcPts val="2100"/>
              </a:spcBef>
              <a:buBlip>
                <a:blip r:embed="rId2"/>
              </a:buBlip>
              <a:defRPr sz="2160"/>
            </a:pPr>
            <a:r>
              <a:t>Washington’s leadership:</a:t>
            </a:r>
          </a:p>
          <a:p>
            <a:pPr lvl="1" marL="685800" indent="-342900" defTabSz="274320">
              <a:spcBef>
                <a:spcPts val="2100"/>
              </a:spcBef>
              <a:buBlip>
                <a:blip r:embed="rId2"/>
              </a:buBlip>
              <a:defRPr sz="2160"/>
            </a:pPr>
            <a:r>
              <a:t>Charismatic, resilient, revered </a:t>
            </a:r>
          </a:p>
          <a:p>
            <a:pPr lvl="1" marL="685800" indent="-342900" defTabSz="274320">
              <a:spcBef>
                <a:spcPts val="2100"/>
              </a:spcBef>
              <a:buBlip>
                <a:blip r:embed="rId2"/>
              </a:buBlip>
              <a:defRPr sz="2160"/>
            </a:pPr>
            <a:r>
              <a:t>Captured Hessians</a:t>
            </a:r>
          </a:p>
          <a:p>
            <a:pPr marL="342900" indent="-342900" defTabSz="274320">
              <a:spcBef>
                <a:spcPts val="2100"/>
              </a:spcBef>
              <a:buBlip>
                <a:blip r:embed="rId2"/>
              </a:buBlip>
              <a:defRPr sz="2160"/>
            </a:pPr>
            <a:r>
              <a:t>Colonists’ ideological commitment:</a:t>
            </a:r>
          </a:p>
          <a:p>
            <a:pPr lvl="1" marL="685800" indent="-342900" defTabSz="274320">
              <a:spcBef>
                <a:spcPts val="2100"/>
              </a:spcBef>
              <a:buBlip>
                <a:blip r:embed="rId2"/>
              </a:buBlip>
              <a:defRPr sz="2160"/>
            </a:pPr>
            <a:r>
              <a:t>Belief in republic government (Enlightenment, T-Paine)</a:t>
            </a:r>
          </a:p>
          <a:p>
            <a:pPr marL="342900" indent="-342900" defTabSz="274320">
              <a:spcBef>
                <a:spcPts val="2100"/>
              </a:spcBef>
              <a:buBlip>
                <a:blip r:embed="rId2"/>
              </a:buBlip>
              <a:defRPr sz="2160"/>
            </a:pPr>
            <a:r>
              <a:t>Assistance from European allies:</a:t>
            </a:r>
          </a:p>
          <a:p>
            <a:pPr lvl="1" marL="685800" indent="-342900" defTabSz="274320">
              <a:spcBef>
                <a:spcPts val="2100"/>
              </a:spcBef>
              <a:buBlip>
                <a:blip r:embed="rId2"/>
              </a:buBlip>
              <a:defRPr sz="2160"/>
            </a:pPr>
            <a:r>
              <a:t>Particularly French aid after the Battle of Saratoga (1777)</a:t>
            </a:r>
          </a:p>
        </p:txBody>
      </p:sp>
      <p:pic>
        <p:nvPicPr>
          <p:cNvPr id="14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93614" y="1663703"/>
            <a:ext cx="5716983" cy="3352231"/>
          </a:xfrm>
          <a:prstGeom prst="rect">
            <a:avLst/>
          </a:prstGeom>
          <a:ln w="88900">
            <a:miter lim="400000"/>
          </a:ln>
        </p:spPr>
      </p:pic>
      <p:pic>
        <p:nvPicPr>
          <p:cNvPr id="141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59164" y="5398318"/>
            <a:ext cx="5385883" cy="3580301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1" grpId="3"/>
      <p:bldP build="p" bldLvl="5" animBg="1" rev="0" advAuto="0" spid="139" grpId="1"/>
      <p:bldP build="whole" bldLvl="1" animBg="1" rev="0" advAuto="0" spid="140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hanges To America After The War"/>
          <p:cNvSpPr txBox="1"/>
          <p:nvPr>
            <p:ph type="title"/>
          </p:nvPr>
        </p:nvSpPr>
        <p:spPr>
          <a:xfrm>
            <a:off x="43358" y="-50800"/>
            <a:ext cx="12918084" cy="2540000"/>
          </a:xfrm>
          <a:prstGeom prst="rect">
            <a:avLst/>
          </a:prstGeom>
        </p:spPr>
        <p:txBody>
          <a:bodyPr/>
          <a:lstStyle/>
          <a:p>
            <a:pPr/>
            <a:r>
              <a:t>Changes To America After The War</a:t>
            </a:r>
          </a:p>
        </p:txBody>
      </p:sp>
      <p:sp>
        <p:nvSpPr>
          <p:cNvPr id="144" name="Enlightenment helped influence individual talent over hereditary privilege…"/>
          <p:cNvSpPr txBox="1"/>
          <p:nvPr>
            <p:ph type="body" idx="1"/>
          </p:nvPr>
        </p:nvSpPr>
        <p:spPr>
          <a:xfrm>
            <a:off x="76200" y="2336800"/>
            <a:ext cx="7911108" cy="7446467"/>
          </a:xfrm>
          <a:prstGeom prst="rect">
            <a:avLst/>
          </a:prstGeom>
        </p:spPr>
        <p:txBody>
          <a:bodyPr/>
          <a:lstStyle/>
          <a:p>
            <a:pPr marL="508634" indent="-508634" defTabSz="406908">
              <a:spcBef>
                <a:spcPts val="3200"/>
              </a:spcBef>
              <a:buBlip>
                <a:blip r:embed="rId2"/>
              </a:buBlip>
              <a:defRPr sz="3204"/>
            </a:pPr>
            <a:r>
              <a:t>Enlightenment helped influence individual talent over hereditary privilege</a:t>
            </a:r>
          </a:p>
          <a:p>
            <a:pPr lvl="1" marL="1017269" indent="-508634" defTabSz="406908">
              <a:spcBef>
                <a:spcPts val="3200"/>
              </a:spcBef>
              <a:buBlip>
                <a:blip r:embed="rId2"/>
              </a:buBlip>
              <a:defRPr sz="3204"/>
            </a:pPr>
            <a:r>
              <a:t>Primogeniture was outlawed</a:t>
            </a:r>
          </a:p>
          <a:p>
            <a:pPr lvl="2" marL="1525905" indent="-508634" defTabSz="406908">
              <a:spcBef>
                <a:spcPts val="3200"/>
              </a:spcBef>
              <a:buBlip>
                <a:blip r:embed="rId2"/>
              </a:buBlip>
              <a:defRPr sz="3204"/>
            </a:pPr>
            <a:r>
              <a:t>Eldest son inherits most, if not all, of property</a:t>
            </a:r>
          </a:p>
          <a:p>
            <a:pPr marL="508634" indent="-508634" defTabSz="406908">
              <a:spcBef>
                <a:spcPts val="3200"/>
              </a:spcBef>
              <a:buBlip>
                <a:blip r:embed="rId2"/>
              </a:buBlip>
              <a:defRPr sz="3204"/>
            </a:pPr>
            <a:r>
              <a:t>Religion helped Americans see themselves as blessed with liberty</a:t>
            </a:r>
          </a:p>
        </p:txBody>
      </p:sp>
      <p:pic>
        <p:nvPicPr>
          <p:cNvPr id="14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58200" y="3122101"/>
            <a:ext cx="3899110" cy="5033398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4" grpId="1"/>
      <p:bldP build="whole" bldLvl="1" animBg="1" rev="0" advAuto="0" spid="145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ush For Equality During And After The War"/>
          <p:cNvSpPr txBox="1"/>
          <p:nvPr>
            <p:ph type="title"/>
          </p:nvPr>
        </p:nvSpPr>
        <p:spPr>
          <a:xfrm>
            <a:off x="-50800" y="-203200"/>
            <a:ext cx="13004800" cy="2540000"/>
          </a:xfrm>
          <a:prstGeom prst="rect">
            <a:avLst/>
          </a:prstGeom>
        </p:spPr>
        <p:txBody>
          <a:bodyPr/>
          <a:lstStyle>
            <a:lvl1pPr defTabSz="448055">
              <a:defRPr sz="7056"/>
            </a:lvl1pPr>
          </a:lstStyle>
          <a:p>
            <a:pPr/>
            <a:r>
              <a:t>Push For Equality During And After The War</a:t>
            </a:r>
          </a:p>
        </p:txBody>
      </p:sp>
      <p:sp>
        <p:nvSpPr>
          <p:cNvPr id="148" name="Some individuals called for the abolition of slavery…"/>
          <p:cNvSpPr txBox="1"/>
          <p:nvPr>
            <p:ph type="body" idx="1"/>
          </p:nvPr>
        </p:nvSpPr>
        <p:spPr>
          <a:xfrm>
            <a:off x="50800" y="2108200"/>
            <a:ext cx="7514729" cy="7615238"/>
          </a:xfrm>
          <a:prstGeom prst="rect">
            <a:avLst/>
          </a:prstGeom>
        </p:spPr>
        <p:txBody>
          <a:bodyPr/>
          <a:lstStyle/>
          <a:p>
            <a:pPr marL="313689" indent="-313689" defTabSz="297179">
              <a:spcBef>
                <a:spcPts val="2000"/>
              </a:spcBef>
              <a:buBlip>
                <a:blip r:embed="rId2"/>
              </a:buBlip>
              <a:defRPr sz="2080"/>
            </a:pPr>
            <a:r>
              <a:t>Some individuals called for the abolition of slavery</a:t>
            </a:r>
          </a:p>
          <a:p>
            <a:pPr lvl="1" marL="627379" indent="-313689" defTabSz="297179">
              <a:spcBef>
                <a:spcPts val="2000"/>
              </a:spcBef>
              <a:buBlip>
                <a:blip r:embed="rId2"/>
              </a:buBlip>
              <a:defRPr sz="2080"/>
            </a:pPr>
            <a:r>
              <a:t>Pennsylvania’s Gradual Abolition Law (1780):</a:t>
            </a:r>
          </a:p>
          <a:p>
            <a:pPr lvl="2" marL="941069" indent="-313689" defTabSz="297179">
              <a:spcBef>
                <a:spcPts val="2000"/>
              </a:spcBef>
              <a:buBlip>
                <a:blip r:embed="rId2"/>
              </a:buBlip>
              <a:defRPr sz="2080"/>
            </a:pPr>
            <a:r>
              <a:t>Prohibited importation of slaves into PA</a:t>
            </a:r>
          </a:p>
          <a:p>
            <a:pPr lvl="2" marL="941069" indent="-313689" defTabSz="297179">
              <a:spcBef>
                <a:spcPts val="2000"/>
              </a:spcBef>
              <a:buBlip>
                <a:blip r:embed="rId2"/>
              </a:buBlip>
              <a:defRPr sz="2080"/>
            </a:pPr>
            <a:r>
              <a:t>ALL children born in PA would be free, regardless if their parents were slaves</a:t>
            </a:r>
          </a:p>
          <a:p>
            <a:pPr lvl="2" marL="941069" indent="-313689" defTabSz="297179">
              <a:spcBef>
                <a:spcPts val="2000"/>
              </a:spcBef>
              <a:buBlip>
                <a:blip r:embed="rId2"/>
              </a:buBlip>
              <a:defRPr sz="2080"/>
            </a:pPr>
            <a:r>
              <a:t>Model for other states to follow</a:t>
            </a:r>
          </a:p>
          <a:p>
            <a:pPr marL="313689" indent="-313689" defTabSz="297179">
              <a:spcBef>
                <a:spcPts val="2000"/>
              </a:spcBef>
              <a:buBlip>
                <a:blip r:embed="rId2"/>
              </a:buBlip>
              <a:defRPr sz="2080"/>
            </a:pPr>
            <a:r>
              <a:t>Increased calls for greater political democracy:</a:t>
            </a:r>
          </a:p>
          <a:p>
            <a:pPr lvl="1" marL="627379" indent="-313689" defTabSz="297179">
              <a:spcBef>
                <a:spcPts val="2000"/>
              </a:spcBef>
              <a:buBlip>
                <a:blip r:embed="rId2"/>
              </a:buBlip>
              <a:defRPr sz="2080"/>
            </a:pPr>
            <a:r>
              <a:t>Abigail Adams’ “Remember the Ladies”</a:t>
            </a:r>
          </a:p>
          <a:p>
            <a:pPr lvl="1" marL="627379" indent="-313689" defTabSz="297179">
              <a:spcBef>
                <a:spcPts val="2000"/>
              </a:spcBef>
              <a:buBlip>
                <a:blip r:embed="rId2"/>
              </a:buBlip>
              <a:defRPr sz="2080"/>
            </a:pPr>
            <a:r>
              <a:t>Judith Sargent Murray advocated education for females </a:t>
            </a:r>
          </a:p>
        </p:txBody>
      </p:sp>
      <p:pic>
        <p:nvPicPr>
          <p:cNvPr id="14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32800" y="2838450"/>
            <a:ext cx="3857872" cy="506784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9" grpId="2"/>
      <p:bldP build="p" bldLvl="5" animBg="1" rev="0" advAuto="0" spid="14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publican Motherhood"/>
          <p:cNvSpPr txBox="1"/>
          <p:nvPr>
            <p:ph type="title"/>
          </p:nvPr>
        </p:nvSpPr>
        <p:spPr>
          <a:xfrm>
            <a:off x="-50800" y="-406400"/>
            <a:ext cx="13106400" cy="2540000"/>
          </a:xfrm>
          <a:prstGeom prst="rect">
            <a:avLst/>
          </a:prstGeom>
        </p:spPr>
        <p:txBody>
          <a:bodyPr/>
          <a:lstStyle/>
          <a:p>
            <a:pPr/>
            <a:r>
              <a:t>Republican Motherhood</a:t>
            </a:r>
          </a:p>
        </p:txBody>
      </p:sp>
      <p:sp>
        <p:nvSpPr>
          <p:cNvPr id="152" name="Women were expected to instill republican values in children and families…"/>
          <p:cNvSpPr txBox="1"/>
          <p:nvPr>
            <p:ph type="body" idx="1"/>
          </p:nvPr>
        </p:nvSpPr>
        <p:spPr>
          <a:xfrm>
            <a:off x="25400" y="1828800"/>
            <a:ext cx="7368580" cy="8143975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Women were expected to instill republican values in children and families</a:t>
            </a:r>
          </a:p>
          <a:p>
            <a:pPr lvl="1">
              <a:buBlip>
                <a:blip r:embed="rId2"/>
              </a:buBlip>
            </a:pPr>
            <a:r>
              <a:t>Republicanism - focus on citizens as source of power - popular sovereignty</a:t>
            </a:r>
          </a:p>
          <a:p>
            <a:pPr>
              <a:buBlip>
                <a:blip r:embed="rId2"/>
              </a:buBlip>
            </a:pPr>
            <a:r>
              <a:t>Increased educational opportunities for women</a:t>
            </a:r>
          </a:p>
        </p:txBody>
      </p:sp>
      <p:sp>
        <p:nvSpPr>
          <p:cNvPr id="153" name="Education ="/>
          <p:cNvSpPr/>
          <p:nvPr/>
        </p:nvSpPr>
        <p:spPr>
          <a:xfrm>
            <a:off x="8280400" y="4241800"/>
            <a:ext cx="4579541" cy="1599010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50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/>
            <a:r>
              <a:t>Education =</a:t>
            </a:r>
          </a:p>
        </p:txBody>
      </p:sp>
      <p:sp>
        <p:nvSpPr>
          <p:cNvPr id="155" name="Line"/>
          <p:cNvSpPr/>
          <p:nvPr/>
        </p:nvSpPr>
        <p:spPr>
          <a:xfrm flipV="1">
            <a:off x="10570458" y="6340679"/>
            <a:ext cx="1" cy="2787927"/>
          </a:xfrm>
          <a:prstGeom prst="line">
            <a:avLst/>
          </a:prstGeom>
          <a:ln>
            <a:tailEnd type="triangle"/>
          </a:ln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2" grpId="1"/>
      <p:bldP build="whole" bldLvl="1" animBg="1" rev="0" advAuto="0" spid="153" grpId="2"/>
      <p:bldP build="whole" bldLvl="1" animBg="1" rev="0" advAuto="0" spid="155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Impacts Of D.O.I. And Revolution?"/>
          <p:cNvSpPr txBox="1"/>
          <p:nvPr>
            <p:ph type="title"/>
          </p:nvPr>
        </p:nvSpPr>
        <p:spPr>
          <a:xfrm>
            <a:off x="-1" y="-25400"/>
            <a:ext cx="13004801" cy="2037358"/>
          </a:xfrm>
          <a:prstGeom prst="rect">
            <a:avLst/>
          </a:prstGeom>
        </p:spPr>
        <p:txBody>
          <a:bodyPr/>
          <a:lstStyle>
            <a:lvl1pPr defTabSz="374904">
              <a:defRPr sz="5904"/>
            </a:lvl1pPr>
          </a:lstStyle>
          <a:p>
            <a:pPr/>
            <a:r>
              <a:t>Impacts Of D.O.I. And Revolution?</a:t>
            </a:r>
          </a:p>
        </p:txBody>
      </p:sp>
      <p:sp>
        <p:nvSpPr>
          <p:cNvPr id="158" name="Inspired revolutions across the world…"/>
          <p:cNvSpPr txBox="1"/>
          <p:nvPr>
            <p:ph type="body" idx="1"/>
          </p:nvPr>
        </p:nvSpPr>
        <p:spPr>
          <a:xfrm>
            <a:off x="127000" y="2083764"/>
            <a:ext cx="7965381" cy="7571908"/>
          </a:xfrm>
          <a:prstGeom prst="rect">
            <a:avLst/>
          </a:prstGeom>
        </p:spPr>
        <p:txBody>
          <a:bodyPr/>
          <a:lstStyle/>
          <a:p>
            <a:pPr marL="453644" indent="-453644" defTabSz="429768">
              <a:spcBef>
                <a:spcPts val="3000"/>
              </a:spcBef>
              <a:buBlip>
                <a:blip r:embed="rId2"/>
              </a:buBlip>
              <a:defRPr sz="3008"/>
            </a:pPr>
            <a:r>
              <a:t>Inspired revolutions across the world</a:t>
            </a:r>
          </a:p>
          <a:p>
            <a:pPr lvl="1" marL="907288" indent="-453644" defTabSz="429768">
              <a:spcBef>
                <a:spcPts val="3000"/>
              </a:spcBef>
              <a:buBlip>
                <a:blip r:embed="rId2"/>
              </a:buBlip>
              <a:defRPr sz="3008"/>
            </a:pPr>
            <a:r>
              <a:t>French Revolution in 1789</a:t>
            </a:r>
          </a:p>
          <a:p>
            <a:pPr lvl="1" marL="907288" indent="-453644" defTabSz="429768">
              <a:spcBef>
                <a:spcPts val="3000"/>
              </a:spcBef>
              <a:buBlip>
                <a:blip r:embed="rId2"/>
              </a:buBlip>
              <a:defRPr sz="3008"/>
            </a:pPr>
            <a:r>
              <a:t>Haiti - Toussaint L’Ouverture helped Haiti gain independence in 1804</a:t>
            </a:r>
          </a:p>
          <a:p>
            <a:pPr lvl="1" marL="907288" indent="-453644" defTabSz="429768">
              <a:spcBef>
                <a:spcPts val="3000"/>
              </a:spcBef>
              <a:buBlip>
                <a:blip r:embed="rId2"/>
              </a:buBlip>
              <a:defRPr sz="3008"/>
            </a:pPr>
            <a:r>
              <a:t>Latin America - many Spanish colonies gained independence in the early 19th century</a:t>
            </a:r>
          </a:p>
          <a:p>
            <a:pPr lvl="2" marL="1360931" indent="-453644" defTabSz="429768">
              <a:spcBef>
                <a:spcPts val="3000"/>
              </a:spcBef>
              <a:buBlip>
                <a:blip r:embed="rId2"/>
              </a:buBlip>
              <a:defRPr sz="3008"/>
            </a:pPr>
            <a:r>
              <a:t>Simon Bolivar </a:t>
            </a:r>
          </a:p>
        </p:txBody>
      </p:sp>
      <p:pic>
        <p:nvPicPr>
          <p:cNvPr id="15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61350" y="2083764"/>
            <a:ext cx="4192954" cy="3140330"/>
          </a:xfrm>
          <a:prstGeom prst="rect">
            <a:avLst/>
          </a:prstGeom>
          <a:ln w="88900">
            <a:miter lim="400000"/>
          </a:ln>
        </p:spPr>
      </p:pic>
      <p:pic>
        <p:nvPicPr>
          <p:cNvPr id="160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960826" y="5295900"/>
            <a:ext cx="2794001" cy="464820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0" grpId="3"/>
      <p:bldP build="p" bldLvl="5" animBg="1" rev="0" advAuto="0" spid="158" grpId="1"/>
      <p:bldP build="whole" bldLvl="1" animBg="1" rev="0" advAuto="0" spid="159" grpId="2"/>
    </p:bld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jpe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jpeg"/></Relationships>

</file>

<file path=ppt/theme/theme1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BF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