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14: State Constitutions And The Articles Of Confederation After The American Revolution (Key Concept 3.2, II, A-B; 3.3, I, C)"/>
          <p:cNvSpPr txBox="1"/>
          <p:nvPr>
            <p:ph type="ctrTitle"/>
          </p:nvPr>
        </p:nvSpPr>
        <p:spPr>
          <a:xfrm>
            <a:off x="2182" y="25400"/>
            <a:ext cx="13000436" cy="2540000"/>
          </a:xfrm>
          <a:prstGeom prst="rect">
            <a:avLst/>
          </a:prstGeom>
        </p:spPr>
        <p:txBody>
          <a:bodyPr/>
          <a:lstStyle>
            <a:lvl1pPr defTabSz="219455">
              <a:defRPr sz="3455"/>
            </a:lvl1pPr>
          </a:lstStyle>
          <a:p>
            <a:pPr/>
            <a:r>
              <a:t>APUSH Review: Video #14: State Constitutions And The Articles Of Confederation After The American Revolution (Key Concept 3.2, II, A-B; 3.3, I, C)</a:t>
            </a:r>
          </a:p>
        </p:txBody>
      </p:sp>
      <p:sp>
        <p:nvSpPr>
          <p:cNvPr id="120" name="Everything You Need To Know About State Constitutions And The Articles Of Confederation To Succeed In APUSH"/>
          <p:cNvSpPr txBox="1"/>
          <p:nvPr>
            <p:ph type="subTitle" sz="quarter" idx="1"/>
          </p:nvPr>
        </p:nvSpPr>
        <p:spPr>
          <a:xfrm>
            <a:off x="992" y="2673350"/>
            <a:ext cx="13002816" cy="1663700"/>
          </a:xfrm>
          <a:prstGeom prst="rect">
            <a:avLst/>
          </a:prstGeom>
        </p:spPr>
        <p:txBody>
          <a:bodyPr/>
          <a:lstStyle>
            <a:lvl1pPr defTabSz="397763">
              <a:defRPr sz="3132"/>
            </a:lvl1pPr>
          </a:lstStyle>
          <a:p>
            <a:pPr/>
            <a:r>
              <a:t>Everything You Need To Know About State Constitutions And The Articles Of Confederation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4140200"/>
            <a:ext cx="6123528" cy="4592646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101922" y="86776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23" name="Shoutout to Mr. Prophet’s class in San Fransisco! Thanks for watching"/>
          <p:cNvSpPr/>
          <p:nvPr/>
        </p:nvSpPr>
        <p:spPr>
          <a:xfrm>
            <a:off x="6515100" y="2210990"/>
            <a:ext cx="4835426" cy="4245770"/>
          </a:xfrm>
          <a:prstGeom prst="wedgeEllipseCallout">
            <a:avLst>
              <a:gd name="adj1" fmla="val -49385"/>
              <a:gd name="adj2" fmla="val 6121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Shoutout to Mr. Prophet’s class in San Fransisco! Thanks for watching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ew State Constitutions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/>
          <a:p>
            <a:pPr/>
            <a:r>
              <a:t>New State Constitutions</a:t>
            </a:r>
          </a:p>
        </p:txBody>
      </p:sp>
      <p:sp>
        <p:nvSpPr>
          <p:cNvPr id="126" name="Many constitutions placed property qualifications for voting and citizenship…"/>
          <p:cNvSpPr txBox="1"/>
          <p:nvPr>
            <p:ph type="body" idx="1"/>
          </p:nvPr>
        </p:nvSpPr>
        <p:spPr>
          <a:xfrm>
            <a:off x="25400" y="1676400"/>
            <a:ext cx="8213527" cy="8130580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Many constitutions placed property qualifications for voting and citizenship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Fear of the masses</a:t>
            </a: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Most property qualifications would be eliminated during Andrew Jackson’s presidency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State governments: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Most powerful branch was the legislative</a:t>
            </a: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Elected by the voters</a:t>
            </a: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Fear of a British monarch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5400" y="3634620"/>
            <a:ext cx="3472326" cy="421414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rticles Of Confederation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>
            <a:lvl1pPr defTabSz="429768">
              <a:defRPr sz="6768"/>
            </a:lvl1pPr>
          </a:lstStyle>
          <a:p>
            <a:pPr/>
            <a:r>
              <a:t>Articles Of Confederation</a:t>
            </a:r>
          </a:p>
        </p:txBody>
      </p:sp>
      <p:sp>
        <p:nvSpPr>
          <p:cNvPr id="130" name="Think one word…"/>
          <p:cNvSpPr txBox="1"/>
          <p:nvPr>
            <p:ph type="body" idx="1"/>
          </p:nvPr>
        </p:nvSpPr>
        <p:spPr>
          <a:xfrm>
            <a:off x="25400" y="1676400"/>
            <a:ext cx="8213527" cy="8130580"/>
          </a:xfrm>
          <a:prstGeom prst="rect">
            <a:avLst/>
          </a:prstGeom>
        </p:spPr>
        <p:txBody>
          <a:bodyPr/>
          <a:lstStyle/>
          <a:p>
            <a:pPr marL="40005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Think one word</a:t>
            </a: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WEAK!</a:t>
            </a:r>
          </a:p>
          <a:p>
            <a:pPr marL="40005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The Articles were purposely designed this way. Why?</a:t>
            </a: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Fear of a strong central government like Britain</a:t>
            </a:r>
          </a:p>
          <a:p>
            <a:pPr marL="40005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How were the Articles weak?</a:t>
            </a: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No executive branch</a:t>
            </a: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Unicameral legislature with one vote per state </a:t>
            </a:r>
          </a:p>
          <a:p>
            <a:pPr lvl="1" marL="800100" indent="-400050" defTabSz="320039">
              <a:spcBef>
                <a:spcPts val="2500"/>
              </a:spcBef>
              <a:buBlip>
                <a:blip r:embed="rId2"/>
              </a:buBlip>
              <a:defRPr sz="2520"/>
            </a:pPr>
            <a:r>
              <a:t>State legislatures had incredible power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20200" y="1555750"/>
            <a:ext cx="2794000" cy="43561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ssues Under The Articles Of Confederation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Issues Under The Articles Of Confederation</a:t>
            </a:r>
          </a:p>
        </p:txBody>
      </p:sp>
      <p:sp>
        <p:nvSpPr>
          <p:cNvPr id="134" name="International Trade:…"/>
          <p:cNvSpPr txBox="1"/>
          <p:nvPr>
            <p:ph type="body" idx="1"/>
          </p:nvPr>
        </p:nvSpPr>
        <p:spPr>
          <a:xfrm>
            <a:off x="25400" y="1676400"/>
            <a:ext cx="8213527" cy="8130580"/>
          </a:xfrm>
          <a:prstGeom prst="rect">
            <a:avLst/>
          </a:prstGeom>
        </p:spPr>
        <p:txBody>
          <a:bodyPr/>
          <a:lstStyle/>
          <a:p>
            <a:pPr marL="44005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International Trade: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Britain refused commercial treaties with US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Spain cut off access to MS River</a:t>
            </a:r>
          </a:p>
          <a:p>
            <a:pPr marL="44005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Finances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Federal government could not tax - very little source of revenue</a:t>
            </a:r>
          </a:p>
          <a:p>
            <a:pPr lvl="1" marL="880109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Each state could coin its own $ - differing values, inflation in some states</a:t>
            </a:r>
          </a:p>
          <a:p>
            <a:pPr lvl="2" marL="1320164" indent="-440054" defTabSz="352043">
              <a:spcBef>
                <a:spcPts val="2700"/>
              </a:spcBef>
              <a:buBlip>
                <a:blip r:embed="rId2"/>
              </a:buBlip>
              <a:defRPr sz="2772"/>
            </a:pPr>
            <a:r>
              <a:t>Difficulties with trade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1701800"/>
            <a:ext cx="5349754" cy="330712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ssues Under The Articles Of Confederation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Issues Under The Articles Of Confederation</a:t>
            </a:r>
          </a:p>
        </p:txBody>
      </p:sp>
      <p:sp>
        <p:nvSpPr>
          <p:cNvPr id="138" name="Interstate Commerce:…"/>
          <p:cNvSpPr txBox="1"/>
          <p:nvPr>
            <p:ph type="body" idx="1"/>
          </p:nvPr>
        </p:nvSpPr>
        <p:spPr>
          <a:xfrm>
            <a:off x="25400" y="1676400"/>
            <a:ext cx="7247037" cy="8130580"/>
          </a:xfrm>
          <a:prstGeom prst="rect">
            <a:avLst/>
          </a:prstGeom>
        </p:spPr>
        <p:txBody>
          <a:bodyPr/>
          <a:lstStyle/>
          <a:p>
            <a:pPr marL="44576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Interstate Commerce: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Each state could place tariffs on goods from other states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Federal government had no control over Interstate trade</a:t>
            </a:r>
          </a:p>
          <a:p>
            <a:pPr lvl="2" marL="133730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Trade between two or more states</a:t>
            </a:r>
          </a:p>
          <a:p>
            <a:pPr marL="44576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Foreign Relations</a:t>
            </a:r>
          </a:p>
          <a:p>
            <a:pPr lvl="1" marL="891539" indent="-445769" defTabSz="35661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Weak government could not force Britain to leave posts after Rev. War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5463" y="5397500"/>
            <a:ext cx="6342440" cy="212471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ssues Under The Articles Of Confederation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Issues Under The Articles Of Confederation</a:t>
            </a:r>
          </a:p>
        </p:txBody>
      </p:sp>
      <p:sp>
        <p:nvSpPr>
          <p:cNvPr id="142" name="Internal unrest:…"/>
          <p:cNvSpPr txBox="1"/>
          <p:nvPr>
            <p:ph type="body" idx="1"/>
          </p:nvPr>
        </p:nvSpPr>
        <p:spPr>
          <a:xfrm>
            <a:off x="25400" y="1676400"/>
            <a:ext cx="8213527" cy="8130580"/>
          </a:xfrm>
          <a:prstGeom prst="rect">
            <a:avLst/>
          </a:prstGeom>
        </p:spPr>
        <p:txBody>
          <a:bodyPr/>
          <a:lstStyle/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Internal unrest:</a:t>
            </a:r>
          </a:p>
          <a:p>
            <a:pPr lvl="1" marL="925830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Shays’ Rebellion:</a:t>
            </a: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Economic issues in the 1780s</a:t>
            </a: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Farmers in MA protested farm foreclosures and high state taxes</a:t>
            </a:r>
          </a:p>
          <a:p>
            <a:pPr lvl="2" marL="1388744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Rebellion lasted months -&gt; no national military to stop it</a:t>
            </a:r>
          </a:p>
          <a:p>
            <a:pPr marL="462915" indent="-462915" defTabSz="370331">
              <a:spcBef>
                <a:spcPts val="2900"/>
              </a:spcBef>
              <a:buBlip>
                <a:blip r:embed="rId2"/>
              </a:buBlip>
              <a:defRPr sz="2916"/>
            </a:pPr>
            <a:r>
              <a:t>All these issues led to many Americans wanted to revise the Articles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200" y="6153150"/>
            <a:ext cx="4539055" cy="2785329"/>
          </a:xfrm>
          <a:prstGeom prst="rect">
            <a:avLst/>
          </a:prstGeom>
          <a:ln w="889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03727" y="1409700"/>
            <a:ext cx="2794001" cy="4241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3"/>
      <p:bldP build="whole" bldLvl="1" animBg="1" rev="0" advAuto="0" spid="144" grpId="2"/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 Positive Of The Articles Of Confederation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A Positive Of The Articles Of Confederation</a:t>
            </a:r>
          </a:p>
        </p:txBody>
      </p:sp>
      <p:sp>
        <p:nvSpPr>
          <p:cNvPr id="147" name="Northwest Land Ordinance (1787)…"/>
          <p:cNvSpPr txBox="1"/>
          <p:nvPr>
            <p:ph type="body" idx="1"/>
          </p:nvPr>
        </p:nvSpPr>
        <p:spPr>
          <a:xfrm>
            <a:off x="25400" y="1676400"/>
            <a:ext cx="7114283" cy="8130580"/>
          </a:xfrm>
          <a:prstGeom prst="rect">
            <a:avLst/>
          </a:prstGeom>
        </p:spPr>
        <p:txBody>
          <a:bodyPr/>
          <a:lstStyle/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Northwest Land Ordinance (1787)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Nation could admit new states (once a population of 60,000 was reached)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Guaranteed freedom of religion and trial by jury </a:t>
            </a:r>
          </a:p>
          <a:p>
            <a:pPr lvl="2" marL="123444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PRIOR to the Bill of Rights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Proceeds from the 16th square mile of  36 square miles went towards education 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Abolished slavery</a:t>
            </a:r>
          </a:p>
          <a:p>
            <a:pPr lvl="1" marL="82296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Protection of private property</a:t>
            </a:r>
          </a:p>
        </p:txBody>
      </p:sp>
      <p:pic>
        <p:nvPicPr>
          <p:cNvPr id="148" name="Screen Shot 2018-07-31 at 10.05.09 AM.png" descr="Screen Shot 2018-07-31 at 10.05.0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8650" y="2986017"/>
            <a:ext cx="6396796" cy="44795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Quick Recap"/>
          <p:cNvSpPr txBox="1"/>
          <p:nvPr>
            <p:ph type="title"/>
          </p:nvPr>
        </p:nvSpPr>
        <p:spPr>
          <a:xfrm>
            <a:off x="7540" y="12898"/>
            <a:ext cx="12989720" cy="1586707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1" name="Voting under state constitutions…"/>
          <p:cNvSpPr txBox="1"/>
          <p:nvPr>
            <p:ph type="body" idx="1"/>
          </p:nvPr>
        </p:nvSpPr>
        <p:spPr>
          <a:xfrm>
            <a:off x="25400" y="1676400"/>
            <a:ext cx="12954000" cy="813058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Voting under state constitutions</a:t>
            </a:r>
          </a:p>
          <a:p>
            <a:pPr>
              <a:buBlip>
                <a:blip r:embed="rId2"/>
              </a:buBlip>
            </a:pPr>
            <a:r>
              <a:t>Issues under Articles:</a:t>
            </a:r>
          </a:p>
          <a:p>
            <a:pPr lvl="1">
              <a:buBlip>
                <a:blip r:embed="rId2"/>
              </a:buBlip>
            </a:pPr>
            <a:r>
              <a:t>Trade</a:t>
            </a:r>
          </a:p>
          <a:p>
            <a:pPr lvl="1">
              <a:buBlip>
                <a:blip r:embed="rId2"/>
              </a:buBlip>
            </a:pPr>
            <a:r>
              <a:t>Finance</a:t>
            </a:r>
          </a:p>
          <a:p>
            <a:pPr lvl="1">
              <a:buBlip>
                <a:blip r:embed="rId2"/>
              </a:buBlip>
            </a:pPr>
            <a:r>
              <a:t>Foreign Relations</a:t>
            </a:r>
          </a:p>
          <a:p>
            <a:pPr lvl="1">
              <a:buBlip>
                <a:blip r:embed="rId2"/>
              </a:buBlip>
            </a:pPr>
            <a:r>
              <a:t>Internal Unrest</a:t>
            </a:r>
          </a:p>
          <a:p>
            <a:pPr>
              <a:buBlip>
                <a:blip r:embed="rId2"/>
              </a:buBlip>
            </a:pPr>
            <a:r>
              <a:t>Northwest Land Ordinance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e You Back Here For Video #15:  The Constitutional Convention, Compromises, And The Federalist Papers"/>
          <p:cNvSpPr txBox="1"/>
          <p:nvPr>
            <p:ph type="title"/>
          </p:nvPr>
        </p:nvSpPr>
        <p:spPr>
          <a:xfrm>
            <a:off x="7540" y="12898"/>
            <a:ext cx="12989720" cy="2270126"/>
          </a:xfrm>
          <a:prstGeom prst="rect">
            <a:avLst/>
          </a:prstGeom>
        </p:spPr>
        <p:txBody>
          <a:bodyPr/>
          <a:lstStyle>
            <a:lvl1pPr defTabSz="274320">
              <a:defRPr sz="4320"/>
            </a:lvl1pPr>
          </a:lstStyle>
          <a:p>
            <a:pPr/>
            <a:r>
              <a:t>See You Back Here For Video #15:  The Constitutional Convention, Compromises, And The Federalist Papers </a:t>
            </a:r>
          </a:p>
        </p:txBody>
      </p:sp>
      <p:sp>
        <p:nvSpPr>
          <p:cNvPr id="154" name="Thanks for watching…"/>
          <p:cNvSpPr txBox="1"/>
          <p:nvPr>
            <p:ph type="body" idx="1"/>
          </p:nvPr>
        </p:nvSpPr>
        <p:spPr>
          <a:xfrm>
            <a:off x="25400" y="1676400"/>
            <a:ext cx="12954000" cy="813058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5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1836" y="3445371"/>
            <a:ext cx="6123528" cy="459264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