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3: Spanish Exploration And Colonization (Key Concept 1.2, II, A-D)"/>
          <p:cNvSpPr txBox="1"/>
          <p:nvPr>
            <p:ph type="ctrTitle"/>
          </p:nvPr>
        </p:nvSpPr>
        <p:spPr>
          <a:xfrm>
            <a:off x="627459" y="520700"/>
            <a:ext cx="11749882" cy="2418656"/>
          </a:xfrm>
          <a:prstGeom prst="rect">
            <a:avLst/>
          </a:prstGeom>
        </p:spPr>
        <p:txBody>
          <a:bodyPr/>
          <a:lstStyle>
            <a:lvl1pPr defTabSz="356362">
              <a:defRPr sz="4392"/>
            </a:lvl1pPr>
          </a:lstStyle>
          <a:p>
            <a:pPr/>
            <a:r>
              <a:t>APUSH Review: Video #3: Spanish Exploration And Colonization (Key Concept 1.2, II, A-D)</a:t>
            </a:r>
          </a:p>
        </p:txBody>
      </p:sp>
      <p:sp>
        <p:nvSpPr>
          <p:cNvPr id="120" name="Everything You Need To Know About Spanish Exploration And Colonization To Succeed In APUSH"/>
          <p:cNvSpPr txBox="1"/>
          <p:nvPr>
            <p:ph type="subTitle" sz="quarter" idx="1"/>
          </p:nvPr>
        </p:nvSpPr>
        <p:spPr>
          <a:xfrm>
            <a:off x="627459" y="2698750"/>
            <a:ext cx="11749882" cy="1460500"/>
          </a:xfrm>
          <a:prstGeom prst="rect">
            <a:avLst/>
          </a:prstGeom>
        </p:spPr>
        <p:txBody>
          <a:bodyPr/>
          <a:lstStyle>
            <a:lvl1pPr defTabSz="560831">
              <a:defRPr sz="3455"/>
            </a:lvl1pPr>
          </a:lstStyle>
          <a:p>
            <a:pPr/>
            <a:r>
              <a:t>Everything You Need To Know About Spanish Exploration And Colonization To Succeed In APUSH</a:t>
            </a:r>
          </a:p>
        </p:txBody>
      </p:sp>
      <p:pic>
        <p:nvPicPr>
          <p:cNvPr id="121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0636" y="4241800"/>
            <a:ext cx="6123528" cy="459264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outout Time! Mrs. Reid’s class at Northbrook High School. Thanks for your support. Good luck!"/>
          <p:cNvSpPr/>
          <p:nvPr/>
        </p:nvSpPr>
        <p:spPr>
          <a:xfrm>
            <a:off x="6562725" y="1735935"/>
            <a:ext cx="5607844" cy="5502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44" y="0"/>
                </a:moveTo>
                <a:cubicBezTo>
                  <a:pt x="3843" y="0"/>
                  <a:pt x="3436" y="414"/>
                  <a:pt x="3436" y="925"/>
                </a:cubicBezTo>
                <a:lnTo>
                  <a:pt x="3436" y="19754"/>
                </a:lnTo>
                <a:lnTo>
                  <a:pt x="0" y="21600"/>
                </a:lnTo>
                <a:lnTo>
                  <a:pt x="6948" y="21344"/>
                </a:lnTo>
                <a:lnTo>
                  <a:pt x="20690" y="21344"/>
                </a:lnTo>
                <a:cubicBezTo>
                  <a:pt x="21192" y="21344"/>
                  <a:pt x="21600" y="20930"/>
                  <a:pt x="21600" y="20419"/>
                </a:cubicBezTo>
                <a:lnTo>
                  <a:pt x="21600" y="925"/>
                </a:lnTo>
                <a:cubicBezTo>
                  <a:pt x="21600" y="414"/>
                  <a:pt x="21192" y="0"/>
                  <a:pt x="20690" y="0"/>
                </a:cubicBezTo>
                <a:lnTo>
                  <a:pt x="4344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8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Shoutout Time! Mrs. Reid’s class at Northbrook High School. Thanks for your support. Good luck!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pacts Of Spanish Exploration"/>
          <p:cNvSpPr txBox="1"/>
          <p:nvPr>
            <p:ph type="title"/>
          </p:nvPr>
        </p:nvSpPr>
        <p:spPr>
          <a:xfrm>
            <a:off x="629542" y="508000"/>
            <a:ext cx="11745716" cy="1376760"/>
          </a:xfrm>
          <a:prstGeom prst="rect">
            <a:avLst/>
          </a:prstGeom>
        </p:spPr>
        <p:txBody>
          <a:bodyPr/>
          <a:lstStyle>
            <a:lvl1pPr defTabSz="519937">
              <a:defRPr sz="6408"/>
            </a:lvl1pPr>
          </a:lstStyle>
          <a:p>
            <a:pPr/>
            <a:r>
              <a:t>Impacts Of Spanish Exploration </a:t>
            </a:r>
          </a:p>
        </p:txBody>
      </p:sp>
      <p:sp>
        <p:nvSpPr>
          <p:cNvPr id="125" name="Deadly epidemics:…"/>
          <p:cNvSpPr txBox="1"/>
          <p:nvPr>
            <p:ph type="body" sz="half" idx="1"/>
          </p:nvPr>
        </p:nvSpPr>
        <p:spPr>
          <a:xfrm>
            <a:off x="635000" y="1879600"/>
            <a:ext cx="6579890" cy="7426127"/>
          </a:xfrm>
          <a:prstGeom prst="rect">
            <a:avLst/>
          </a:prstGeom>
        </p:spPr>
        <p:txBody>
          <a:bodyPr/>
          <a:lstStyle/>
          <a:p>
            <a:pPr marL="331469" indent="-331469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Deadly epidemics:</a:t>
            </a:r>
          </a:p>
          <a:p>
            <a:pPr lvl="1" marL="662939" indent="-331469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Smallpox, malaria</a:t>
            </a:r>
          </a:p>
          <a:p>
            <a:pPr lvl="2" marL="994409" indent="-331469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Killed as many as 90% of Natives in some areas - not immune to European diseases</a:t>
            </a:r>
          </a:p>
          <a:p>
            <a:pPr marL="331469" indent="-331469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New animals and crops not found in Americas:</a:t>
            </a:r>
          </a:p>
          <a:p>
            <a:pPr lvl="1" marL="662939" indent="-331469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Horse - transformed Native life on the Great Plains</a:t>
            </a:r>
          </a:p>
          <a:p>
            <a:pPr lvl="1" marL="662939" indent="-331469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Crops - wheat, rice, and sugar -&gt; arduous labor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4400" y="3002061"/>
            <a:ext cx="5697736" cy="3749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  <p:bldP build="whole" bldLvl="1" animBg="1" rev="0" advAuto="0" spid="12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ncomienda System"/>
          <p:cNvSpPr txBox="1"/>
          <p:nvPr>
            <p:ph type="title"/>
          </p:nvPr>
        </p:nvSpPr>
        <p:spPr>
          <a:xfrm>
            <a:off x="629542" y="508000"/>
            <a:ext cx="11745716" cy="1376760"/>
          </a:xfrm>
          <a:prstGeom prst="rect">
            <a:avLst/>
          </a:prstGeom>
        </p:spPr>
        <p:txBody>
          <a:bodyPr/>
          <a:lstStyle>
            <a:lvl1pPr defTabSz="525779">
              <a:defRPr sz="6479"/>
            </a:lvl1pPr>
          </a:lstStyle>
          <a:p>
            <a:pPr/>
            <a:r>
              <a:t>Encomienda System</a:t>
            </a:r>
          </a:p>
        </p:txBody>
      </p:sp>
      <p:sp>
        <p:nvSpPr>
          <p:cNvPr id="129" name="Native American labor was marshaled (arranged, assembled) on plantations…"/>
          <p:cNvSpPr txBox="1"/>
          <p:nvPr>
            <p:ph type="body" sz="half" idx="1"/>
          </p:nvPr>
        </p:nvSpPr>
        <p:spPr>
          <a:xfrm>
            <a:off x="635000" y="1879600"/>
            <a:ext cx="6579890" cy="742612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Native American labor was marshaled (arranged, assembled) on plantations</a:t>
            </a:r>
          </a:p>
          <a:p>
            <a:pPr>
              <a:buBlip>
                <a:blip r:embed="rId2"/>
              </a:buBlip>
            </a:pPr>
            <a:r>
              <a:t>The goal was to use labor for agriculture and precious metals in mines</a:t>
            </a:r>
          </a:p>
          <a:p>
            <a:pPr>
              <a:buBlip>
                <a:blip r:embed="rId2"/>
              </a:buBlip>
            </a:pPr>
            <a:r>
              <a:t>Eventually, the system was replaced by African Slave labor 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5300" y="2699448"/>
            <a:ext cx="3653702" cy="4354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2"/>
      <p:bldP build="p" bldLvl="5" animBg="1" rev="0" advAuto="0" spid="1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eginnings Of African Slavery"/>
          <p:cNvSpPr txBox="1"/>
          <p:nvPr>
            <p:ph type="title"/>
          </p:nvPr>
        </p:nvSpPr>
        <p:spPr>
          <a:xfrm>
            <a:off x="629542" y="508000"/>
            <a:ext cx="11745716" cy="1376760"/>
          </a:xfrm>
          <a:prstGeom prst="rect">
            <a:avLst/>
          </a:prstGeom>
        </p:spPr>
        <p:txBody>
          <a:bodyPr/>
          <a:lstStyle>
            <a:lvl1pPr defTabSz="525779">
              <a:defRPr sz="6479"/>
            </a:lvl1pPr>
          </a:lstStyle>
          <a:p>
            <a:pPr/>
            <a:r>
              <a:t>Beginnings Of African Slavery</a:t>
            </a:r>
          </a:p>
        </p:txBody>
      </p:sp>
      <p:sp>
        <p:nvSpPr>
          <p:cNvPr id="133" name="Europeans partnered with some West African groups:…"/>
          <p:cNvSpPr txBox="1"/>
          <p:nvPr>
            <p:ph type="body" sz="half" idx="1"/>
          </p:nvPr>
        </p:nvSpPr>
        <p:spPr>
          <a:xfrm>
            <a:off x="635000" y="1879600"/>
            <a:ext cx="6579890" cy="742612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Europeans partnered with some West African groups:</a:t>
            </a:r>
          </a:p>
          <a:p>
            <a:pPr lvl="1">
              <a:buBlip>
                <a:blip r:embed="rId2"/>
              </a:buBlip>
            </a:pPr>
            <a:r>
              <a:t>Forcibly extracted slave labor for the Americas</a:t>
            </a:r>
          </a:p>
          <a:p>
            <a:pPr>
              <a:buBlip>
                <a:blip r:embed="rId2"/>
              </a:buBlip>
            </a:pPr>
            <a:r>
              <a:t>Spanish imported slaves for plantations and mines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panish Caste System"/>
          <p:cNvSpPr txBox="1"/>
          <p:nvPr>
            <p:ph type="title"/>
          </p:nvPr>
        </p:nvSpPr>
        <p:spPr>
          <a:xfrm>
            <a:off x="629542" y="508000"/>
            <a:ext cx="11745716" cy="1376760"/>
          </a:xfrm>
          <a:prstGeom prst="rect">
            <a:avLst/>
          </a:prstGeom>
        </p:spPr>
        <p:txBody>
          <a:bodyPr/>
          <a:lstStyle>
            <a:lvl1pPr defTabSz="525779">
              <a:defRPr sz="6479"/>
            </a:lvl1pPr>
          </a:lstStyle>
          <a:p>
            <a:pPr/>
            <a:r>
              <a:t>Spanish Caste System</a:t>
            </a:r>
          </a:p>
        </p:txBody>
      </p:sp>
      <p:sp>
        <p:nvSpPr>
          <p:cNvPr id="136" name="Incorporated Europeans, Africans, and Natives…"/>
          <p:cNvSpPr txBox="1"/>
          <p:nvPr>
            <p:ph type="body" sz="half" idx="1"/>
          </p:nvPr>
        </p:nvSpPr>
        <p:spPr>
          <a:xfrm>
            <a:off x="635000" y="1879600"/>
            <a:ext cx="6579890" cy="7426127"/>
          </a:xfrm>
          <a:prstGeom prst="rect">
            <a:avLst/>
          </a:prstGeom>
        </p:spPr>
        <p:txBody>
          <a:bodyPr/>
          <a:lstStyle/>
          <a:p>
            <a:pPr marL="313055" indent="-313055" defTabSz="496570">
              <a:spcBef>
                <a:spcPts val="2300"/>
              </a:spcBef>
              <a:buBlip>
                <a:blip r:embed="rId2"/>
              </a:buBlip>
              <a:defRPr sz="2550"/>
            </a:pPr>
            <a:r>
              <a:t>Incorporated Europeans, Africans, and Natives</a:t>
            </a:r>
          </a:p>
          <a:p>
            <a:pPr marL="313055" indent="-313055" defTabSz="496570">
              <a:spcBef>
                <a:spcPts val="2300"/>
              </a:spcBef>
              <a:buBlip>
                <a:blip r:embed="rId2"/>
              </a:buBlip>
              <a:defRPr sz="2550"/>
            </a:pPr>
            <a:r>
              <a:t>Carefully defined the status of each group</a:t>
            </a:r>
          </a:p>
          <a:p>
            <a:pPr lvl="1" marL="626110" indent="-313055" defTabSz="496570">
              <a:spcBef>
                <a:spcPts val="2300"/>
              </a:spcBef>
              <a:buBlip>
                <a:blip r:embed="rId2"/>
              </a:buBlip>
              <a:defRPr sz="2550"/>
            </a:pPr>
            <a:r>
              <a:t>Europeans were at the top</a:t>
            </a:r>
          </a:p>
          <a:p>
            <a:pPr lvl="2" marL="939165" indent="-313055" defTabSz="496570">
              <a:spcBef>
                <a:spcPts val="2300"/>
              </a:spcBef>
              <a:buBlip>
                <a:blip r:embed="rId2"/>
              </a:buBlip>
              <a:defRPr sz="2550"/>
            </a:pPr>
            <a:r>
              <a:t>Peninsulares and Creoles</a:t>
            </a:r>
          </a:p>
          <a:p>
            <a:pPr lvl="1" marL="626110" indent="-313055" defTabSz="496570">
              <a:spcBef>
                <a:spcPts val="2300"/>
              </a:spcBef>
              <a:buBlip>
                <a:blip r:embed="rId2"/>
              </a:buBlip>
              <a:defRPr sz="2550"/>
            </a:pPr>
            <a:r>
              <a:t>Mestizos (Mixed European and Native ancestry)</a:t>
            </a:r>
          </a:p>
          <a:p>
            <a:pPr lvl="1" marL="626110" indent="-313055" defTabSz="496570">
              <a:spcBef>
                <a:spcPts val="2300"/>
              </a:spcBef>
              <a:buBlip>
                <a:blip r:embed="rId2"/>
              </a:buBlip>
              <a:defRPr sz="2550"/>
            </a:pPr>
            <a:r>
              <a:t>Mulatos (Mixed European and African ancestry)</a:t>
            </a:r>
          </a:p>
          <a:p>
            <a:pPr lvl="1" marL="626110" indent="-313055" defTabSz="496570">
              <a:spcBef>
                <a:spcPts val="2300"/>
              </a:spcBef>
              <a:buBlip>
                <a:blip r:embed="rId2"/>
              </a:buBlip>
              <a:defRPr sz="2550"/>
            </a:pPr>
            <a:r>
              <a:t>Natives and slaves were on the bottom of the caste system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3600" y="1746250"/>
            <a:ext cx="5356718" cy="7545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2"/>
      <p:bldP build="p" bldLvl="5" animBg="1" rev="0" advAuto="0" spid="1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Quick Recap"/>
          <p:cNvSpPr txBox="1"/>
          <p:nvPr>
            <p:ph type="title"/>
          </p:nvPr>
        </p:nvSpPr>
        <p:spPr>
          <a:xfrm>
            <a:off x="629542" y="508000"/>
            <a:ext cx="11745716" cy="1376760"/>
          </a:xfrm>
          <a:prstGeom prst="rect">
            <a:avLst/>
          </a:prstGeom>
        </p:spPr>
        <p:txBody>
          <a:bodyPr/>
          <a:lstStyle>
            <a:lvl1pPr defTabSz="525779">
              <a:defRPr sz="6479"/>
            </a:lvl1pPr>
          </a:lstStyle>
          <a:p>
            <a:pPr/>
            <a:r>
              <a:t>Quick Recap</a:t>
            </a:r>
          </a:p>
        </p:txBody>
      </p:sp>
      <p:sp>
        <p:nvSpPr>
          <p:cNvPr id="140" name="Impact of Spanish exploration on Americas?…"/>
          <p:cNvSpPr txBox="1"/>
          <p:nvPr>
            <p:ph type="body" idx="1"/>
          </p:nvPr>
        </p:nvSpPr>
        <p:spPr>
          <a:xfrm>
            <a:off x="635000" y="1879600"/>
            <a:ext cx="11734800" cy="742612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Impact of Spanish exploration on Americas?</a:t>
            </a:r>
          </a:p>
          <a:p>
            <a:pPr>
              <a:buBlip>
                <a:blip r:embed="rId2"/>
              </a:buBlip>
            </a:pPr>
            <a:r>
              <a:t>What was the Encomienda System?</a:t>
            </a:r>
          </a:p>
          <a:p>
            <a:pPr>
              <a:buBlip>
                <a:blip r:embed="rId2"/>
              </a:buBlip>
            </a:pPr>
            <a:r>
              <a:t>Why did slavery develop?</a:t>
            </a:r>
          </a:p>
          <a:p>
            <a:pPr>
              <a:buBlip>
                <a:blip r:embed="rId2"/>
              </a:buBlip>
            </a:pPr>
            <a:r>
              <a:t>What was the Spanish caste system?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ee You Back Here For Video #4: Interactions Between Natives and Europeans"/>
          <p:cNvSpPr txBox="1"/>
          <p:nvPr>
            <p:ph type="title"/>
          </p:nvPr>
        </p:nvSpPr>
        <p:spPr>
          <a:xfrm>
            <a:off x="629542" y="508000"/>
            <a:ext cx="11745716" cy="1828304"/>
          </a:xfrm>
          <a:prstGeom prst="rect">
            <a:avLst/>
          </a:prstGeom>
        </p:spPr>
        <p:txBody>
          <a:bodyPr/>
          <a:lstStyle>
            <a:lvl1pPr defTabSz="356362">
              <a:defRPr sz="4392"/>
            </a:lvl1pPr>
          </a:lstStyle>
          <a:p>
            <a:pPr/>
            <a:r>
              <a:t>See You Back Here For Video #4: Interactions Between Natives and Europeans</a:t>
            </a:r>
          </a:p>
        </p:txBody>
      </p:sp>
      <p:sp>
        <p:nvSpPr>
          <p:cNvPr id="143" name="Thanks for watching…"/>
          <p:cNvSpPr txBox="1"/>
          <p:nvPr>
            <p:ph type="body" sz="half" idx="1"/>
          </p:nvPr>
        </p:nvSpPr>
        <p:spPr>
          <a:xfrm>
            <a:off x="635000" y="1879600"/>
            <a:ext cx="6579890" cy="742612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 on your tests!</a:t>
            </a:r>
          </a:p>
        </p:txBody>
      </p:sp>
      <p:pic>
        <p:nvPicPr>
          <p:cNvPr id="144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1736" y="2997200"/>
            <a:ext cx="6123528" cy="459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