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6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4: Interactions Between Natives And Europeans (Key Concept 1.2, II, A-C)"/>
          <p:cNvSpPr txBox="1"/>
          <p:nvPr>
            <p:ph type="ctrTitle"/>
          </p:nvPr>
        </p:nvSpPr>
        <p:spPr>
          <a:xfrm>
            <a:off x="453231" y="393700"/>
            <a:ext cx="12098338" cy="1714500"/>
          </a:xfrm>
          <a:prstGeom prst="rect">
            <a:avLst/>
          </a:prstGeom>
        </p:spPr>
        <p:txBody>
          <a:bodyPr/>
          <a:lstStyle>
            <a:lvl1pPr algn="ctr" defTabSz="426466">
              <a:defRPr spc="280" sz="3504">
                <a:effectLst>
                  <a:outerShdw sx="100000" sy="100000" kx="0" ky="0" algn="b" rotWithShape="0" blurRad="18542" dist="1854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#4: Interactions Between Natives And Europeans (Key Concept 1.2, II, A-C)</a:t>
            </a:r>
          </a:p>
        </p:txBody>
      </p:sp>
      <p:sp>
        <p:nvSpPr>
          <p:cNvPr id="122" name="Everything You Need To Know About Interactions Between Natives And Europeans To Succeed In APUSH"/>
          <p:cNvSpPr txBox="1"/>
          <p:nvPr>
            <p:ph type="subTitle" sz="quarter" idx="1"/>
          </p:nvPr>
        </p:nvSpPr>
        <p:spPr>
          <a:xfrm>
            <a:off x="901700" y="2133600"/>
            <a:ext cx="11201400" cy="1536700"/>
          </a:xfrm>
          <a:prstGeom prst="rect">
            <a:avLst/>
          </a:prstGeom>
        </p:spPr>
        <p:txBody>
          <a:bodyPr/>
          <a:lstStyle>
            <a:lvl1pPr algn="ctr" defTabSz="508254">
              <a:defRPr spc="250" sz="3132">
                <a:effectLst>
                  <a:outerShdw sx="100000" sy="100000" kx="0" ky="0" algn="b" rotWithShape="0" blurRad="22098" dist="22098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Interactions Between Natives And Europeans To Succeed In APUSH</a:t>
            </a:r>
          </a:p>
        </p:txBody>
      </p:sp>
      <p:pic>
        <p:nvPicPr>
          <p:cNvPr id="123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35710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arly Interactions"/>
          <p:cNvSpPr txBox="1"/>
          <p:nvPr>
            <p:ph type="title"/>
          </p:nvPr>
        </p:nvSpPr>
        <p:spPr>
          <a:xfrm>
            <a:off x="492621" y="381000"/>
            <a:ext cx="12019558" cy="128200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Early Interactions</a:t>
            </a:r>
          </a:p>
        </p:txBody>
      </p:sp>
      <p:sp>
        <p:nvSpPr>
          <p:cNvPr id="126" name="Misunderstandings between each group:…"/>
          <p:cNvSpPr txBox="1"/>
          <p:nvPr>
            <p:ph type="body" idx="1"/>
          </p:nvPr>
        </p:nvSpPr>
        <p:spPr>
          <a:xfrm>
            <a:off x="469900" y="1358900"/>
            <a:ext cx="6720880" cy="7830741"/>
          </a:xfrm>
          <a:prstGeom prst="rect">
            <a:avLst/>
          </a:prstGeom>
        </p:spPr>
        <p:txBody>
          <a:bodyPr/>
          <a:lstStyle/>
          <a:p>
            <a:pPr marL="322834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Misunderstandings between each group:</a:t>
            </a:r>
          </a:p>
          <a:p>
            <a:pPr lvl="1" marL="645668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Gender - many Native societies were matrilineal </a:t>
            </a:r>
          </a:p>
          <a:p>
            <a:pPr lvl="1" marL="645668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Land - Natives did not own individual land</a:t>
            </a:r>
          </a:p>
          <a:p>
            <a:pPr lvl="1" marL="645668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Religion - Many Natives believed in animism, polytheistic; shamans had power</a:t>
            </a:r>
          </a:p>
          <a:p>
            <a:pPr marL="322834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Each group adopted aspects of each other’s culture</a:t>
            </a:r>
          </a:p>
          <a:p>
            <a:pPr lvl="1" marL="645668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Natives adapted technology</a:t>
            </a:r>
          </a:p>
          <a:p>
            <a:pPr lvl="1" marL="645668" indent="-322834" defTabSz="479044">
              <a:spcBef>
                <a:spcPts val="2200"/>
              </a:spcBef>
              <a:defRPr sz="2624">
                <a:effectLst>
                  <a:outerShdw sx="100000" sy="100000" kx="0" ky="0" algn="b" rotWithShape="0" blurRad="20828" dist="2082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Europeans adapted agricultural techniques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2600" y="2581870"/>
            <a:ext cx="3948854" cy="538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p" bldLvl="5" animBg="1" rev="0" advAuto="0" spid="1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Early Interactions"/>
          <p:cNvSpPr txBox="1"/>
          <p:nvPr>
            <p:ph type="title"/>
          </p:nvPr>
        </p:nvSpPr>
        <p:spPr>
          <a:xfrm>
            <a:off x="492621" y="381000"/>
            <a:ext cx="12019558" cy="128200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Early Interactions</a:t>
            </a:r>
          </a:p>
        </p:txBody>
      </p:sp>
      <p:sp>
        <p:nvSpPr>
          <p:cNvPr id="130" name="Native resistance to European encroachment and forced labor:…"/>
          <p:cNvSpPr txBox="1"/>
          <p:nvPr>
            <p:ph type="body" idx="1"/>
          </p:nvPr>
        </p:nvSpPr>
        <p:spPr>
          <a:xfrm>
            <a:off x="469900" y="1231900"/>
            <a:ext cx="6720880" cy="7830741"/>
          </a:xfrm>
          <a:prstGeom prst="rect">
            <a:avLst/>
          </a:prstGeom>
        </p:spPr>
        <p:txBody>
          <a:bodyPr/>
          <a:lstStyle/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Native resistance to European encroachment and forced labor: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Natives sought to preserve political, economic, gender, and religious autonomy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Seen through: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Diplomatically: </a:t>
            </a:r>
          </a:p>
          <a:p>
            <a:pPr lvl="3" marL="1401572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Ally with different European countries against other tribes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Militarily:</a:t>
            </a:r>
          </a:p>
          <a:p>
            <a:pPr lvl="3" marL="1401572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Guale Indians rebelled against Spanish forts in Florida in 1597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7800" y="1719238"/>
            <a:ext cx="4736342" cy="631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ebates Over How Non-Europeans Should Be Treated"/>
          <p:cNvSpPr txBox="1"/>
          <p:nvPr>
            <p:ph type="title"/>
          </p:nvPr>
        </p:nvSpPr>
        <p:spPr>
          <a:xfrm>
            <a:off x="492621" y="381000"/>
            <a:ext cx="12019558" cy="1282006"/>
          </a:xfrm>
          <a:prstGeom prst="rect">
            <a:avLst/>
          </a:prstGeom>
        </p:spPr>
        <p:txBody>
          <a:bodyPr/>
          <a:lstStyle>
            <a:lvl1pPr algn="ctr" defTabSz="455675">
              <a:defRPr spc="299" sz="3743">
                <a:effectLst>
                  <a:outerShdw sx="100000" sy="100000" kx="0" ky="0" algn="b" rotWithShape="0" blurRad="19812" dist="1981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Debates Over How Non-Europeans Should Be Treated</a:t>
            </a:r>
          </a:p>
        </p:txBody>
      </p:sp>
      <p:sp>
        <p:nvSpPr>
          <p:cNvPr id="134" name="Many Europeans saw Natives and Africans as “savages”…"/>
          <p:cNvSpPr txBox="1"/>
          <p:nvPr>
            <p:ph type="body" idx="1"/>
          </p:nvPr>
        </p:nvSpPr>
        <p:spPr>
          <a:xfrm>
            <a:off x="469900" y="1590873"/>
            <a:ext cx="7256066" cy="7471768"/>
          </a:xfrm>
          <a:prstGeom prst="rect">
            <a:avLst/>
          </a:prstGeom>
        </p:spPr>
        <p:txBody>
          <a:bodyPr/>
          <a:lstStyle/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Many Europeans saw Natives and Africans as “savages”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Juan de Sepulveda: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Advocated harsh treatment of Natives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Claimed slavery for Natives was justified under Christianity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Bartolome de Las Casas: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Argued that Natives deserved the same treatment as all others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Played an instrumental role in ending the encomienda system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3400" y="1231900"/>
            <a:ext cx="2794000" cy="459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5383" y="5969000"/>
            <a:ext cx="3310035" cy="3791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2"/>
      <p:bldP build="whole" bldLvl="1" animBg="1" rev="0" advAuto="0" spid="136" grpId="3"/>
      <p:bldP build="p" bldLvl="5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How was the subjugation of Africans and Natives Justified?"/>
          <p:cNvSpPr txBox="1"/>
          <p:nvPr>
            <p:ph type="title"/>
          </p:nvPr>
        </p:nvSpPr>
        <p:spPr>
          <a:xfrm>
            <a:off x="492621" y="381000"/>
            <a:ext cx="12019558" cy="1282006"/>
          </a:xfrm>
          <a:prstGeom prst="rect">
            <a:avLst/>
          </a:prstGeom>
        </p:spPr>
        <p:txBody>
          <a:bodyPr/>
          <a:lstStyle>
            <a:lvl1pPr algn="ctr" defTabSz="455675">
              <a:defRPr spc="299" sz="3743">
                <a:effectLst>
                  <a:outerShdw sx="100000" sy="100000" kx="0" ky="0" algn="b" rotWithShape="0" blurRad="19812" dist="1981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How was the subjugation of Africans and Natives Justified?</a:t>
            </a:r>
          </a:p>
        </p:txBody>
      </p:sp>
      <p:sp>
        <p:nvSpPr>
          <p:cNvPr id="139" name="Religious:…"/>
          <p:cNvSpPr txBox="1"/>
          <p:nvPr>
            <p:ph type="body" idx="1"/>
          </p:nvPr>
        </p:nvSpPr>
        <p:spPr>
          <a:xfrm>
            <a:off x="469900" y="1590873"/>
            <a:ext cx="7256066" cy="7471768"/>
          </a:xfrm>
          <a:prstGeom prst="rect">
            <a:avLst/>
          </a:prstGeom>
        </p:spPr>
        <p:txBody>
          <a:bodyPr/>
          <a:lstStyle/>
          <a:p>
            <a:pPr marL="362204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Religious: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Curse of Ham - used as a biblical justification for slavery</a:t>
            </a:r>
          </a:p>
          <a:p>
            <a:pPr marL="362204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Cultural: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Like Native Americans, Africans were often seen as “savages” or “barbaric”</a:t>
            </a:r>
          </a:p>
          <a:p>
            <a:pPr marL="362204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Racial: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Polygenism - theory that human races are of different origins</a:t>
            </a:r>
          </a:p>
          <a:p>
            <a:pPr lvl="1" marL="724408" indent="-362204" defTabSz="537463">
              <a:spcBef>
                <a:spcPts val="2500"/>
              </a:spcBef>
              <a:defRPr sz="2944">
                <a:effectLst>
                  <a:outerShdw sx="100000" sy="100000" kx="0" ky="0" algn="b" rotWithShape="0" blurRad="23368" dist="23368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Used to justify the subjugation of African Americans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9500" y="3498850"/>
            <a:ext cx="3175000" cy="417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  <p:bldP build="whole" bldLvl="1" animBg="1" rev="0" advAuto="0" spid="1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43" name="How did Europeans and Natives differ in their views over:…"/>
          <p:cNvSpPr txBox="1"/>
          <p:nvPr>
            <p:ph type="body" idx="1"/>
          </p:nvPr>
        </p:nvSpPr>
        <p:spPr>
          <a:xfrm>
            <a:off x="901700" y="1181100"/>
            <a:ext cx="11624668" cy="7391400"/>
          </a:xfrm>
          <a:prstGeom prst="rect">
            <a:avLst/>
          </a:prstGeom>
        </p:spPr>
        <p:txBody>
          <a:bodyPr/>
          <a:lstStyle/>
          <a:p>
            <a:pPr/>
            <a:r>
              <a:t>How did Europeans and Natives differ in their views over:</a:t>
            </a:r>
          </a:p>
          <a:p>
            <a:pPr lvl="1"/>
            <a:r>
              <a:t>Land</a:t>
            </a:r>
          </a:p>
          <a:p>
            <a:pPr lvl="1"/>
            <a:r>
              <a:t>Religion</a:t>
            </a:r>
          </a:p>
          <a:p>
            <a:pPr lvl="1"/>
            <a:r>
              <a:t>Gender</a:t>
            </a:r>
          </a:p>
          <a:p>
            <a:pPr/>
            <a:r>
              <a:t>How did Natives seek to preserve their autonomy?</a:t>
            </a:r>
          </a:p>
          <a:p>
            <a:pPr/>
            <a:r>
              <a:t>What were reasons used to justify the subjugation of Africans and Natives?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ee You Back Here For Video #5: European Explo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See You Back Here For Video #5: European Exploration</a:t>
            </a:r>
          </a:p>
        </p:txBody>
      </p:sp>
      <p:sp>
        <p:nvSpPr>
          <p:cNvPr id="146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 on your tests!</a:t>
            </a:r>
          </a:p>
        </p:txBody>
      </p:sp>
      <p:pic>
        <p:nvPicPr>
          <p:cNvPr id="147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10836" y="3418677"/>
            <a:ext cx="6123528" cy="459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