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4770394" y="8229555"/>
            <a:ext cx="3385929" cy="1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 flipV="1">
            <a:off x="1321968" y="5118050"/>
            <a:ext cx="4440782" cy="6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Relationship Id="rId4" Type="http://schemas.openxmlformats.org/officeDocument/2006/relationships/image" Target="../media/image10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USH Review: Video #5: European Colonization In The Americas (Key Concept 2.1, I, A-D)"/>
          <p:cNvSpPr txBox="1"/>
          <p:nvPr>
            <p:ph type="ctrTitle"/>
          </p:nvPr>
        </p:nvSpPr>
        <p:spPr>
          <a:xfrm>
            <a:off x="437455" y="444500"/>
            <a:ext cx="12129890" cy="2954239"/>
          </a:xfrm>
          <a:prstGeom prst="rect">
            <a:avLst/>
          </a:prstGeom>
        </p:spPr>
        <p:txBody>
          <a:bodyPr/>
          <a:lstStyle>
            <a:lvl1pPr defTabSz="449833">
              <a:defRPr spc="-98" sz="4928"/>
            </a:lvl1pPr>
          </a:lstStyle>
          <a:p>
            <a:pPr/>
            <a:r>
              <a:t>APUSH Review: Video #5: European Colonization In The Americas (Key Concept 2.1, I, A-D)</a:t>
            </a:r>
          </a:p>
        </p:txBody>
      </p:sp>
      <p:sp>
        <p:nvSpPr>
          <p:cNvPr id="144" name="Everything You Need To Know About European Exploration To Succeed In APUSH"/>
          <p:cNvSpPr txBox="1"/>
          <p:nvPr>
            <p:ph type="subTitle" sz="quarter" idx="1"/>
          </p:nvPr>
        </p:nvSpPr>
        <p:spPr>
          <a:xfrm>
            <a:off x="1270000" y="33528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European Exploration To Succeed In APUSH</a:t>
            </a:r>
          </a:p>
        </p:txBody>
      </p:sp>
      <p:pic>
        <p:nvPicPr>
          <p:cNvPr id="145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3825077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WW.APUSHReview.com"/>
          <p:cNvSpPr txBox="1"/>
          <p:nvPr/>
        </p:nvSpPr>
        <p:spPr>
          <a:xfrm>
            <a:off x="4054449" y="8452256"/>
            <a:ext cx="489590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47" name="Shout out to Mr. Brower’s class in West Michigan. Best of luck!"/>
          <p:cNvSpPr/>
          <p:nvPr/>
        </p:nvSpPr>
        <p:spPr>
          <a:xfrm>
            <a:off x="6388100" y="3024584"/>
            <a:ext cx="4476056" cy="3263702"/>
          </a:xfrm>
          <a:prstGeom prst="wedgeEllipseCallout">
            <a:avLst>
              <a:gd name="adj1" fmla="val -49385"/>
              <a:gd name="adj2" fmla="val 63504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Shout out to Mr. Brower’s class in West Michigan.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nglish Colonization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English Colonization</a:t>
            </a:r>
          </a:p>
        </p:txBody>
      </p:sp>
      <p:sp>
        <p:nvSpPr>
          <p:cNvPr id="185" name="English colonists often lived separately from Natives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English colonists often lived separately from Natives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Natives helped colonists survive during early years</a:t>
            </a:r>
          </a:p>
          <a:p>
            <a:pPr lvl="2" marL="1325498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Taught colonists to grow crops and fish</a:t>
            </a:r>
          </a:p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Colonists focused on agriculture: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Southern colonies - tobacco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Middle colonies - cereal crops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New England colonies - subsistence farming</a:t>
            </a:r>
          </a:p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Colonists frequently fought with Natives over land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000" y="2931538"/>
            <a:ext cx="2794000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0" y="5623938"/>
            <a:ext cx="2794000" cy="189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  <p:bldP build="whole" bldLvl="1" animBg="1" rev="0" advAuto="0" spid="187" grpId="3"/>
      <p:bldP build="whole" bldLvl="1" animBg="1" rev="0" advAuto="0" spid="18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nglish Colonization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English Colonization</a:t>
            </a:r>
          </a:p>
        </p:txBody>
      </p:sp>
      <p:sp>
        <p:nvSpPr>
          <p:cNvPr id="190" name="English colonies were more democratic than other European colonies (more in next video)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 marL="460502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English colonies were more democratic than other European colonies (more in next video)</a:t>
            </a:r>
          </a:p>
          <a:p>
            <a:pPr marL="460502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England promoted mercantilism: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Colonists exist for the mother country</a:t>
            </a:r>
          </a:p>
          <a:p>
            <a:pPr lvl="2" marL="1381505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Provide raw materials and markets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Focused on controlling balance of trade</a:t>
            </a:r>
          </a:p>
          <a:p>
            <a:pPr marL="460502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Navigation Acts - allowed for colonies to trade ONLY with England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Many colonists resisted these acts and smuggled 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6882507" y="3683000"/>
            <a:ext cx="5635824" cy="4777483"/>
            <a:chOff x="0" y="0"/>
            <a:chExt cx="5635823" cy="4777482"/>
          </a:xfrm>
        </p:grpSpPr>
        <p:sp>
          <p:nvSpPr>
            <p:cNvPr id="191" name="Colonies"/>
            <p:cNvSpPr/>
            <p:nvPr/>
          </p:nvSpPr>
          <p:spPr>
            <a:xfrm>
              <a:off x="839092" y="3429000"/>
              <a:ext cx="3957639" cy="1348483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3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lvl1pPr>
            </a:lstStyle>
            <a:p>
              <a:pPr/>
              <a:r>
                <a:t>Colonies</a:t>
              </a:r>
            </a:p>
          </p:txBody>
        </p:sp>
        <p:sp>
          <p:nvSpPr>
            <p:cNvPr id="192" name="Mother Country"/>
            <p:cNvSpPr/>
            <p:nvPr/>
          </p:nvSpPr>
          <p:spPr>
            <a:xfrm>
              <a:off x="0" y="0"/>
              <a:ext cx="5635824" cy="1348483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6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lvl1pPr>
            </a:lstStyle>
            <a:p>
              <a:pPr/>
              <a:r>
                <a:t>Mother Country</a:t>
              </a:r>
            </a:p>
          </p:txBody>
        </p:sp>
        <p:sp>
          <p:nvSpPr>
            <p:cNvPr id="193" name="Arrow"/>
            <p:cNvSpPr/>
            <p:nvPr/>
          </p:nvSpPr>
          <p:spPr>
            <a:xfrm rot="16200000">
              <a:off x="940692" y="1355476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pPr>
            </a:p>
          </p:txBody>
        </p:sp>
        <p:sp>
          <p:nvSpPr>
            <p:cNvPr id="194" name="Arrow"/>
            <p:cNvSpPr/>
            <p:nvPr/>
          </p:nvSpPr>
          <p:spPr>
            <a:xfrm rot="16200000">
              <a:off x="3252092" y="1355476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pPr>
            </a:p>
          </p:txBody>
        </p:sp>
        <p:sp>
          <p:nvSpPr>
            <p:cNvPr id="195" name="Gold"/>
            <p:cNvSpPr/>
            <p:nvPr/>
          </p:nvSpPr>
          <p:spPr>
            <a:xfrm>
              <a:off x="940692" y="2737324"/>
              <a:ext cx="1270001" cy="579829"/>
            </a:xfrm>
            <a:prstGeom prst="rect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lvl1pPr>
            </a:lstStyle>
            <a:p>
              <a:pPr/>
              <a:r>
                <a:t>Gold </a:t>
              </a:r>
            </a:p>
          </p:txBody>
        </p:sp>
        <p:sp>
          <p:nvSpPr>
            <p:cNvPr id="196" name="Raw Materials"/>
            <p:cNvSpPr/>
            <p:nvPr/>
          </p:nvSpPr>
          <p:spPr>
            <a:xfrm>
              <a:off x="2425898" y="2737324"/>
              <a:ext cx="2369543" cy="579829"/>
            </a:xfrm>
            <a:prstGeom prst="rect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lvl1pPr>
            </a:lstStyle>
            <a:p>
              <a:pPr/>
              <a:r>
                <a:t>Raw Materials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p" bldLvl="5" animBg="1" rev="0" advAuto="0" spid="1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ick Recap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200" name="Spanish:…"/>
          <p:cNvSpPr txBox="1"/>
          <p:nvPr>
            <p:ph type="body" idx="1"/>
          </p:nvPr>
        </p:nvSpPr>
        <p:spPr>
          <a:xfrm>
            <a:off x="457200" y="2730500"/>
            <a:ext cx="11995150" cy="6546354"/>
          </a:xfrm>
          <a:prstGeom prst="rect">
            <a:avLst/>
          </a:prstGeom>
        </p:spPr>
        <p:txBody>
          <a:bodyPr/>
          <a:lstStyle/>
          <a:p>
            <a:pPr marL="323595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Spanish: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Mostly men -&gt; intermarried with Natives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Encomienda System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Controlled by the Crown</a:t>
            </a:r>
          </a:p>
          <a:p>
            <a:pPr marL="323595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French and Dutch: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Few settlers, most of whom were men 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Trade alliances with Natives - fur</a:t>
            </a:r>
          </a:p>
          <a:p>
            <a:pPr marL="323595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English: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Men AND women -&gt; lived separately from Natives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Forms of democracy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Included other European immigrants</a:t>
            </a:r>
          </a:p>
          <a:p>
            <a:pPr lvl="1" marL="647191" indent="-323595" defTabSz="303783">
              <a:spcBef>
                <a:spcPts val="2100"/>
              </a:spcBef>
              <a:buBlip>
                <a:blip r:embed="rId2"/>
              </a:buBlip>
              <a:defRPr sz="1768"/>
            </a:pPr>
            <a:r>
              <a:t>Sought freedoms - economic, religious, and social mobility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e You Back Here For Video #6: British Colon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#6: British Colonies</a:t>
            </a:r>
          </a:p>
        </p:txBody>
      </p:sp>
      <p:sp>
        <p:nvSpPr>
          <p:cNvPr id="203" name="Thanks for watching…"/>
          <p:cNvSpPr txBox="1"/>
          <p:nvPr>
            <p:ph type="body" sz="half" idx="1"/>
          </p:nvPr>
        </p:nvSpPr>
        <p:spPr>
          <a:xfrm>
            <a:off x="1041400" y="3340100"/>
            <a:ext cx="4826000" cy="5384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 on your tests</a:t>
            </a:r>
          </a:p>
        </p:txBody>
      </p:sp>
      <p:pic>
        <p:nvPicPr>
          <p:cNvPr id="204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5236" y="37361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uropean Explo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European Exploration</a:t>
            </a:r>
          </a:p>
        </p:txBody>
      </p:sp>
      <p:sp>
        <p:nvSpPr>
          <p:cNvPr id="150" name="Reasons for exploration: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Reasons for exploration:</a:t>
            </a:r>
          </a:p>
          <a:p>
            <a:pPr lvl="1">
              <a:buBlip>
                <a:blip r:embed="rId2"/>
              </a:buBlip>
            </a:pPr>
            <a:r>
              <a:t>3 Gs (Gold, Glory, God)</a:t>
            </a:r>
          </a:p>
          <a:p>
            <a:pPr lvl="1">
              <a:buBlip>
                <a:blip r:embed="rId2"/>
              </a:buBlip>
            </a:pPr>
            <a:r>
              <a:t>Technological improvements:</a:t>
            </a:r>
          </a:p>
          <a:p>
            <a:pPr lvl="2">
              <a:buBlip>
                <a:blip r:embed="rId2"/>
              </a:buBlip>
            </a:pPr>
            <a:r>
              <a:t>Sextant, caravel</a:t>
            </a:r>
          </a:p>
          <a:p>
            <a:pPr>
              <a:buBlip>
                <a:blip r:embed="rId2"/>
              </a:buBlip>
            </a:pPr>
            <a:r>
              <a:t>Possible Contextualization for an essay on European colonization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4438" y="3645271"/>
            <a:ext cx="3553762" cy="4716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  <p:bldP build="whole" bldLvl="1" animBg="1" rev="0" advAuto="0" spid="15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panish Colon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Spanish Colonization</a:t>
            </a:r>
          </a:p>
        </p:txBody>
      </p:sp>
      <p:sp>
        <p:nvSpPr>
          <p:cNvPr id="154" name="Spain sought precious metals (gold and silver)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Spain sought precious metals (gold and silver)</a:t>
            </a:r>
          </a:p>
          <a:p>
            <a:pPr>
              <a:buBlip>
                <a:blip r:embed="rId2"/>
              </a:buBlip>
            </a:pPr>
            <a:r>
              <a:t>Spanish Conquistadores:</a:t>
            </a:r>
          </a:p>
          <a:p>
            <a:pPr lvl="1">
              <a:buBlip>
                <a:blip r:embed="rId2"/>
              </a:buBlip>
            </a:pPr>
            <a:r>
              <a:t>Hernan Cortes - Tenochtitlán, 1519, conquered the Aztecs due to advanced weapons and disease</a:t>
            </a:r>
          </a:p>
          <a:p>
            <a:pPr lvl="1">
              <a:buBlip>
                <a:blip r:embed="rId2"/>
              </a:buBlip>
            </a:pPr>
            <a:r>
              <a:t>Francisco Pizarro - conquered the Incas in Peru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8400" y="2095473"/>
            <a:ext cx="2794000" cy="328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8400" y="5822950"/>
            <a:ext cx="2794000" cy="359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55" grpId="2"/>
      <p:bldP build="p" bldLvl="5" animBg="1" rev="0" advAuto="0" spid="1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panish Colon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Spanish Colonization</a:t>
            </a:r>
          </a:p>
        </p:txBody>
      </p:sp>
      <p:sp>
        <p:nvSpPr>
          <p:cNvPr id="159" name="The Spanish Crown had tight control over its colonies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 marL="460502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The Spanish Crown had tight control over its colonies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Royal officials were mostly appointed </a:t>
            </a:r>
            <a:r>
              <a:rPr u="sng"/>
              <a:t>FROM</a:t>
            </a:r>
            <a:r>
              <a:t> Spain, rather than the colonies</a:t>
            </a:r>
          </a:p>
          <a:p>
            <a:pPr marL="460502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Most settlers were men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Intermarriage with Natives and Africans</a:t>
            </a:r>
          </a:p>
          <a:p>
            <a:pPr marL="460502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Emergence of a caste system: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Mestizo - mixed Spanish and Native ancestry</a:t>
            </a:r>
          </a:p>
          <a:p>
            <a:pPr lvl="1" marL="921004" indent="-460502" defTabSz="432308">
              <a:spcBef>
                <a:spcPts val="3100"/>
              </a:spcBef>
              <a:buBlip>
                <a:blip r:embed="rId2"/>
              </a:buBlip>
              <a:defRPr sz="2516"/>
            </a:pPr>
            <a:r>
              <a:t>Mulatto - mixed Spanish and African ancestry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4650" y="2933673"/>
            <a:ext cx="1809003" cy="319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0093" y="6456203"/>
            <a:ext cx="3358116" cy="2820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3"/>
      <p:bldP build="p" bldLvl="5" animBg="1" rev="0" advAuto="0" spid="1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panish Interactions With Natives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Spanish Interactions With Natives</a:t>
            </a:r>
          </a:p>
        </p:txBody>
      </p:sp>
      <p:sp>
        <p:nvSpPr>
          <p:cNvPr id="164" name="Natives were often seen as “uncivilized”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Natives were often seen as “uncivilized”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Encomienda System: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Royal land grants to Spanish settlers; promise to Christianize Natives on the land and gain tribute</a:t>
            </a:r>
          </a:p>
          <a:p>
            <a:pPr lvl="2" marL="1512188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Natives were often enslaved on plantations and/or mines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Desire to convert Natives to Christianity (Catholicism)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Mission System - helped convert Natives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0750" y="5829300"/>
            <a:ext cx="5575300" cy="292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p" bldLvl="5" animBg="1" rev="0" advAuto="0" spid="1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nch Colonization"/>
          <p:cNvSpPr txBox="1"/>
          <p:nvPr>
            <p:ph type="title"/>
          </p:nvPr>
        </p:nvSpPr>
        <p:spPr>
          <a:xfrm>
            <a:off x="483345" y="444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French Colonization</a:t>
            </a:r>
          </a:p>
        </p:txBody>
      </p:sp>
      <p:sp>
        <p:nvSpPr>
          <p:cNvPr id="168" name="Samuel de Champlain founded Quebec in 1608 (1 year after the English founded Jamestown)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 marL="410718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Samuel de Champlain founded Quebec in 1608 (1 year after the English founded Jamestown)</a:t>
            </a:r>
          </a:p>
          <a:p>
            <a:pPr marL="410718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Sent fewer individuals than Spanish and English</a:t>
            </a:r>
          </a:p>
          <a:p>
            <a:pPr lvl="1" marL="821436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Mostly men</a:t>
            </a:r>
          </a:p>
          <a:p>
            <a:pPr lvl="2" marL="1232154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Like Spain, France accepted intermarriage (metis)</a:t>
            </a:r>
          </a:p>
          <a:p>
            <a:pPr marL="410718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France focused on trade with Natives - friendly relations with Natives</a:t>
            </a:r>
          </a:p>
          <a:p>
            <a:pPr lvl="1" marL="821436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Fur trade</a:t>
            </a:r>
          </a:p>
          <a:p>
            <a:pPr lvl="1" marL="821436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Coureurs des bois - French “runners of the woods”</a:t>
            </a:r>
          </a:p>
          <a:p>
            <a:pPr lvl="1" marL="821436" indent="-410718" defTabSz="385572">
              <a:spcBef>
                <a:spcPts val="2700"/>
              </a:spcBef>
              <a:buBlip>
                <a:blip r:embed="rId2"/>
              </a:buBlip>
              <a:defRPr sz="2244"/>
            </a:pPr>
            <a:r>
              <a:t>Exported goods to Europe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1106" y="1788538"/>
            <a:ext cx="3827662" cy="3827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3123" y="5715000"/>
            <a:ext cx="4323627" cy="3343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  <p:bldP build="whole" bldLvl="1" animBg="1" rev="0" advAuto="0" spid="17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nch Colonization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French Colonization</a:t>
            </a:r>
          </a:p>
        </p:txBody>
      </p:sp>
      <p:sp>
        <p:nvSpPr>
          <p:cNvPr id="173" name="French colonial governments:…"/>
          <p:cNvSpPr txBox="1"/>
          <p:nvPr>
            <p:ph type="body" idx="1"/>
          </p:nvPr>
        </p:nvSpPr>
        <p:spPr>
          <a:xfrm>
            <a:off x="457200" y="2730500"/>
            <a:ext cx="12090400" cy="6546354"/>
          </a:xfrm>
          <a:prstGeom prst="rect">
            <a:avLst/>
          </a:prstGeom>
        </p:spPr>
        <p:txBody>
          <a:bodyPr/>
          <a:lstStyle/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French colonial governments: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Led by a governor-general that was appointed by Paris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No representative assembly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Relations with Natives: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Did not take a substantial amount of Native land (like English)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Did not force them into slavery (like Spanish)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Christian Indians were allowed to have a lot of autonomy (independence)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Many Natives were killed by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utch Colonization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Dutch Colonization</a:t>
            </a:r>
          </a:p>
        </p:txBody>
      </p:sp>
      <p:sp>
        <p:nvSpPr>
          <p:cNvPr id="176" name="Henry Hudson reached NY in 1609…"/>
          <p:cNvSpPr txBox="1"/>
          <p:nvPr>
            <p:ph type="body" sz="half" idx="1"/>
          </p:nvPr>
        </p:nvSpPr>
        <p:spPr>
          <a:xfrm>
            <a:off x="457200" y="2730500"/>
            <a:ext cx="6934796" cy="6546354"/>
          </a:xfrm>
          <a:prstGeom prst="rect">
            <a:avLst/>
          </a:prstGeom>
        </p:spPr>
        <p:txBody>
          <a:bodyPr/>
          <a:lstStyle/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Henry Hudson reached NY in 1609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Established trade posts in NY - Manhattan and Albany</a:t>
            </a:r>
          </a:p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Similar to the French, sent few Europeans and focused on trade</a:t>
            </a:r>
          </a:p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Created the joint-stock company - pooling $ together and sharing in profits and losses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Helped lead to modern capitalism</a:t>
            </a:r>
          </a:p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Married women retained rights when married (unlike English women who lost their land)</a:t>
            </a:r>
          </a:p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Some religious toleration - privately, not publicly 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4350" y="3950244"/>
            <a:ext cx="3794952" cy="4106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  <p:bldP build="whole" bldLvl="1" animBg="1" rev="0" advAuto="0" spid="17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nglish Colonization"/>
          <p:cNvSpPr txBox="1"/>
          <p:nvPr>
            <p:ph type="title"/>
          </p:nvPr>
        </p:nvSpPr>
        <p:spPr>
          <a:xfrm>
            <a:off x="471586" y="698500"/>
            <a:ext cx="12061628" cy="1905000"/>
          </a:xfrm>
          <a:prstGeom prst="rect">
            <a:avLst/>
          </a:prstGeom>
        </p:spPr>
        <p:txBody>
          <a:bodyPr/>
          <a:lstStyle/>
          <a:p>
            <a:pPr/>
            <a:r>
              <a:t>English Colonization</a:t>
            </a:r>
          </a:p>
        </p:txBody>
      </p:sp>
      <p:sp>
        <p:nvSpPr>
          <p:cNvPr id="180" name="1st permanent settlement was Jamestown in 1607…"/>
          <p:cNvSpPr txBox="1"/>
          <p:nvPr>
            <p:ph type="body" idx="1"/>
          </p:nvPr>
        </p:nvSpPr>
        <p:spPr>
          <a:xfrm>
            <a:off x="457200" y="2730500"/>
            <a:ext cx="7882136" cy="6546354"/>
          </a:xfrm>
          <a:prstGeom prst="rect">
            <a:avLst/>
          </a:prstGeom>
        </p:spPr>
        <p:txBody>
          <a:bodyPr/>
          <a:lstStyle/>
          <a:p>
            <a:pPr marL="385826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1st permanent settlement was Jamestown in 1607</a:t>
            </a:r>
          </a:p>
          <a:p>
            <a:pPr marL="385826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Settled along the Atlantic coast in present-day US and the Caribbean</a:t>
            </a:r>
          </a:p>
          <a:p>
            <a:pPr marL="385826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Sent large numbers of males AND females</a:t>
            </a:r>
          </a:p>
          <a:p>
            <a:pPr lvl="1" marL="771652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Little intermarriage with Natives</a:t>
            </a:r>
          </a:p>
          <a:p>
            <a:pPr marL="385826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Included immigration from other European countries</a:t>
            </a:r>
          </a:p>
          <a:p>
            <a:pPr marL="385826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Immigrants sought:</a:t>
            </a:r>
          </a:p>
          <a:p>
            <a:pPr lvl="1" marL="771652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 Social mobility</a:t>
            </a:r>
          </a:p>
          <a:p>
            <a:pPr lvl="1" marL="771652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Economic prosperity - chance to acquire land</a:t>
            </a:r>
          </a:p>
          <a:p>
            <a:pPr lvl="1" marL="771652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Religious freedom - Puritans in Massachusetts</a:t>
            </a:r>
          </a:p>
          <a:p>
            <a:pPr lvl="1" marL="771652" indent="-385826" defTabSz="362204">
              <a:spcBef>
                <a:spcPts val="2600"/>
              </a:spcBef>
              <a:buBlip>
                <a:blip r:embed="rId2"/>
              </a:buBlip>
              <a:defRPr sz="2108"/>
            </a:pPr>
            <a:r>
              <a:t>Improved living conditions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2800" y="3111500"/>
            <a:ext cx="4151125" cy="3207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9674" y="6432550"/>
            <a:ext cx="3937377" cy="3060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whole" bldLvl="1" animBg="1" rev="0" advAuto="0" spid="182" grpId="3"/>
      <p:bldP build="p" bldLvl="5" animBg="1" rev="0" advAuto="0" spid="18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