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1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://www.APUSHReview.com" TargetMode="External"/><Relationship Id="rId4" Type="http://schemas.openxmlformats.org/officeDocument/2006/relationships/image" Target="../media/image6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Relationship Id="rId3" Type="http://schemas.openxmlformats.org/officeDocument/2006/relationships/image" Target="../media/image10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6: British Colonies (Key Concept 2.1, II, A-E)"/>
          <p:cNvSpPr txBox="1"/>
          <p:nvPr>
            <p:ph type="ctrTitle"/>
          </p:nvPr>
        </p:nvSpPr>
        <p:spPr>
          <a:xfrm>
            <a:off x="901700" y="469900"/>
            <a:ext cx="11201400" cy="1714500"/>
          </a:xfrm>
          <a:prstGeom prst="rect">
            <a:avLst/>
          </a:prstGeom>
        </p:spPr>
        <p:txBody>
          <a:bodyPr/>
          <a:lstStyle>
            <a:lvl1pPr algn="ctr" defTabSz="502412">
              <a:defRPr spc="330" sz="4128">
                <a:effectLst>
                  <a:outerShdw sx="100000" sy="100000" kx="0" ky="0" algn="b" rotWithShape="0" blurRad="21844" dist="21844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#6: British Colonies (Key Concept 2.1, II, A-E)</a:t>
            </a:r>
          </a:p>
        </p:txBody>
      </p:sp>
      <p:sp>
        <p:nvSpPr>
          <p:cNvPr id="122" name="Everything You Need To Know About The British Colonies To Succeed In APUSH"/>
          <p:cNvSpPr txBox="1"/>
          <p:nvPr>
            <p:ph type="subTitle" sz="quarter" idx="1"/>
          </p:nvPr>
        </p:nvSpPr>
        <p:spPr>
          <a:xfrm>
            <a:off x="901700" y="2184400"/>
            <a:ext cx="11201400" cy="1536700"/>
          </a:xfrm>
          <a:prstGeom prst="rect">
            <a:avLst/>
          </a:prstGeom>
        </p:spPr>
        <p:txBody>
          <a:bodyPr/>
          <a:lstStyle>
            <a:lvl1pPr algn="ctr" defTabSz="560831">
              <a:defRPr spc="276" sz="3455">
                <a:effectLst>
                  <a:outerShdw sx="100000" sy="100000" kx="0" ky="0" algn="b" rotWithShape="0" blurRad="24384" dist="24384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British Colonies To Succeed In APUSH</a:t>
            </a:r>
          </a:p>
        </p:txBody>
      </p:sp>
      <p:pic>
        <p:nvPicPr>
          <p:cNvPr id="123" name="APUSH logo.png" descr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0636" y="3240877"/>
            <a:ext cx="6123528" cy="459264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www.APUSHReview.com"/>
          <p:cNvSpPr txBox="1"/>
          <p:nvPr/>
        </p:nvSpPr>
        <p:spPr>
          <a:xfrm>
            <a:off x="4137304" y="8178800"/>
            <a:ext cx="47301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u="sng">
                <a:latin typeface="+mn-lt"/>
                <a:ea typeface="+mn-ea"/>
                <a:cs typeface="+mn-cs"/>
                <a:sym typeface="Avenir Next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www.APUSHReview.com</a:t>
            </a:r>
          </a:p>
        </p:txBody>
      </p:sp>
      <p:sp>
        <p:nvSpPr>
          <p:cNvPr id="125" name="Shoutout to Ms. Sexton’s class in Italy! Thanks for watching"/>
          <p:cNvSpPr/>
          <p:nvPr/>
        </p:nvSpPr>
        <p:spPr>
          <a:xfrm>
            <a:off x="6574234" y="2715617"/>
            <a:ext cx="5580063" cy="3371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680" y="0"/>
                </a:moveTo>
                <a:cubicBezTo>
                  <a:pt x="6421" y="0"/>
                  <a:pt x="6211" y="348"/>
                  <a:pt x="6211" y="776"/>
                </a:cubicBezTo>
                <a:lnTo>
                  <a:pt x="6211" y="13235"/>
                </a:lnTo>
                <a:lnTo>
                  <a:pt x="0" y="21600"/>
                </a:lnTo>
                <a:lnTo>
                  <a:pt x="8021" y="15487"/>
                </a:lnTo>
                <a:lnTo>
                  <a:pt x="21131" y="15487"/>
                </a:lnTo>
                <a:cubicBezTo>
                  <a:pt x="21390" y="15487"/>
                  <a:pt x="21600" y="15140"/>
                  <a:pt x="21600" y="14712"/>
                </a:cubicBezTo>
                <a:lnTo>
                  <a:pt x="21600" y="776"/>
                </a:lnTo>
                <a:cubicBezTo>
                  <a:pt x="21600" y="348"/>
                  <a:pt x="21390" y="0"/>
                  <a:pt x="21131" y="0"/>
                </a:cubicBezTo>
                <a:lnTo>
                  <a:pt x="6680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i="0" sz="30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Shoutout to Ms. Sexton’s class in Italy! Thanks for watching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outhern Atlantic Coast And West Indies"/>
          <p:cNvSpPr txBox="1"/>
          <p:nvPr>
            <p:ph type="title"/>
          </p:nvPr>
        </p:nvSpPr>
        <p:spPr>
          <a:xfrm>
            <a:off x="445690" y="431800"/>
            <a:ext cx="12113420" cy="1502073"/>
          </a:xfrm>
          <a:prstGeom prst="rect">
            <a:avLst/>
          </a:prstGeom>
        </p:spPr>
        <p:txBody>
          <a:bodyPr/>
          <a:lstStyle>
            <a:lvl1pPr algn="ctr" defTabSz="543305">
              <a:defRPr spc="357" sz="4464">
                <a:effectLst>
                  <a:outerShdw sx="100000" sy="100000" kx="0" ky="0" algn="b" rotWithShape="0" blurRad="23622" dist="2362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Southern Atlantic Coast And West Indies</a:t>
            </a:r>
          </a:p>
        </p:txBody>
      </p:sp>
      <p:sp>
        <p:nvSpPr>
          <p:cNvPr id="164" name="South Carolina, Georgia, West Indies…"/>
          <p:cNvSpPr txBox="1"/>
          <p:nvPr>
            <p:ph type="body" idx="1"/>
          </p:nvPr>
        </p:nvSpPr>
        <p:spPr>
          <a:xfrm>
            <a:off x="444500" y="1789211"/>
            <a:ext cx="7043738" cy="7340006"/>
          </a:xfrm>
          <a:prstGeom prst="rect">
            <a:avLst/>
          </a:prstGeom>
        </p:spPr>
        <p:txBody>
          <a:bodyPr/>
          <a:lstStyle/>
          <a:p>
            <a:pPr/>
            <a:r>
              <a:t>South Carolina, Georgia, West Indies</a:t>
            </a:r>
          </a:p>
          <a:p>
            <a:pPr/>
            <a:r>
              <a:t>Economy was based on:</a:t>
            </a:r>
          </a:p>
          <a:p>
            <a:pPr lvl="1"/>
            <a:r>
              <a:t>Export staple crops</a:t>
            </a:r>
          </a:p>
          <a:p>
            <a:pPr lvl="2"/>
            <a:r>
              <a:t>Tobacco, sugar, rice</a:t>
            </a:r>
          </a:p>
          <a:p>
            <a:pPr lvl="2"/>
            <a:r>
              <a:t>Large plantations</a:t>
            </a:r>
          </a:p>
          <a:p>
            <a:pPr/>
            <a:r>
              <a:t>Most slaves went to Brazil or the West Indies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4800" y="1295400"/>
            <a:ext cx="2794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4800" y="5353050"/>
            <a:ext cx="2794000" cy="40266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3"/>
      <p:bldP build="whole" bldLvl="1" animBg="1" rev="0" advAuto="0" spid="165" grpId="2"/>
      <p:bldP build="p" bldLvl="5" animBg="1" rev="0" advAuto="0" spid="16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outhern Atlantic Coast And West Indies"/>
          <p:cNvSpPr txBox="1"/>
          <p:nvPr>
            <p:ph type="title"/>
          </p:nvPr>
        </p:nvSpPr>
        <p:spPr>
          <a:xfrm>
            <a:off x="445690" y="431800"/>
            <a:ext cx="12113420" cy="1502073"/>
          </a:xfrm>
          <a:prstGeom prst="rect">
            <a:avLst/>
          </a:prstGeom>
        </p:spPr>
        <p:txBody>
          <a:bodyPr/>
          <a:lstStyle>
            <a:lvl1pPr algn="ctr" defTabSz="543305">
              <a:defRPr spc="357" sz="4464">
                <a:effectLst>
                  <a:outerShdw sx="100000" sy="100000" kx="0" ky="0" algn="b" rotWithShape="0" blurRad="23622" dist="2362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Southern Atlantic Coast And West Indies</a:t>
            </a:r>
          </a:p>
        </p:txBody>
      </p:sp>
      <p:sp>
        <p:nvSpPr>
          <p:cNvPr id="169" name="Demographics:…"/>
          <p:cNvSpPr txBox="1"/>
          <p:nvPr>
            <p:ph type="body" idx="1"/>
          </p:nvPr>
        </p:nvSpPr>
        <p:spPr>
          <a:xfrm>
            <a:off x="444500" y="1789211"/>
            <a:ext cx="7043738" cy="7340006"/>
          </a:xfrm>
          <a:prstGeom prst="rect">
            <a:avLst/>
          </a:prstGeom>
        </p:spPr>
        <p:txBody>
          <a:bodyPr/>
          <a:lstStyle/>
          <a:p>
            <a:pPr marL="318897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Demographics: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 many cases, African slaves made up most of the population</a:t>
            </a:r>
          </a:p>
          <a:p>
            <a:pPr lvl="2" marL="956691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Led to harsh slave codes</a:t>
            </a:r>
          </a:p>
          <a:p>
            <a:pPr marL="318897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 Slaves sought autonomy through: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Culture: </a:t>
            </a:r>
          </a:p>
          <a:p>
            <a:pPr lvl="2" marL="956691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Language - Gullah in SC and GA</a:t>
            </a:r>
          </a:p>
          <a:p>
            <a:pPr lvl="2" marL="956691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Built African-style houses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Religion - many Africans practiced a form of animism</a:t>
            </a:r>
          </a:p>
          <a:p>
            <a:pPr lvl="2" marL="956691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Adopt Protestant and Catholic practices to their religions 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2012950"/>
            <a:ext cx="4518932" cy="29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9" grpId="1"/>
      <p:bldP build="whole" bldLvl="1" animBg="1" rev="0" advAuto="0" spid="17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nglish Colonial Governments"/>
          <p:cNvSpPr txBox="1"/>
          <p:nvPr>
            <p:ph type="title"/>
          </p:nvPr>
        </p:nvSpPr>
        <p:spPr>
          <a:xfrm>
            <a:off x="445690" y="431800"/>
            <a:ext cx="12113420" cy="1016000"/>
          </a:xfrm>
          <a:prstGeom prst="rect">
            <a:avLst/>
          </a:prstGeom>
        </p:spPr>
        <p:txBody>
          <a:bodyPr/>
          <a:lstStyle>
            <a:lvl1pPr algn="ctr" defTabSz="566674">
              <a:defRPr spc="372" sz="4656">
                <a:effectLst>
                  <a:outerShdw sx="100000" sy="100000" kx="0" ky="0" algn="b" rotWithShape="0" blurRad="24638" dist="2463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English Colonial Governments</a:t>
            </a:r>
          </a:p>
        </p:txBody>
      </p:sp>
      <p:sp>
        <p:nvSpPr>
          <p:cNvPr id="173" name="For their time, they were very democratic…"/>
          <p:cNvSpPr txBox="1"/>
          <p:nvPr>
            <p:ph type="body" idx="1"/>
          </p:nvPr>
        </p:nvSpPr>
        <p:spPr>
          <a:xfrm>
            <a:off x="444500" y="1789211"/>
            <a:ext cx="7043738" cy="7340006"/>
          </a:xfrm>
          <a:prstGeom prst="rect">
            <a:avLst/>
          </a:prstGeom>
        </p:spPr>
        <p:txBody>
          <a:bodyPr/>
          <a:lstStyle/>
          <a:p>
            <a:pPr/>
            <a:r>
              <a:t>For their time, they were very democratic </a:t>
            </a:r>
          </a:p>
          <a:p>
            <a:pPr/>
            <a:r>
              <a:t>New England - Town Hall Meetings:</a:t>
            </a:r>
          </a:p>
          <a:p>
            <a:pPr lvl="1"/>
            <a:r>
              <a:t>Voting was limited to land-owning, white, male, church members</a:t>
            </a:r>
          </a:p>
          <a:p>
            <a:pPr lvl="1"/>
            <a:r>
              <a:t>These voters elected colonial legislatures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2317750"/>
            <a:ext cx="6318136" cy="404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"/>
      <p:bldP build="p" bldLvl="5" animBg="1" rev="0" advAuto="0" spid="1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English Colonial Governments"/>
          <p:cNvSpPr txBox="1"/>
          <p:nvPr>
            <p:ph type="title"/>
          </p:nvPr>
        </p:nvSpPr>
        <p:spPr>
          <a:xfrm>
            <a:off x="445690" y="431800"/>
            <a:ext cx="12113420" cy="1016000"/>
          </a:xfrm>
          <a:prstGeom prst="rect">
            <a:avLst/>
          </a:prstGeom>
        </p:spPr>
        <p:txBody>
          <a:bodyPr/>
          <a:lstStyle>
            <a:lvl1pPr algn="ctr" defTabSz="566674">
              <a:defRPr spc="372" sz="4656">
                <a:effectLst>
                  <a:outerShdw sx="100000" sy="100000" kx="0" ky="0" algn="b" rotWithShape="0" blurRad="24638" dist="24638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English Colonial Governments</a:t>
            </a:r>
          </a:p>
        </p:txBody>
      </p:sp>
      <p:sp>
        <p:nvSpPr>
          <p:cNvPr id="177" name="Southern Colonies - politics were dominated by elite planters…"/>
          <p:cNvSpPr txBox="1"/>
          <p:nvPr>
            <p:ph type="body" idx="1"/>
          </p:nvPr>
        </p:nvSpPr>
        <p:spPr>
          <a:xfrm>
            <a:off x="444500" y="1789211"/>
            <a:ext cx="7043738" cy="7340006"/>
          </a:xfrm>
          <a:prstGeom prst="rect">
            <a:avLst/>
          </a:prstGeom>
        </p:spPr>
        <p:txBody>
          <a:bodyPr/>
          <a:lstStyle/>
          <a:p>
            <a:pPr/>
            <a:r>
              <a:t>Southern Colonies - politics were dominated by elite planters</a:t>
            </a:r>
          </a:p>
          <a:p>
            <a:pPr/>
            <a:r>
              <a:t>Governor was appointed by England</a:t>
            </a:r>
          </a:p>
          <a:p>
            <a:pPr/>
            <a:r>
              <a:t>Virginia House of Burgesses (1619)</a:t>
            </a:r>
          </a:p>
          <a:p>
            <a:pPr lvl="1"/>
            <a:r>
              <a:t>First Representative government in the colonies</a:t>
            </a:r>
          </a:p>
          <a:p>
            <a:pPr lvl="1"/>
            <a:r>
              <a:t>Voting requirements - mostly landowning, white men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3800" y="3060700"/>
            <a:ext cx="5210976" cy="4097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p" bldLvl="5" animBg="1" rev="0" advAuto="0" spid="1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Quick 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81" name="Chesapeake:…"/>
          <p:cNvSpPr txBox="1"/>
          <p:nvPr>
            <p:ph type="body" sz="half" idx="1"/>
          </p:nvPr>
        </p:nvSpPr>
        <p:spPr>
          <a:xfrm>
            <a:off x="495300" y="1562100"/>
            <a:ext cx="6706593" cy="7457083"/>
          </a:xfrm>
          <a:prstGeom prst="rect">
            <a:avLst/>
          </a:prstGeom>
        </p:spPr>
        <p:txBody>
          <a:bodyPr/>
          <a:lstStyle/>
          <a:p>
            <a:pPr marL="318897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Chesapeake: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colonies was it?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Original labor source?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Why did it switch to African slavery?</a:t>
            </a:r>
          </a:p>
          <a:p>
            <a:pPr marL="318897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New England: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How did religion impact this region?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What was the economy like?</a:t>
            </a:r>
          </a:p>
          <a:p>
            <a:pPr marL="318897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Middle colonies: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Economy was based on?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How did religion impact the colonies?</a:t>
            </a:r>
          </a:p>
          <a:p>
            <a:pPr lvl="1" marL="637794" indent="-318897" defTabSz="473201">
              <a:spcBef>
                <a:spcPts val="2200"/>
              </a:spcBef>
              <a:defRPr sz="2592">
                <a:effectLst>
                  <a:outerShdw sx="100000" sy="100000" kx="0" ky="0" algn="b" rotWithShape="0" blurRad="20574" dist="20574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Most diverse region</a:t>
            </a:r>
          </a:p>
        </p:txBody>
      </p:sp>
      <p:sp>
        <p:nvSpPr>
          <p:cNvPr id="182" name="Southern colonies:…"/>
          <p:cNvSpPr txBox="1"/>
          <p:nvPr/>
        </p:nvSpPr>
        <p:spPr>
          <a:xfrm>
            <a:off x="7204769" y="1562100"/>
            <a:ext cx="5216923" cy="7457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Southern colonies:</a:t>
            </a:r>
          </a:p>
          <a:p>
            <a:pPr lvl="1" marL="7874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Crops - tobacco, rice, sugar</a:t>
            </a:r>
          </a:p>
          <a:p>
            <a:pPr lvl="1" marL="7874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Slaves outnumbered whites -&gt; slave codes</a:t>
            </a:r>
          </a:p>
          <a:p>
            <a:pPr lvl="1" marL="7874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How did slaves preserve their autonomy?</a:t>
            </a:r>
          </a:p>
          <a:p>
            <a:pPr marL="393700" indent="-393700" algn="l">
              <a:lnSpc>
                <a:spcPct val="90000"/>
              </a:lnSpc>
              <a:spcBef>
                <a:spcPts val="2800"/>
              </a:spcBef>
              <a:buSzPct val="75000"/>
              <a:buChar char="•"/>
              <a:defRPr i="0"/>
            </a:pPr>
            <a:r>
              <a:t>Types of governments in NE and Southern colonies?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  <p:bldP build="p" bldLvl="5" animBg="1" rev="0" advAuto="0" spid="18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ee You Back Here For Video #7: The Atlantic Economy And European Interactions With Native Americ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26466">
              <a:defRPr spc="280" sz="3504">
                <a:effectLst>
                  <a:outerShdw sx="100000" sy="100000" kx="0" ky="0" algn="b" rotWithShape="0" blurRad="18542" dist="18542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See You Back Here For Video #7: The Atlantic Economy And European Interactions With Native Americans</a:t>
            </a:r>
          </a:p>
        </p:txBody>
      </p:sp>
      <p:sp>
        <p:nvSpPr>
          <p:cNvPr id="185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 </a:t>
            </a:r>
          </a:p>
          <a:p>
            <a:pPr/>
            <a:r>
              <a:t>Best of luck on your tests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0177" y="3172579"/>
            <a:ext cx="6437773" cy="4830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hesapeake And North Carolina"/>
          <p:cNvSpPr txBox="1"/>
          <p:nvPr>
            <p:ph type="title"/>
          </p:nvPr>
        </p:nvSpPr>
        <p:spPr>
          <a:xfrm>
            <a:off x="445690" y="431800"/>
            <a:ext cx="1211342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Chesapeake And North Carolina</a:t>
            </a:r>
          </a:p>
        </p:txBody>
      </p:sp>
      <p:sp>
        <p:nvSpPr>
          <p:cNvPr id="128" name="What is the Chesapeake?…"/>
          <p:cNvSpPr txBox="1"/>
          <p:nvPr>
            <p:ph type="body" sz="half" idx="1"/>
          </p:nvPr>
        </p:nvSpPr>
        <p:spPr>
          <a:xfrm>
            <a:off x="444500" y="1892300"/>
            <a:ext cx="7043738" cy="7106246"/>
          </a:xfrm>
          <a:prstGeom prst="rect">
            <a:avLst/>
          </a:prstGeom>
        </p:spPr>
        <p:txBody>
          <a:bodyPr/>
          <a:lstStyle/>
          <a:p>
            <a:pPr/>
            <a:r>
              <a:t>What is the Chesapeake?</a:t>
            </a:r>
          </a:p>
          <a:p>
            <a:pPr lvl="1"/>
            <a:r>
              <a:t>Maryland and Virginia</a:t>
            </a:r>
          </a:p>
          <a:p>
            <a:pPr/>
            <a:r>
              <a:t>Located on the Chesapeake Bay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400" y="3290347"/>
            <a:ext cx="5181600" cy="4310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p" bldLvl="5" animBg="1" rev="0" advAuto="0" spid="12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67750" y="1212850"/>
            <a:ext cx="3492500" cy="524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Chesapeake And North Carolina"/>
          <p:cNvSpPr txBox="1"/>
          <p:nvPr>
            <p:ph type="title"/>
          </p:nvPr>
        </p:nvSpPr>
        <p:spPr>
          <a:xfrm>
            <a:off x="445690" y="431800"/>
            <a:ext cx="1211342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Chesapeake And North Carolina</a:t>
            </a:r>
          </a:p>
        </p:txBody>
      </p:sp>
      <p:sp>
        <p:nvSpPr>
          <p:cNvPr id="133" name="Predominantly agriculture - rural settlements…"/>
          <p:cNvSpPr txBox="1"/>
          <p:nvPr>
            <p:ph type="body" sz="half" idx="1"/>
          </p:nvPr>
        </p:nvSpPr>
        <p:spPr>
          <a:xfrm>
            <a:off x="444500" y="1892300"/>
            <a:ext cx="7043738" cy="7106246"/>
          </a:xfrm>
          <a:prstGeom prst="rect">
            <a:avLst/>
          </a:prstGeom>
        </p:spPr>
        <p:txBody>
          <a:bodyPr/>
          <a:lstStyle/>
          <a:p>
            <a:pPr marL="326770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Predominantly agriculture - rural settlements</a:t>
            </a:r>
          </a:p>
          <a:p>
            <a:pPr lvl="1" marL="653541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Cash crops - tobacco</a:t>
            </a:r>
          </a:p>
          <a:p>
            <a:pPr lvl="2" marL="980312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Arduous, labor-intensive, work</a:t>
            </a:r>
          </a:p>
          <a:p>
            <a:pPr marL="326770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Indentured Servants made up most of the work force prior to Bacon’s Rebellion (1676)</a:t>
            </a:r>
          </a:p>
          <a:p>
            <a:pPr lvl="1" marL="653541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Headright System benefitted wealthy landowners - 50 acres for each indentured servant they the passage for</a:t>
            </a:r>
          </a:p>
          <a:p>
            <a:pPr marL="326770" indent="-326770" defTabSz="484886">
              <a:spcBef>
                <a:spcPts val="2300"/>
              </a:spcBef>
              <a:defRPr sz="2656">
                <a:effectLst>
                  <a:outerShdw sx="100000" sy="100000" kx="0" ky="0" algn="b" rotWithShape="0" blurRad="21082" dist="2108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After 1676, African slave labor replaced indentured servants</a:t>
            </a:r>
          </a:p>
        </p:txBody>
      </p:sp>
      <p:sp>
        <p:nvSpPr>
          <p:cNvPr id="134" name="Jamestown"/>
          <p:cNvSpPr txBox="1"/>
          <p:nvPr/>
        </p:nvSpPr>
        <p:spPr>
          <a:xfrm>
            <a:off x="8760917" y="7162800"/>
            <a:ext cx="223936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Jamestown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01100" y="5607050"/>
            <a:ext cx="2159000" cy="321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  <p:bldP build="whole" bldLvl="1" animBg="1" rev="0" advAuto="0" spid="134" grpId="3"/>
      <p:bldP build="whole" bldLvl="1" animBg="1" rev="0" advAuto="0" spid="131" grpId="2"/>
      <p:bldP build="whole" bldLvl="1" animBg="1" rev="0" advAuto="0" spid="135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hesapeake And North Carolina"/>
          <p:cNvSpPr txBox="1"/>
          <p:nvPr>
            <p:ph type="title"/>
          </p:nvPr>
        </p:nvSpPr>
        <p:spPr>
          <a:xfrm>
            <a:off x="445690" y="431800"/>
            <a:ext cx="12113420" cy="17145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Chesapeake And North Carolina</a:t>
            </a:r>
          </a:p>
        </p:txBody>
      </p:sp>
      <p:sp>
        <p:nvSpPr>
          <p:cNvPr id="138" name="Demographics:…"/>
          <p:cNvSpPr txBox="1"/>
          <p:nvPr>
            <p:ph type="body" sz="half" idx="1"/>
          </p:nvPr>
        </p:nvSpPr>
        <p:spPr>
          <a:xfrm>
            <a:off x="444500" y="1892300"/>
            <a:ext cx="7043738" cy="7106246"/>
          </a:xfrm>
          <a:prstGeom prst="rect">
            <a:avLst/>
          </a:prstGeom>
        </p:spPr>
        <p:txBody>
          <a:bodyPr/>
          <a:lstStyle/>
          <a:p>
            <a:pPr/>
            <a:r>
              <a:t>Demographics:</a:t>
            </a:r>
          </a:p>
          <a:p>
            <a:pPr lvl="1"/>
            <a:r>
              <a:t>Some families</a:t>
            </a:r>
          </a:p>
          <a:p>
            <a:pPr lvl="2"/>
            <a:r>
              <a:t>Mostly white, male, indentured servants</a:t>
            </a:r>
          </a:p>
          <a:p>
            <a:pPr lvl="1"/>
            <a:r>
              <a:t>Lower life expectancy than New England and Middle Colonies</a:t>
            </a:r>
          </a:p>
          <a:p>
            <a:pPr/>
            <a:r>
              <a:t>Maryland Acts of Toleration:</a:t>
            </a:r>
          </a:p>
          <a:p>
            <a:pPr lvl="1"/>
            <a:r>
              <a:t>Granted religious toleration to ALL Christians (specifically aimed to protect Catholics)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3000" y="1517650"/>
            <a:ext cx="3015406" cy="457336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ecil Calvert"/>
          <p:cNvSpPr txBox="1"/>
          <p:nvPr/>
        </p:nvSpPr>
        <p:spPr>
          <a:xfrm>
            <a:off x="9053890" y="6121400"/>
            <a:ext cx="24336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Cecil Calvert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p" bldLvl="5" animBg="1" rev="0" advAuto="0" spid="138" grpId="1"/>
      <p:bldP build="whole" bldLvl="1" animBg="1" rev="0" advAuto="0" spid="13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ew England Colonies"/>
          <p:cNvSpPr txBox="1"/>
          <p:nvPr>
            <p:ph type="title"/>
          </p:nvPr>
        </p:nvSpPr>
        <p:spPr>
          <a:xfrm>
            <a:off x="445690" y="431800"/>
            <a:ext cx="12113420" cy="11907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New England Colonies</a:t>
            </a:r>
          </a:p>
        </p:txBody>
      </p:sp>
      <p:sp>
        <p:nvSpPr>
          <p:cNvPr id="143" name="Massachusetts, Rhode Island, Connecticut, and New Hampshire…"/>
          <p:cNvSpPr txBox="1"/>
          <p:nvPr>
            <p:ph type="body" idx="1"/>
          </p:nvPr>
        </p:nvSpPr>
        <p:spPr>
          <a:xfrm>
            <a:off x="444500" y="1323677"/>
            <a:ext cx="7450733" cy="7805540"/>
          </a:xfrm>
          <a:prstGeom prst="rect">
            <a:avLst/>
          </a:prstGeom>
        </p:spPr>
        <p:txBody>
          <a:bodyPr/>
          <a:lstStyle/>
          <a:p>
            <a:pPr marL="295275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Massachusetts, Rhode Island, Connecticut, and New Hampshire</a:t>
            </a:r>
          </a:p>
          <a:p>
            <a:pPr marL="295275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Initially settled by Puritans - wanted to “purify” the Anglican (English) Church</a:t>
            </a:r>
          </a:p>
          <a:p>
            <a:pPr lvl="1" marL="590550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Massachusetts Bay - John Winthrop</a:t>
            </a:r>
          </a:p>
          <a:p>
            <a:pPr lvl="2" marL="885825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“City Upon a Hill”</a:t>
            </a:r>
          </a:p>
          <a:p>
            <a:pPr lvl="2" marL="885825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Not religiously tolerant</a:t>
            </a:r>
          </a:p>
          <a:p>
            <a:pPr lvl="3" marL="1181100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Roger Williams and Anne Hutchinson were banished for challenging the Church</a:t>
            </a:r>
          </a:p>
          <a:p>
            <a:pPr marL="295275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Rhode Island</a:t>
            </a:r>
          </a:p>
          <a:p>
            <a:pPr lvl="1" marL="590550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Founded by Roger Williams</a:t>
            </a:r>
          </a:p>
          <a:p>
            <a:pPr lvl="1" marL="590550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Religious toleration</a:t>
            </a:r>
          </a:p>
          <a:p>
            <a:pPr lvl="1" marL="590550" indent="-295275" defTabSz="438150">
              <a:spcBef>
                <a:spcPts val="2100"/>
              </a:spcBef>
              <a:defRPr sz="2400">
                <a:effectLst>
                  <a:outerShdw sx="100000" sy="100000" kx="0" ky="0" algn="b" rotWithShape="0" blurRad="19050" dist="19050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Paid Natives for land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400" y="1263650"/>
            <a:ext cx="3392598" cy="4086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7698" y="5434169"/>
            <a:ext cx="2794001" cy="372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  <p:bldP build="whole" bldLvl="1" animBg="1" rev="0" advAuto="0" spid="145" grpId="3"/>
      <p:bldP build="whole" bldLvl="1" animBg="1" rev="0" advAuto="0" spid="14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w England Colonies"/>
          <p:cNvSpPr txBox="1"/>
          <p:nvPr>
            <p:ph type="title"/>
          </p:nvPr>
        </p:nvSpPr>
        <p:spPr>
          <a:xfrm>
            <a:off x="445690" y="431800"/>
            <a:ext cx="12113420" cy="11907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New England Colonies</a:t>
            </a:r>
          </a:p>
        </p:txBody>
      </p:sp>
      <p:sp>
        <p:nvSpPr>
          <p:cNvPr id="148" name="Small Towns…"/>
          <p:cNvSpPr txBox="1"/>
          <p:nvPr>
            <p:ph type="body" idx="1"/>
          </p:nvPr>
        </p:nvSpPr>
        <p:spPr>
          <a:xfrm>
            <a:off x="444500" y="1323677"/>
            <a:ext cx="7043738" cy="7805540"/>
          </a:xfrm>
          <a:prstGeom prst="rect">
            <a:avLst/>
          </a:prstGeom>
        </p:spPr>
        <p:txBody>
          <a:bodyPr/>
          <a:lstStyle/>
          <a:p>
            <a:pPr/>
            <a:r>
              <a:t>Small Towns</a:t>
            </a:r>
          </a:p>
          <a:p>
            <a:pPr/>
            <a:r>
              <a:t>Family farms (not plantations like the South)</a:t>
            </a:r>
          </a:p>
          <a:p>
            <a:pPr/>
            <a:r>
              <a:t>Mixed Economy - agriculture and commerce</a:t>
            </a:r>
          </a:p>
          <a:p>
            <a:pPr lvl="1"/>
            <a:r>
              <a:t>Merchants, shipbuilding, whaling, etc. </a:t>
            </a:r>
          </a:p>
          <a:p>
            <a:pPr/>
            <a:r>
              <a:t>Slavery did exist, just on a smaller scale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990850"/>
            <a:ext cx="5092700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2"/>
      <p:bldP build="p" bldLvl="5" animBg="1" rev="0" advAuto="0" spid="1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ew England Colonies"/>
          <p:cNvSpPr txBox="1"/>
          <p:nvPr>
            <p:ph type="title"/>
          </p:nvPr>
        </p:nvSpPr>
        <p:spPr>
          <a:xfrm>
            <a:off x="445690" y="431800"/>
            <a:ext cx="12113420" cy="11907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New England Colonies</a:t>
            </a:r>
          </a:p>
        </p:txBody>
      </p:sp>
      <p:sp>
        <p:nvSpPr>
          <p:cNvPr id="152" name="More likely to see extended families than other regions…"/>
          <p:cNvSpPr txBox="1"/>
          <p:nvPr>
            <p:ph type="body" idx="1"/>
          </p:nvPr>
        </p:nvSpPr>
        <p:spPr>
          <a:xfrm>
            <a:off x="444500" y="1323677"/>
            <a:ext cx="7043738" cy="7805540"/>
          </a:xfrm>
          <a:prstGeom prst="rect">
            <a:avLst/>
          </a:prstGeom>
        </p:spPr>
        <p:txBody>
          <a:bodyPr/>
          <a:lstStyle/>
          <a:p>
            <a:pPr/>
            <a:r>
              <a:t>More likely to see extended families than other regions</a:t>
            </a:r>
          </a:p>
          <a:p>
            <a:pPr lvl="1"/>
            <a:r>
              <a:t>Grandparents too!</a:t>
            </a:r>
          </a:p>
          <a:p>
            <a:pPr/>
            <a:r>
              <a:t>Higher life expectancy than other regions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9350" y="2298700"/>
            <a:ext cx="3848100" cy="515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iddle Colonies"/>
          <p:cNvSpPr txBox="1"/>
          <p:nvPr>
            <p:ph type="title"/>
          </p:nvPr>
        </p:nvSpPr>
        <p:spPr>
          <a:xfrm>
            <a:off x="445690" y="431800"/>
            <a:ext cx="12113420" cy="11907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Middle Colonies</a:t>
            </a:r>
          </a:p>
        </p:txBody>
      </p:sp>
      <p:sp>
        <p:nvSpPr>
          <p:cNvPr id="156" name="New York, Pennsylvania, New Jersey, and Delaware…"/>
          <p:cNvSpPr txBox="1"/>
          <p:nvPr>
            <p:ph type="body" idx="1"/>
          </p:nvPr>
        </p:nvSpPr>
        <p:spPr>
          <a:xfrm>
            <a:off x="444500" y="1323677"/>
            <a:ext cx="7043738" cy="7805540"/>
          </a:xfrm>
          <a:prstGeom prst="rect">
            <a:avLst/>
          </a:prstGeom>
        </p:spPr>
        <p:txBody>
          <a:bodyPr/>
          <a:lstStyle/>
          <a:p>
            <a:pPr marL="389763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New York, Pennsylvania, New Jersey, and Delaware</a:t>
            </a:r>
          </a:p>
          <a:p>
            <a:pPr marL="389763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Economy was based on cereal crops for export</a:t>
            </a:r>
          </a:p>
          <a:p>
            <a:pPr lvl="1" marL="779526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Grains, wheat, etc. (Breadbasket Colonies)</a:t>
            </a:r>
          </a:p>
          <a:p>
            <a:pPr lvl="1" marL="779526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Also shipbuilding - lots of forests</a:t>
            </a:r>
          </a:p>
          <a:p>
            <a:pPr marL="389763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William Penn’s “Holy Experiment”</a:t>
            </a:r>
          </a:p>
          <a:p>
            <a:pPr lvl="1" marL="779526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Religious toleration </a:t>
            </a:r>
          </a:p>
          <a:p>
            <a:pPr lvl="1" marL="779526" indent="-389763" defTabSz="578358">
              <a:spcBef>
                <a:spcPts val="2700"/>
              </a:spcBef>
              <a:defRPr sz="3168">
                <a:effectLst>
                  <a:outerShdw sx="100000" sy="100000" kx="0" ky="0" algn="b" rotWithShape="0" blurRad="25146" dist="2514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Like RI, they paid Natives for their land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6600" y="1308100"/>
            <a:ext cx="3491609" cy="4348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p" bldLvl="5" animBg="1" rev="0" advAuto="0" spid="15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iddle Colonies"/>
          <p:cNvSpPr txBox="1"/>
          <p:nvPr>
            <p:ph type="title"/>
          </p:nvPr>
        </p:nvSpPr>
        <p:spPr>
          <a:xfrm>
            <a:off x="445690" y="431800"/>
            <a:ext cx="12113420" cy="119072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Middle Colonies</a:t>
            </a:r>
          </a:p>
        </p:txBody>
      </p:sp>
      <p:sp>
        <p:nvSpPr>
          <p:cNvPr id="160" name="Demographics:…"/>
          <p:cNvSpPr txBox="1"/>
          <p:nvPr>
            <p:ph type="body" idx="1"/>
          </p:nvPr>
        </p:nvSpPr>
        <p:spPr>
          <a:xfrm>
            <a:off x="444500" y="1323677"/>
            <a:ext cx="7043738" cy="7805540"/>
          </a:xfrm>
          <a:prstGeom prst="rect">
            <a:avLst/>
          </a:prstGeom>
        </p:spPr>
        <p:txBody>
          <a:bodyPr/>
          <a:lstStyle/>
          <a:p>
            <a:pPr/>
            <a:r>
              <a:t>Demographics:</a:t>
            </a:r>
          </a:p>
          <a:p>
            <a:pPr lvl="1"/>
            <a:r>
              <a:t>Most diverse of all regions</a:t>
            </a:r>
          </a:p>
          <a:p>
            <a:pPr lvl="2"/>
            <a:r>
              <a:t>Many countries from Europe</a:t>
            </a:r>
          </a:p>
          <a:p>
            <a:pPr lvl="3"/>
            <a:r>
              <a:t>Scotts-Irish, German Provinces, Netherlands</a:t>
            </a:r>
          </a:p>
          <a:p>
            <a:pPr lvl="2"/>
            <a:r>
              <a:t>Religious toleration - freedom of religion</a:t>
            </a:r>
          </a:p>
          <a:p>
            <a:pPr lvl="1"/>
            <a:r>
              <a:t>Large amount of indentured servants and slaves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05800" y="2870497"/>
            <a:ext cx="3811096" cy="471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p" bldLvl="5" animBg="1" rev="0" advAuto="0" spid="160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