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7: The Atlantic Economy And European Interactions With Native Americans (Key Concept 2.1, III, A-C)"/>
          <p:cNvSpPr txBox="1"/>
          <p:nvPr>
            <p:ph type="ctrTitle"/>
          </p:nvPr>
        </p:nvSpPr>
        <p:spPr>
          <a:xfrm>
            <a:off x="1079500" y="25400"/>
            <a:ext cx="11176000" cy="2921000"/>
          </a:xfrm>
          <a:prstGeom prst="rect">
            <a:avLst/>
          </a:prstGeom>
        </p:spPr>
        <p:txBody>
          <a:bodyPr/>
          <a:lstStyle>
            <a:lvl1pPr defTabSz="403097">
              <a:defRPr spc="160" sz="4002">
                <a:effectLst>
                  <a:outerShdw sx="100000" sy="100000" kx="0" ky="0" algn="b" rotWithShape="0" blurRad="17526" dist="1752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#7: The Atlantic Economy And European Interactions With Native Americans (Key Concept 2.1, III, A-C)</a:t>
            </a:r>
          </a:p>
        </p:txBody>
      </p:sp>
      <p:sp>
        <p:nvSpPr>
          <p:cNvPr id="138" name="Everything You Need To Know About The Atlantic Economy And European Interactions With Native Americans To Succeed In APUSH"/>
          <p:cNvSpPr txBox="1"/>
          <p:nvPr>
            <p:ph type="subTitle" sz="quarter" idx="1"/>
          </p:nvPr>
        </p:nvSpPr>
        <p:spPr>
          <a:xfrm>
            <a:off x="1079500" y="2933700"/>
            <a:ext cx="11176000" cy="1397000"/>
          </a:xfrm>
          <a:prstGeom prst="rect">
            <a:avLst/>
          </a:prstGeom>
        </p:spPr>
        <p:txBody>
          <a:bodyPr/>
          <a:lstStyle>
            <a:lvl1pPr defTabSz="484886">
              <a:defRPr spc="119" sz="2988">
                <a:effectLst>
                  <a:outerShdw sx="100000" sy="100000" kx="0" ky="0" algn="b" rotWithShape="0" blurRad="21082" dist="22681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Atlantic Economy And European Interactions With Native Americans To Succeed In APUSH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3513" y="4163179"/>
            <a:ext cx="6437774" cy="4830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ww.APUSHReview.com"/>
          <p:cNvSpPr txBox="1"/>
          <p:nvPr/>
        </p:nvSpPr>
        <p:spPr>
          <a:xfrm>
            <a:off x="4088482" y="8959849"/>
            <a:ext cx="48278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www.APUSHReview.com</a:t>
            </a:r>
          </a:p>
        </p:txBody>
      </p:sp>
      <p:sp>
        <p:nvSpPr>
          <p:cNvPr id="141" name="Shoutout to Mr. Pedersen’s class in San Antonio, TX!"/>
          <p:cNvSpPr/>
          <p:nvPr/>
        </p:nvSpPr>
        <p:spPr>
          <a:xfrm>
            <a:off x="6438900" y="3898007"/>
            <a:ext cx="4827638" cy="2756793"/>
          </a:xfrm>
          <a:prstGeom prst="wedgeEllipseCallout">
            <a:avLst>
              <a:gd name="adj1" fmla="val -49385"/>
              <a:gd name="adj2" fmla="val 67242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to Mr. Pedersen’s class in San Antonio, TX!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 Atlantic Econ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Atlantic Economy</a:t>
            </a:r>
          </a:p>
        </p:txBody>
      </p:sp>
      <p:sp>
        <p:nvSpPr>
          <p:cNvPr id="144" name="Trade between Europe, Africa, and the Americas…"/>
          <p:cNvSpPr txBox="1"/>
          <p:nvPr>
            <p:ph type="body" sz="half" idx="1"/>
          </p:nvPr>
        </p:nvSpPr>
        <p:spPr>
          <a:xfrm>
            <a:off x="482600" y="2222500"/>
            <a:ext cx="6933208" cy="7226797"/>
          </a:xfrm>
          <a:prstGeom prst="rect">
            <a:avLst/>
          </a:prstGeom>
        </p:spPr>
        <p:txBody>
          <a:bodyPr/>
          <a:lstStyle/>
          <a:p>
            <a:pPr marL="188595" indent="-188595" defTabSz="321310">
              <a:spcBef>
                <a:spcPts val="2000"/>
              </a:spcBef>
              <a:defRPr sz="1870"/>
            </a:pPr>
            <a:r>
              <a:t>Trade between Europe, Africa, and the Americas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Goods were exchanged between the three areas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Enslaved Africans and Natives were also exchanged</a:t>
            </a:r>
          </a:p>
          <a:p>
            <a:pPr lvl="2" marL="565784" indent="-188595" defTabSz="321310">
              <a:spcBef>
                <a:spcPts val="2000"/>
              </a:spcBef>
              <a:defRPr sz="1870"/>
            </a:pPr>
            <a:r>
              <a:t>Middle Passage</a:t>
            </a:r>
          </a:p>
          <a:p>
            <a:pPr marL="188595" indent="-188595" defTabSz="321310">
              <a:spcBef>
                <a:spcPts val="2000"/>
              </a:spcBef>
              <a:defRPr sz="1870"/>
            </a:pPr>
            <a:r>
              <a:t>Colonies focused on: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Acquiring commodities that were valued in Europe</a:t>
            </a:r>
          </a:p>
          <a:p>
            <a:pPr lvl="2" marL="565784" indent="-188595" defTabSz="321310">
              <a:spcBef>
                <a:spcPts val="2000"/>
              </a:spcBef>
              <a:defRPr sz="1870"/>
            </a:pPr>
            <a:r>
              <a:t>Fur trade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Producing commodities that were valued in Europe</a:t>
            </a:r>
          </a:p>
          <a:p>
            <a:pPr lvl="2" marL="565784" indent="-188595" defTabSz="321310">
              <a:spcBef>
                <a:spcPts val="2000"/>
              </a:spcBef>
              <a:defRPr sz="1870"/>
            </a:pPr>
            <a:r>
              <a:t>Tobacco - Chesapeake</a:t>
            </a:r>
          </a:p>
          <a:p>
            <a:pPr lvl="2" marL="565784" indent="-188595" defTabSz="321310">
              <a:spcBef>
                <a:spcPts val="2000"/>
              </a:spcBef>
              <a:defRPr sz="1870"/>
            </a:pPr>
            <a:r>
              <a:t>Sugar - Southern Atlantic and West Indies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Exporting commodities that were valued in Europe</a:t>
            </a:r>
          </a:p>
          <a:p>
            <a:pPr lvl="1" marL="377190" indent="-188595" defTabSz="321310">
              <a:spcBef>
                <a:spcPts val="2000"/>
              </a:spcBef>
              <a:defRPr sz="1870"/>
            </a:pPr>
            <a:r>
              <a:t>Gaining new sources of labor</a:t>
            </a:r>
          </a:p>
          <a:p>
            <a:pPr lvl="2" marL="565784" indent="-188595" defTabSz="321310">
              <a:spcBef>
                <a:spcPts val="2000"/>
              </a:spcBef>
              <a:defRPr sz="1870"/>
            </a:pPr>
            <a:r>
              <a:t>Increase in African Slave Trade after 1676 (Bacon’s Rebellion)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0862" y="2470150"/>
            <a:ext cx="4907038" cy="706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6200" y="4185138"/>
            <a:ext cx="5892800" cy="3059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riangular Trade.jpg" descr="Triangular Trad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1949450"/>
            <a:ext cx="12257112" cy="7063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5"/>
      <p:bldP build="whole" bldLvl="1" animBg="1" rev="0" advAuto="0" spid="147" grpId="2"/>
      <p:bldP build="whole" bldLvl="1" animBg="1" rev="0" advAuto="0" spid="147" grpId="3"/>
      <p:bldP build="p" bldLvl="5" animBg="1" rev="0" advAuto="0" spid="144" grpId="1"/>
      <p:bldP build="whole" bldLvl="1" animBg="1" rev="0" advAuto="0" spid="14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pacts Of Trade On Native Commun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Impacts Of Trade On Native Communities</a:t>
            </a:r>
          </a:p>
        </p:txBody>
      </p:sp>
      <p:sp>
        <p:nvSpPr>
          <p:cNvPr id="150" name="Contact and trade with Europeans drastically impacted Native Communities…"/>
          <p:cNvSpPr txBox="1"/>
          <p:nvPr>
            <p:ph type="body" idx="1"/>
          </p:nvPr>
        </p:nvSpPr>
        <p:spPr>
          <a:xfrm>
            <a:off x="482600" y="2222500"/>
            <a:ext cx="7081540" cy="7226797"/>
          </a:xfrm>
          <a:prstGeom prst="rect">
            <a:avLst/>
          </a:prstGeom>
        </p:spPr>
        <p:txBody>
          <a:bodyPr/>
          <a:lstStyle/>
          <a:p>
            <a:pPr marL="250317" indent="-250317" defTabSz="426466">
              <a:spcBef>
                <a:spcPts val="2700"/>
              </a:spcBef>
              <a:defRPr sz="2482"/>
            </a:pPr>
            <a:r>
              <a:t>Contact and trade with Europeans drastically impacted Native Communities</a:t>
            </a:r>
          </a:p>
          <a:p>
            <a:pPr lvl="1" marL="500634" indent="-250317" defTabSz="426466">
              <a:spcBef>
                <a:spcPts val="2700"/>
              </a:spcBef>
              <a:defRPr sz="2482"/>
            </a:pPr>
            <a:r>
              <a:t>Cultural changes </a:t>
            </a:r>
          </a:p>
          <a:p>
            <a:pPr lvl="2" marL="750951" indent="-250317" defTabSz="426466">
              <a:spcBef>
                <a:spcPts val="2700"/>
              </a:spcBef>
              <a:defRPr sz="2482"/>
            </a:pPr>
            <a:r>
              <a:t>Europeans sought to assimilate Natives into their societies (Spanish)</a:t>
            </a:r>
          </a:p>
          <a:p>
            <a:pPr lvl="2" marL="750951" indent="-250317" defTabSz="426466">
              <a:spcBef>
                <a:spcPts val="2700"/>
              </a:spcBef>
              <a:defRPr sz="2482"/>
            </a:pPr>
            <a:r>
              <a:t>Natives were sold into slavery in the West Indies</a:t>
            </a:r>
          </a:p>
          <a:p>
            <a:pPr lvl="2" marL="750951" indent="-250317" defTabSz="426466">
              <a:spcBef>
                <a:spcPts val="2700"/>
              </a:spcBef>
              <a:defRPr sz="2482"/>
            </a:pPr>
            <a:r>
              <a:t>Guns and horses made tribes more powerful</a:t>
            </a:r>
          </a:p>
          <a:p>
            <a:pPr lvl="1" marL="500634" indent="-250317" defTabSz="426466">
              <a:spcBef>
                <a:spcPts val="2700"/>
              </a:spcBef>
              <a:defRPr sz="2482"/>
            </a:pPr>
            <a:r>
              <a:t>Economic changes</a:t>
            </a:r>
          </a:p>
          <a:p>
            <a:pPr lvl="2" marL="750951" indent="-250317" defTabSz="426466">
              <a:spcBef>
                <a:spcPts val="2700"/>
              </a:spcBef>
              <a:defRPr sz="2482"/>
            </a:pPr>
            <a:r>
              <a:t>Loss of land as plantations spread further west</a:t>
            </a:r>
          </a:p>
          <a:p>
            <a:pPr lvl="1" marL="500634" indent="-250317" defTabSz="426466">
              <a:spcBef>
                <a:spcPts val="2700"/>
              </a:spcBef>
              <a:defRPr sz="2482"/>
            </a:pPr>
            <a:r>
              <a:t>Demographically</a:t>
            </a:r>
          </a:p>
          <a:p>
            <a:pPr lvl="2" marL="750951" indent="-250317" defTabSz="426466">
              <a:spcBef>
                <a:spcPts val="2700"/>
              </a:spcBef>
              <a:defRPr sz="2482"/>
            </a:pPr>
            <a:r>
              <a:t>Epidemic diseases - drastically decreased Native populations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2800" y="2444750"/>
            <a:ext cx="3810000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6600" y="6032500"/>
            <a:ext cx="3962400" cy="3061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p" bldLvl="5" animBg="1" rev="0" advAuto="0" spid="150" grpId="1"/>
      <p:bldP build="whole" bldLvl="1" animBg="1" rev="0" advAuto="0" spid="15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uropean And Native American Inter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European And Native American Interactions</a:t>
            </a:r>
          </a:p>
        </p:txBody>
      </p:sp>
      <p:sp>
        <p:nvSpPr>
          <p:cNvPr id="155" name="Interactions between the two groups fostered (promoted the growth of) accommodation and conflict…"/>
          <p:cNvSpPr txBox="1"/>
          <p:nvPr>
            <p:ph type="body" sz="half" idx="1"/>
          </p:nvPr>
        </p:nvSpPr>
        <p:spPr>
          <a:xfrm>
            <a:off x="482600" y="2222500"/>
            <a:ext cx="6933208" cy="7226797"/>
          </a:xfrm>
          <a:prstGeom prst="rect">
            <a:avLst/>
          </a:prstGeom>
        </p:spPr>
        <p:txBody>
          <a:bodyPr/>
          <a:lstStyle/>
          <a:p>
            <a:pPr marL="294894" indent="-294894" defTabSz="502412">
              <a:spcBef>
                <a:spcPts val="3200"/>
              </a:spcBef>
              <a:defRPr sz="2924"/>
            </a:pPr>
            <a:r>
              <a:t>Interactions between the two groups </a:t>
            </a:r>
            <a:r>
              <a:rPr b="1"/>
              <a:t>fostered</a:t>
            </a:r>
            <a:r>
              <a:t> (promoted the growth of) accommodation and conflict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Spain became more accommodating to Natives after the Pueblo Revolt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British colonies often had conflict with Natives over land</a:t>
            </a:r>
          </a:p>
          <a:p>
            <a:pPr lvl="2" marL="884682" indent="-294894" defTabSz="502412">
              <a:spcBef>
                <a:spcPts val="3200"/>
              </a:spcBef>
              <a:defRPr sz="2924"/>
            </a:pPr>
            <a:r>
              <a:t>Metacom’s (King Philip’s) War</a:t>
            </a:r>
          </a:p>
          <a:p>
            <a:pPr lvl="3" marL="1179576" indent="-294894" defTabSz="502412">
              <a:spcBef>
                <a:spcPts val="3200"/>
              </a:spcBef>
              <a:defRPr sz="2924"/>
            </a:pPr>
            <a:r>
              <a:t>Native resistance decreased in New England</a:t>
            </a:r>
          </a:p>
          <a:p>
            <a:pPr lvl="3" marL="1179576" indent="-294894" defTabSz="502412">
              <a:spcBef>
                <a:spcPts val="3200"/>
              </a:spcBef>
              <a:defRPr sz="2924"/>
            </a:pPr>
            <a:r>
              <a:t>Many Natives were killed or sold into slavery in the West Indies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6350" y="3092450"/>
            <a:ext cx="4835579" cy="3956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8438" y="3028950"/>
            <a:ext cx="4950100" cy="5761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p" bldLvl="5" animBg="1" rev="0" advAuto="0" spid="155" grpId="1"/>
      <p:bldP build="whole" bldLvl="1" animBg="1" rev="0" advAuto="0" spid="15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uropean And Native American Inter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European And Native American Interactions</a:t>
            </a:r>
          </a:p>
        </p:txBody>
      </p:sp>
      <p:sp>
        <p:nvSpPr>
          <p:cNvPr id="160" name="Native tribes sought alliances with Europeans against other American Indian Groups…"/>
          <p:cNvSpPr txBox="1"/>
          <p:nvPr>
            <p:ph type="body" sz="half" idx="1"/>
          </p:nvPr>
        </p:nvSpPr>
        <p:spPr>
          <a:xfrm>
            <a:off x="482600" y="2222500"/>
            <a:ext cx="6933208" cy="7226797"/>
          </a:xfrm>
          <a:prstGeom prst="rect">
            <a:avLst/>
          </a:prstGeom>
        </p:spPr>
        <p:txBody>
          <a:bodyPr/>
          <a:lstStyle/>
          <a:p>
            <a:pPr/>
            <a:r>
              <a:t>Native tribes sought alliances with Europeans against other American Indian Groups</a:t>
            </a:r>
          </a:p>
          <a:p>
            <a:pPr lvl="1"/>
            <a:r>
              <a:t>Pequot War </a:t>
            </a:r>
          </a:p>
          <a:p>
            <a:pPr lvl="2"/>
            <a:r>
              <a:t>Colonists from Massachusetts and Connecticut allied with Narragansett Native Americans against the Pequots</a:t>
            </a:r>
          </a:p>
          <a:p>
            <a:pPr lvl="2"/>
            <a:r>
              <a:t>Many Pequots were killed, others were sold into slavery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800" y="3754777"/>
            <a:ext cx="5014522" cy="3920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4" name="Impact of the Atlantic Trade on Africa, Europe, and Americas…"/>
          <p:cNvSpPr txBox="1"/>
          <p:nvPr>
            <p:ph type="body" idx="1"/>
          </p:nvPr>
        </p:nvSpPr>
        <p:spPr>
          <a:xfrm>
            <a:off x="457200" y="2235200"/>
            <a:ext cx="12262545" cy="7219355"/>
          </a:xfrm>
          <a:prstGeom prst="rect">
            <a:avLst/>
          </a:prstGeom>
        </p:spPr>
        <p:txBody>
          <a:bodyPr/>
          <a:lstStyle/>
          <a:p>
            <a:pPr/>
            <a:r>
              <a:t>Impact of the Atlantic Trade on Africa, Europe, and Americas</a:t>
            </a:r>
          </a:p>
          <a:p>
            <a:pPr/>
            <a:r>
              <a:t>How did trade with Europeans impact Native Americans?</a:t>
            </a:r>
          </a:p>
          <a:p>
            <a:pPr/>
            <a:r>
              <a:t>Be able to identify and explain a conflict between Natives and Europeans (Pueblo Revolt, Metacom’s War, Pequot War)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ee You Back Here For Video #8: Goals and Interests of Colonists, Metacom’s War, and the Pueblo Revolt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4002"/>
            </a:lvl1pPr>
          </a:lstStyle>
          <a:p>
            <a:pPr/>
            <a:r>
              <a:t>See You Back Here For Video #8: Goals and Interests of Colonists, Metacom’s War, and the Pueblo Revolt!</a:t>
            </a:r>
          </a:p>
        </p:txBody>
      </p:sp>
      <p:sp>
        <p:nvSpPr>
          <p:cNvPr id="167" name="Best of luck on your tes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on your tests</a:t>
            </a:r>
          </a:p>
          <a:p>
            <a:pPr/>
            <a:r>
              <a:t>Thanks for watching!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3713" y="3299579"/>
            <a:ext cx="6437774" cy="4830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