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blipFill rotWithShape="1">
            <a:blip r:embed="rId1"/>
            <a:srcRect l="0" t="0" r="0" b="0"/>
            <a:tile tx="0" ty="0" sx="100000" sy="100000" flip="none" algn="tl"/>
          </a:blip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67665E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67665E">
              <a:alpha val="40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67665E">
              <a:alpha val="5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65E">
              <a:alpha val="1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_rels/tableStyles.xml.rels><?xml version="1.0" encoding="UTF-8"?>
<Relationships xmlns="http://schemas.openxmlformats.org/package/2006/relationships"><Relationship Id="rId1" Type="http://schemas.openxmlformats.org/officeDocument/2006/relationships/image" Target="media/image7.png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xfrm>
            <a:off x="901700" y="3060700"/>
            <a:ext cx="11201400" cy="1714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901700" y="4775200"/>
            <a:ext cx="11201400" cy="1536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03924" y="9258299"/>
            <a:ext cx="409652" cy="419101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660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i="1" sz="3200"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6" name="“Type a quote here.”"/>
          <p:cNvSpPr txBox="1"/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buSzTx/>
              <a:buNone/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halk_line_box_10x7.png" descr="chalk_line_box_10x7.png"/>
          <p:cNvPicPr>
            <a:picLocks noChangeAspect="0"/>
          </p:cNvPicPr>
          <p:nvPr/>
        </p:nvPicPr>
        <p:blipFill>
          <a:blip r:embed="rId2">
            <a:alphaModFix amt="45000"/>
            <a:extLst/>
          </a:blip>
          <a:stretch>
            <a:fillRect/>
          </a:stretch>
        </p:blipFill>
        <p:spPr>
          <a:xfrm>
            <a:off x="317500" y="6794500"/>
            <a:ext cx="12344400" cy="23368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Image"/>
          <p:cNvSpPr/>
          <p:nvPr>
            <p:ph type="pic" idx="13"/>
          </p:nvPr>
        </p:nvSpPr>
        <p:spPr>
          <a:xfrm>
            <a:off x="393700" y="381000"/>
            <a:ext cx="12217400" cy="614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Title Text"/>
          <p:cNvSpPr txBox="1"/>
          <p:nvPr>
            <p:ph type="title"/>
          </p:nvPr>
        </p:nvSpPr>
        <p:spPr>
          <a:xfrm>
            <a:off x="901700" y="6934200"/>
            <a:ext cx="11201400" cy="952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901700" y="7823200"/>
            <a:ext cx="11201400" cy="1206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901700" y="3898900"/>
            <a:ext cx="11201400" cy="194310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Image"/>
          <p:cNvSpPr/>
          <p:nvPr>
            <p:ph type="pic" sz="half" idx="13"/>
          </p:nvPr>
        </p:nvSpPr>
        <p:spPr>
          <a:xfrm>
            <a:off x="6451600" y="1066800"/>
            <a:ext cx="5626100" cy="7632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1" name="Title Text"/>
          <p:cNvSpPr txBox="1"/>
          <p:nvPr>
            <p:ph type="title"/>
          </p:nvPr>
        </p:nvSpPr>
        <p:spPr>
          <a:xfrm>
            <a:off x="901700" y="927100"/>
            <a:ext cx="5080000" cy="4102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quarter" idx="1"/>
          </p:nvPr>
        </p:nvSpPr>
        <p:spPr>
          <a:xfrm>
            <a:off x="901700" y="5029200"/>
            <a:ext cx="5080000" cy="3683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Image"/>
          <p:cNvSpPr/>
          <p:nvPr>
            <p:ph type="pic" sz="half" idx="13"/>
          </p:nvPr>
        </p:nvSpPr>
        <p:spPr>
          <a:xfrm>
            <a:off x="6769100" y="2603500"/>
            <a:ext cx="5308600" cy="596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9" name="Body Level One…"/>
          <p:cNvSpPr txBox="1"/>
          <p:nvPr>
            <p:ph type="body" sz="half" idx="1"/>
          </p:nvPr>
        </p:nvSpPr>
        <p:spPr>
          <a:xfrm>
            <a:off x="901700" y="2603500"/>
            <a:ext cx="5334000" cy="5969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90000"/>
              </a:lnSpc>
              <a:spcBef>
                <a:spcPts val="2800"/>
              </a:spcBef>
              <a:defRPr sz="3200"/>
            </a:lvl1pPr>
            <a:lvl2pPr marL="787400" indent="-393700">
              <a:lnSpc>
                <a:spcPct val="90000"/>
              </a:lnSpc>
              <a:spcBef>
                <a:spcPts val="2800"/>
              </a:spcBef>
              <a:defRPr sz="3200"/>
            </a:lvl2pPr>
            <a:lvl3pPr marL="1181100" indent="-393700">
              <a:lnSpc>
                <a:spcPct val="90000"/>
              </a:lnSpc>
              <a:spcBef>
                <a:spcPts val="2800"/>
              </a:spcBef>
              <a:defRPr sz="3200"/>
            </a:lvl3pPr>
            <a:lvl4pPr marL="1574800" indent="-393700">
              <a:lnSpc>
                <a:spcPct val="90000"/>
              </a:lnSpc>
              <a:spcBef>
                <a:spcPts val="2800"/>
              </a:spcBef>
              <a:defRPr sz="3200"/>
            </a:lvl4pPr>
            <a:lvl5pPr marL="1968500" indent="-393700">
              <a:lnSpc>
                <a:spcPct val="90000"/>
              </a:lnSpc>
              <a:spcBef>
                <a:spcPts val="2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ody Level One…"/>
          <p:cNvSpPr txBox="1"/>
          <p:nvPr>
            <p:ph type="body" idx="1"/>
          </p:nvPr>
        </p:nvSpPr>
        <p:spPr>
          <a:xfrm>
            <a:off x="901700" y="1727200"/>
            <a:ext cx="11201400" cy="62865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mage"/>
          <p:cNvSpPr/>
          <p:nvPr>
            <p:ph type="pic" sz="quarter" idx="13"/>
          </p:nvPr>
        </p:nvSpPr>
        <p:spPr>
          <a:xfrm>
            <a:off x="6654800" y="482600"/>
            <a:ext cx="5981700" cy="3911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Image"/>
          <p:cNvSpPr/>
          <p:nvPr>
            <p:ph type="pic" sz="half" idx="14"/>
          </p:nvPr>
        </p:nvSpPr>
        <p:spPr>
          <a:xfrm>
            <a:off x="6654800" y="4673600"/>
            <a:ext cx="5981700" cy="4597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Image"/>
          <p:cNvSpPr/>
          <p:nvPr>
            <p:ph type="pic" idx="15"/>
          </p:nvPr>
        </p:nvSpPr>
        <p:spPr>
          <a:xfrm>
            <a:off x="406400" y="482600"/>
            <a:ext cx="5981700" cy="8788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lk_line_10x7.png" descr="chalk_line_10x7.png"/>
          <p:cNvPicPr>
            <a:picLocks noChangeAspect="0"/>
          </p:cNvPicPr>
          <p:nvPr/>
        </p:nvPicPr>
        <p:blipFill>
          <a:blip r:embed="rId3">
            <a:alphaModFix amt="45000"/>
            <a:extLst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901700" y="635000"/>
            <a:ext cx="112014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901700" y="2603500"/>
            <a:ext cx="11201400" cy="596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6299199" y="9258300"/>
            <a:ext cx="409652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cap="all" i="0" sz="1800"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1pPr>
      <a:lvl2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2pPr>
      <a:lvl3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3pPr>
      <a:lvl4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4pPr>
      <a:lvl5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5pPr>
      <a:lvl6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6pPr>
      <a:lvl7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7pPr>
      <a:lvl8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8pPr>
      <a:lvl9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Relationship Id="rId3" Type="http://schemas.openxmlformats.org/officeDocument/2006/relationships/image" Target="../media/image6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"/><Relationship Id="rId3" Type="http://schemas.openxmlformats.org/officeDocument/2006/relationships/image" Target="../media/image8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APUSH Review: Video #8: Goals And Interests of Colonists, Metacom’s War, and the Pueblo Revolt (Key Concept 2.1, III, D-F)"/>
          <p:cNvSpPr txBox="1"/>
          <p:nvPr>
            <p:ph type="ctrTitle"/>
          </p:nvPr>
        </p:nvSpPr>
        <p:spPr>
          <a:xfrm>
            <a:off x="479821" y="469900"/>
            <a:ext cx="12045158" cy="1714500"/>
          </a:xfrm>
          <a:prstGeom prst="rect">
            <a:avLst/>
          </a:prstGeom>
        </p:spPr>
        <p:txBody>
          <a:bodyPr/>
          <a:lstStyle>
            <a:lvl1pPr algn="ctr" defTabSz="403097">
              <a:defRPr spc="264" sz="3312">
                <a:effectLst>
                  <a:outerShdw sx="100000" sy="100000" kx="0" ky="0" algn="b" rotWithShape="0" blurRad="17526" dist="17526" dir="552000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pPr/>
            <a:r>
              <a:t>APUSH Review: Video #8: Goals And Interests of Colonists, Metacom’s War, and the Pueblo Revolt (Key Concept 2.1, III, D-F)</a:t>
            </a:r>
          </a:p>
        </p:txBody>
      </p:sp>
      <p:sp>
        <p:nvSpPr>
          <p:cNvPr id="122" name="Everything You Need To Know about goals and interests of colonists, Metacom’s War, and The Pueblo Revolt To Succeed In APUSH"/>
          <p:cNvSpPr txBox="1"/>
          <p:nvPr>
            <p:ph type="subTitle" sz="quarter" idx="1"/>
          </p:nvPr>
        </p:nvSpPr>
        <p:spPr>
          <a:xfrm>
            <a:off x="567035" y="2311400"/>
            <a:ext cx="11962905" cy="1536700"/>
          </a:xfrm>
          <a:prstGeom prst="rect">
            <a:avLst/>
          </a:prstGeom>
        </p:spPr>
        <p:txBody>
          <a:bodyPr/>
          <a:lstStyle>
            <a:lvl1pPr algn="ctr" defTabSz="508254">
              <a:defRPr spc="250" sz="3132">
                <a:effectLst>
                  <a:outerShdw sx="100000" sy="100000" kx="0" ky="0" algn="b" rotWithShape="0" blurRad="22098" dist="22098" dir="5520000">
                    <a:srgbClr val="FFFFFF">
                      <a:alpha val="71999"/>
                    </a:srgbClr>
                  </a:outerShdw>
                </a:effectLst>
              </a:defRPr>
            </a:lvl1pPr>
          </a:lstStyle>
          <a:p>
            <a:pPr/>
            <a:r>
              <a:t>Everything You Need To Know about goals and interests of colonists, Metacom’s War, and The Pueblo Revolt To Succeed In APUSH</a:t>
            </a:r>
          </a:p>
        </p:txBody>
      </p:sp>
      <p:sp>
        <p:nvSpPr>
          <p:cNvPr id="123" name="www.APUSHReview.com"/>
          <p:cNvSpPr txBox="1"/>
          <p:nvPr/>
        </p:nvSpPr>
        <p:spPr>
          <a:xfrm>
            <a:off x="4137304" y="8420100"/>
            <a:ext cx="473019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pPr/>
            <a:r>
              <a:t>www.APUSHReview.com</a:t>
            </a:r>
          </a:p>
        </p:txBody>
      </p:sp>
      <p:pic>
        <p:nvPicPr>
          <p:cNvPr id="1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3513" y="3782179"/>
            <a:ext cx="6437774" cy="4830842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outout to Mrs. Fletcher’s class in Cedar Hill. You rock!"/>
          <p:cNvSpPr/>
          <p:nvPr/>
        </p:nvSpPr>
        <p:spPr>
          <a:xfrm>
            <a:off x="6921500" y="3211314"/>
            <a:ext cx="4466928" cy="3011686"/>
          </a:xfrm>
          <a:prstGeom prst="wedgeEllipseCallout">
            <a:avLst>
              <a:gd name="adj1" fmla="val -58867"/>
              <a:gd name="adj2" fmla="val 59086"/>
            </a:avLst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i="0" sz="30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Shoutout to Mrs. Fletcher’s class in Cedar Hill. You rock!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European and Colonial interests often varied"/>
          <p:cNvSpPr txBox="1"/>
          <p:nvPr>
            <p:ph type="title"/>
          </p:nvPr>
        </p:nvSpPr>
        <p:spPr>
          <a:xfrm>
            <a:off x="901700" y="406400"/>
            <a:ext cx="11201400" cy="17145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European and Colonial interests often varied</a:t>
            </a:r>
          </a:p>
        </p:txBody>
      </p:sp>
      <p:sp>
        <p:nvSpPr>
          <p:cNvPr id="128" name="Over time, both sides increasingly mistrusted each other…"/>
          <p:cNvSpPr txBox="1"/>
          <p:nvPr>
            <p:ph type="body" idx="1"/>
          </p:nvPr>
        </p:nvSpPr>
        <p:spPr>
          <a:xfrm>
            <a:off x="571500" y="2120900"/>
            <a:ext cx="7561065" cy="6934200"/>
          </a:xfrm>
          <a:prstGeom prst="rect">
            <a:avLst/>
          </a:prstGeom>
        </p:spPr>
        <p:txBody>
          <a:bodyPr/>
          <a:lstStyle/>
          <a:p>
            <a:pPr marL="266700" indent="-266700" defTabSz="350520">
              <a:spcBef>
                <a:spcPts val="1900"/>
              </a:spcBef>
              <a:defRPr sz="2160">
                <a:effectLst>
                  <a:outerShdw sx="100000" sy="100000" kx="0" ky="0" algn="b" rotWithShape="0" blurRad="15240" dist="1524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Over time, both sides increasingly mistrusted each other </a:t>
            </a:r>
          </a:p>
          <a:p>
            <a:pPr marL="266700" indent="-266700" defTabSz="350520">
              <a:spcBef>
                <a:spcPts val="1900"/>
              </a:spcBef>
              <a:defRPr sz="2160">
                <a:effectLst>
                  <a:outerShdw sx="100000" sy="100000" kx="0" ky="0" algn="b" rotWithShape="0" blurRad="15240" dist="1524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British colonists sought to expand (especially pre and post 7 Years’ War), Britain resisted this</a:t>
            </a:r>
          </a:p>
          <a:p>
            <a:pPr marL="266700" indent="-266700" defTabSz="350520">
              <a:spcBef>
                <a:spcPts val="1900"/>
              </a:spcBef>
              <a:defRPr sz="2160">
                <a:effectLst>
                  <a:outerShdw sx="100000" sy="100000" kx="0" ky="0" algn="b" rotWithShape="0" blurRad="15240" dist="1524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Colonists were upset over:</a:t>
            </a:r>
          </a:p>
          <a:p>
            <a:pPr lvl="1" marL="533400" indent="-266700" defTabSz="350520">
              <a:spcBef>
                <a:spcPts val="1900"/>
              </a:spcBef>
              <a:defRPr sz="2160">
                <a:effectLst>
                  <a:outerShdw sx="100000" sy="100000" kx="0" ky="0" algn="b" rotWithShape="0" blurRad="15240" dist="1524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Territorial settlements and frontier defense - as seen in Bacon’s Rebellion</a:t>
            </a:r>
          </a:p>
          <a:p>
            <a:pPr lvl="1" marL="533400" indent="-266700" defTabSz="350520">
              <a:spcBef>
                <a:spcPts val="1900"/>
              </a:spcBef>
              <a:defRPr sz="2160">
                <a:effectLst>
                  <a:outerShdw sx="100000" sy="100000" kx="0" ky="0" algn="b" rotWithShape="0" blurRad="15240" dist="1524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Self-rule - Governors were often appointed by the British</a:t>
            </a:r>
          </a:p>
          <a:p>
            <a:pPr lvl="2" marL="800100" indent="-266700" defTabSz="350520">
              <a:spcBef>
                <a:spcPts val="1900"/>
              </a:spcBef>
              <a:defRPr sz="2160">
                <a:effectLst>
                  <a:outerShdw sx="100000" sy="100000" kx="0" ky="0" algn="b" rotWithShape="0" blurRad="15240" dist="1524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Edmund Andros - governor of the unpopular Dominion of New England - restricted town meetings</a:t>
            </a:r>
          </a:p>
          <a:p>
            <a:pPr lvl="1" marL="533400" indent="-266700" defTabSz="350520">
              <a:spcBef>
                <a:spcPts val="1900"/>
              </a:spcBef>
              <a:defRPr sz="2160">
                <a:effectLst>
                  <a:outerShdw sx="100000" sy="100000" kx="0" ky="0" algn="b" rotWithShape="0" blurRad="15240" dist="1524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Trade - Navigation Acts - could only trade with Britain</a:t>
            </a:r>
          </a:p>
          <a:p>
            <a:pPr lvl="2" marL="800100" indent="-266700" defTabSz="350520">
              <a:spcBef>
                <a:spcPts val="1900"/>
              </a:spcBef>
              <a:defRPr sz="2160">
                <a:effectLst>
                  <a:outerShdw sx="100000" sy="100000" kx="0" ky="0" algn="b" rotWithShape="0" blurRad="15240" dist="1524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Colonists often resisted by smuggling</a:t>
            </a:r>
          </a:p>
        </p:txBody>
      </p:sp>
      <p:pic>
        <p:nvPicPr>
          <p:cNvPr id="1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18500" y="2901950"/>
            <a:ext cx="4631121" cy="537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13467" y="2368139"/>
            <a:ext cx="4441187" cy="64397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" grpId="3"/>
      <p:bldP build="p" bldLvl="5" animBg="1" rev="0" advAuto="0" spid="128" grpId="1"/>
      <p:bldP build="whole" bldLvl="1" animBg="1" rev="0" advAuto="0" spid="129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British And Native American Conflicts - Metacom’s War"/>
          <p:cNvSpPr txBox="1"/>
          <p:nvPr>
            <p:ph type="title"/>
          </p:nvPr>
        </p:nvSpPr>
        <p:spPr>
          <a:xfrm>
            <a:off x="901700" y="406400"/>
            <a:ext cx="11201400" cy="17145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British And Native American Conflicts - Metacom’s War</a:t>
            </a:r>
          </a:p>
        </p:txBody>
      </p:sp>
      <p:sp>
        <p:nvSpPr>
          <p:cNvPr id="133" name="Metacom (King Philip to the colonists) was the leader of the Wampanoag Indians…"/>
          <p:cNvSpPr txBox="1"/>
          <p:nvPr>
            <p:ph type="body" idx="1"/>
          </p:nvPr>
        </p:nvSpPr>
        <p:spPr>
          <a:xfrm>
            <a:off x="571500" y="2120900"/>
            <a:ext cx="7561065" cy="6934200"/>
          </a:xfrm>
          <a:prstGeom prst="rect">
            <a:avLst/>
          </a:prstGeom>
        </p:spPr>
        <p:txBody>
          <a:bodyPr/>
          <a:lstStyle/>
          <a:p>
            <a:pPr/>
            <a:r>
              <a:t>Metacom (King Philip to the colonists) was the leader of the Wampanoag Indians</a:t>
            </a:r>
          </a:p>
          <a:p>
            <a:pPr lvl="1"/>
            <a:r>
              <a:t>Sought to live in harmony with colonists in NE</a:t>
            </a:r>
          </a:p>
          <a:p>
            <a:pPr lvl="2"/>
            <a:r>
              <a:t>Encroachment by colonists led to issues</a:t>
            </a:r>
          </a:p>
          <a:p>
            <a:pPr/>
            <a:r>
              <a:t>1675 - 3 Wampanoags were hanged in Plymouth</a:t>
            </a:r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56600" y="2476500"/>
            <a:ext cx="4007566" cy="54648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3" grpId="1"/>
      <p:bldP build="whole" bldLvl="1" animBg="1" rev="0" advAuto="0" spid="13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British And Native American Conflicts - Metacom’s War"/>
          <p:cNvSpPr txBox="1"/>
          <p:nvPr>
            <p:ph type="title"/>
          </p:nvPr>
        </p:nvSpPr>
        <p:spPr>
          <a:xfrm>
            <a:off x="901700" y="406400"/>
            <a:ext cx="11201400" cy="17145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British And Native American Conflicts - Metacom’s War</a:t>
            </a:r>
          </a:p>
        </p:txBody>
      </p:sp>
      <p:sp>
        <p:nvSpPr>
          <p:cNvPr id="137" name="Initially, Metacom’s side was successful…"/>
          <p:cNvSpPr txBox="1"/>
          <p:nvPr>
            <p:ph type="body" idx="1"/>
          </p:nvPr>
        </p:nvSpPr>
        <p:spPr>
          <a:xfrm>
            <a:off x="571500" y="2120900"/>
            <a:ext cx="7561065" cy="6934200"/>
          </a:xfrm>
          <a:prstGeom prst="rect">
            <a:avLst/>
          </a:prstGeom>
        </p:spPr>
        <p:txBody>
          <a:bodyPr/>
          <a:lstStyle/>
          <a:p>
            <a:pPr marL="320040" indent="-320040" defTabSz="420624">
              <a:spcBef>
                <a:spcPts val="2300"/>
              </a:spcBef>
              <a:defRPr sz="2592">
                <a:effectLst>
                  <a:outerShdw sx="100000" sy="100000" kx="0" ky="0" algn="b" rotWithShape="0" blurRad="18288" dist="1828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Initially, Metacom’s side was successful</a:t>
            </a:r>
          </a:p>
          <a:p>
            <a:pPr marL="320040" indent="-320040" defTabSz="420624">
              <a:spcBef>
                <a:spcPts val="2300"/>
              </a:spcBef>
              <a:defRPr sz="2592">
                <a:effectLst>
                  <a:outerShdw sx="100000" sy="100000" kx="0" ky="0" algn="b" rotWithShape="0" blurRad="18288" dist="1828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The Iroquois Indians gave aid to the colonists</a:t>
            </a:r>
          </a:p>
          <a:p>
            <a:pPr marL="320040" indent="-320040" defTabSz="420624">
              <a:spcBef>
                <a:spcPts val="2300"/>
              </a:spcBef>
              <a:defRPr sz="2592">
                <a:effectLst>
                  <a:outerShdw sx="100000" sy="100000" kx="0" ky="0" algn="b" rotWithShape="0" blurRad="18288" dist="1828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1678 - war ended</a:t>
            </a:r>
          </a:p>
          <a:p>
            <a:pPr lvl="1" marL="640080" indent="-320040" defTabSz="420624">
              <a:spcBef>
                <a:spcPts val="2300"/>
              </a:spcBef>
              <a:defRPr sz="2592">
                <a:effectLst>
                  <a:outerShdw sx="100000" sy="100000" kx="0" ky="0" algn="b" rotWithShape="0" blurRad="18288" dist="1828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Metacom was captured and killed </a:t>
            </a:r>
          </a:p>
          <a:p>
            <a:pPr lvl="2" marL="960120" indent="-320040" defTabSz="420624">
              <a:spcBef>
                <a:spcPts val="2300"/>
              </a:spcBef>
              <a:defRPr sz="2592">
                <a:effectLst>
                  <a:outerShdw sx="100000" sy="100000" kx="0" ky="0" algn="b" rotWithShape="0" blurRad="18288" dist="1828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Many Natives were sold into slavery</a:t>
            </a:r>
          </a:p>
          <a:p>
            <a:pPr marL="320040" indent="-320040" defTabSz="420624">
              <a:spcBef>
                <a:spcPts val="2300"/>
              </a:spcBef>
              <a:defRPr sz="2592">
                <a:effectLst>
                  <a:outerShdw sx="100000" sy="100000" kx="0" ky="0" algn="b" rotWithShape="0" blurRad="18288" dist="1828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Significance of war?</a:t>
            </a:r>
          </a:p>
          <a:p>
            <a:pPr lvl="1" marL="640080" indent="-320040" defTabSz="420624">
              <a:spcBef>
                <a:spcPts val="2300"/>
              </a:spcBef>
              <a:defRPr sz="2592">
                <a:effectLst>
                  <a:outerShdw sx="100000" sy="100000" kx="0" ky="0" algn="b" rotWithShape="0" blurRad="18288" dist="1828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Reinforcement of Natives seen as “savages”</a:t>
            </a:r>
          </a:p>
          <a:p>
            <a:pPr lvl="1" marL="640080" indent="-320040" defTabSz="420624">
              <a:spcBef>
                <a:spcPts val="2300"/>
              </a:spcBef>
              <a:defRPr sz="2592">
                <a:effectLst>
                  <a:outerShdw sx="100000" sy="100000" kx="0" ky="0" algn="b" rotWithShape="0" blurRad="18288" dist="1828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Native resistance in NE decreased</a:t>
            </a:r>
          </a:p>
          <a:p>
            <a:pPr lvl="1" marL="640080" indent="-320040" defTabSz="420624">
              <a:spcBef>
                <a:spcPts val="2300"/>
              </a:spcBef>
              <a:defRPr sz="2592">
                <a:effectLst>
                  <a:outerShdw sx="100000" sy="100000" kx="0" ky="0" algn="b" rotWithShape="0" blurRad="18288" dist="1828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Continuation of colonial expansion onto Native land</a:t>
            </a:r>
          </a:p>
        </p:txBody>
      </p:sp>
      <p:pic>
        <p:nvPicPr>
          <p:cNvPr id="1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16900" y="3868947"/>
            <a:ext cx="4571948" cy="34381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7" grpId="1"/>
      <p:bldP build="whole" bldLvl="1" animBg="1" rev="0" advAuto="0" spid="138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ueblo Revolt (Spanish Colonies)"/>
          <p:cNvSpPr txBox="1"/>
          <p:nvPr>
            <p:ph type="title"/>
          </p:nvPr>
        </p:nvSpPr>
        <p:spPr>
          <a:xfrm>
            <a:off x="901700" y="406400"/>
            <a:ext cx="11201400" cy="17145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Pueblo Revolt (Spanish Colonies)</a:t>
            </a:r>
          </a:p>
        </p:txBody>
      </p:sp>
      <p:sp>
        <p:nvSpPr>
          <p:cNvPr id="141" name="Pueblos:…"/>
          <p:cNvSpPr txBox="1"/>
          <p:nvPr>
            <p:ph type="body" sz="half" idx="1"/>
          </p:nvPr>
        </p:nvSpPr>
        <p:spPr>
          <a:xfrm>
            <a:off x="571500" y="2120900"/>
            <a:ext cx="6727825" cy="6934200"/>
          </a:xfrm>
          <a:prstGeom prst="rect">
            <a:avLst/>
          </a:prstGeom>
        </p:spPr>
        <p:txBody>
          <a:bodyPr/>
          <a:lstStyle/>
          <a:p>
            <a:pPr marL="355600" indent="-355600" defTabSz="467359">
              <a:spcBef>
                <a:spcPts val="2500"/>
              </a:spcBef>
              <a:defRPr sz="2880">
                <a:effectLst>
                  <a:outerShdw sx="100000" sy="100000" kx="0" ky="0" algn="b" rotWithShape="0" blurRad="20320" dist="2032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Pueblos:</a:t>
            </a:r>
          </a:p>
          <a:p>
            <a:pPr lvl="1" marL="711200" indent="-355600" defTabSz="467359">
              <a:spcBef>
                <a:spcPts val="2500"/>
              </a:spcBef>
              <a:defRPr sz="2880">
                <a:effectLst>
                  <a:outerShdw sx="100000" sy="100000" kx="0" ky="0" algn="b" rotWithShape="0" blurRad="20320" dist="2032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Natives located along the Rio Grande region of the Southwestern US</a:t>
            </a:r>
          </a:p>
          <a:p>
            <a:pPr lvl="1" marL="711200" indent="-355600" defTabSz="467359">
              <a:spcBef>
                <a:spcPts val="2500"/>
              </a:spcBef>
              <a:defRPr sz="2880">
                <a:effectLst>
                  <a:outerShdw sx="100000" sy="100000" kx="0" ky="0" algn="b" rotWithShape="0" blurRad="20320" dist="2032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 i="1">
                <a:latin typeface="+mn-lt"/>
                <a:ea typeface="+mn-ea"/>
                <a:cs typeface="+mn-cs"/>
                <a:sym typeface="Avenir Next"/>
              </a:rPr>
              <a:t>Pueblo</a:t>
            </a:r>
            <a:r>
              <a:t> is Spanish for town; named after their distinct buildings</a:t>
            </a:r>
          </a:p>
          <a:p>
            <a:pPr marL="355600" indent="-355600" defTabSz="467359">
              <a:spcBef>
                <a:spcPts val="2500"/>
              </a:spcBef>
              <a:defRPr sz="2880">
                <a:effectLst>
                  <a:outerShdw sx="100000" sy="100000" kx="0" ky="0" algn="b" rotWithShape="0" blurRad="20320" dist="2032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Spanish established Sante Fe in 1610 and ruled the Pueblos harshly</a:t>
            </a:r>
          </a:p>
          <a:p>
            <a:pPr lvl="1" marL="711200" indent="-355600" defTabSz="467359">
              <a:spcBef>
                <a:spcPts val="2500"/>
              </a:spcBef>
              <a:defRPr sz="2880">
                <a:effectLst>
                  <a:outerShdw sx="100000" sy="100000" kx="0" ky="0" algn="b" rotWithShape="0" blurRad="20320" dist="2032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2,000 Spanish and 30,000 Pueblos</a:t>
            </a:r>
          </a:p>
        </p:txBody>
      </p:sp>
      <p:pic>
        <p:nvPicPr>
          <p:cNvPr id="1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9550" y="2165350"/>
            <a:ext cx="4891737" cy="40023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75600" y="6419850"/>
            <a:ext cx="4891737" cy="31144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1" grpId="1"/>
      <p:bldP build="whole" bldLvl="1" animBg="1" rev="0" advAuto="0" spid="143" grpId="3"/>
      <p:bldP build="whole" bldLvl="1" animBg="1" rev="0" advAuto="0" spid="14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ueblo Revolt (Spanish Colonies)"/>
          <p:cNvSpPr txBox="1"/>
          <p:nvPr>
            <p:ph type="title"/>
          </p:nvPr>
        </p:nvSpPr>
        <p:spPr>
          <a:xfrm>
            <a:off x="901700" y="406400"/>
            <a:ext cx="11201400" cy="17145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Pueblo Revolt (Spanish Colonies)</a:t>
            </a:r>
          </a:p>
        </p:txBody>
      </p:sp>
      <p:sp>
        <p:nvSpPr>
          <p:cNvPr id="146" name="Causes of the revolt:…"/>
          <p:cNvSpPr txBox="1"/>
          <p:nvPr>
            <p:ph type="body" sz="half" idx="1"/>
          </p:nvPr>
        </p:nvSpPr>
        <p:spPr>
          <a:xfrm>
            <a:off x="571500" y="2120900"/>
            <a:ext cx="6727825" cy="6934200"/>
          </a:xfrm>
          <a:prstGeom prst="rect">
            <a:avLst/>
          </a:prstGeom>
        </p:spPr>
        <p:txBody>
          <a:bodyPr/>
          <a:lstStyle/>
          <a:p>
            <a:pPr marL="275590" indent="-275590" defTabSz="362204">
              <a:spcBef>
                <a:spcPts val="1900"/>
              </a:spcBef>
              <a:defRPr sz="2232">
                <a:effectLst>
                  <a:outerShdw sx="100000" sy="100000" kx="0" ky="0" algn="b" rotWithShape="0" blurRad="15748" dist="1574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Causes of the revolt:</a:t>
            </a:r>
          </a:p>
          <a:p>
            <a:pPr lvl="1" marL="551180" indent="-275590" defTabSz="362204">
              <a:spcBef>
                <a:spcPts val="1900"/>
              </a:spcBef>
              <a:defRPr sz="2232">
                <a:effectLst>
                  <a:outerShdw sx="100000" sy="100000" kx="0" ky="0" algn="b" rotWithShape="0" blurRad="15748" dist="1574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Spanish priests and government suppressed Native practices inconsistent with Christianity</a:t>
            </a:r>
          </a:p>
          <a:p>
            <a:pPr lvl="1" marL="551180" indent="-275590" defTabSz="362204">
              <a:spcBef>
                <a:spcPts val="1900"/>
              </a:spcBef>
              <a:defRPr sz="2232">
                <a:effectLst>
                  <a:outerShdw sx="100000" sy="100000" kx="0" ky="0" algn="b" rotWithShape="0" blurRad="15748" dist="1574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Spanish demanded tribute and land</a:t>
            </a:r>
          </a:p>
          <a:p>
            <a:pPr marL="275590" indent="-275590" defTabSz="362204">
              <a:spcBef>
                <a:spcPts val="1900"/>
              </a:spcBef>
              <a:defRPr sz="2232">
                <a:effectLst>
                  <a:outerShdw sx="100000" sy="100000" kx="0" ky="0" algn="b" rotWithShape="0" blurRad="15748" dist="1574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The revolt:</a:t>
            </a:r>
          </a:p>
          <a:p>
            <a:pPr lvl="1" marL="551180" indent="-275590" defTabSz="362204">
              <a:spcBef>
                <a:spcPts val="1900"/>
              </a:spcBef>
              <a:defRPr sz="2232">
                <a:effectLst>
                  <a:outerShdw sx="100000" sy="100000" kx="0" ky="0" algn="b" rotWithShape="0" blurRad="15748" dist="1574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Pope (Native religious leader) killed hundreds and forced Spanish to flee</a:t>
            </a:r>
          </a:p>
          <a:p>
            <a:pPr lvl="1" marL="551180" indent="-275590" defTabSz="362204">
              <a:spcBef>
                <a:spcPts val="1900"/>
              </a:spcBef>
              <a:defRPr sz="2232">
                <a:effectLst>
                  <a:outerShdw sx="100000" sy="100000" kx="0" ky="0" algn="b" rotWithShape="0" blurRad="15748" dist="1574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Spain regained control in 1692</a:t>
            </a:r>
          </a:p>
          <a:p>
            <a:pPr marL="275590" indent="-275590" defTabSz="362204">
              <a:spcBef>
                <a:spcPts val="1900"/>
              </a:spcBef>
              <a:defRPr sz="2232">
                <a:effectLst>
                  <a:outerShdw sx="100000" sy="100000" kx="0" ky="0" algn="b" rotWithShape="0" blurRad="15748" dist="1574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Significance of revolt?</a:t>
            </a:r>
          </a:p>
          <a:p>
            <a:pPr lvl="1" marL="551180" indent="-275590" defTabSz="362204">
              <a:spcBef>
                <a:spcPts val="1900"/>
              </a:spcBef>
              <a:defRPr sz="2232">
                <a:effectLst>
                  <a:outerShdw sx="100000" sy="100000" kx="0" ky="0" algn="b" rotWithShape="0" blurRad="15748" dist="1574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Spain became more </a:t>
            </a:r>
            <a:r>
              <a:rPr b="1">
                <a:latin typeface="+mn-lt"/>
                <a:ea typeface="+mn-ea"/>
                <a:cs typeface="+mn-cs"/>
                <a:sym typeface="Avenir Next"/>
              </a:rPr>
              <a:t>accommodating</a:t>
            </a:r>
            <a:r>
              <a:t> to the Natives </a:t>
            </a:r>
          </a:p>
          <a:p>
            <a:pPr lvl="2" marL="826769" indent="-275590" defTabSz="362204">
              <a:spcBef>
                <a:spcPts val="1900"/>
              </a:spcBef>
              <a:defRPr sz="2232">
                <a:effectLst>
                  <a:outerShdw sx="100000" sy="100000" kx="0" ky="0" algn="b" rotWithShape="0" blurRad="15748" dist="1574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More religious tolerance</a:t>
            </a:r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3200" y="5759450"/>
            <a:ext cx="4647547" cy="3696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59473" y="1772256"/>
            <a:ext cx="3175001" cy="3695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" grpId="3"/>
      <p:bldP build="p" bldLvl="5" animBg="1" rev="0" advAuto="0" spid="146" grpId="1"/>
      <p:bldP build="whole" bldLvl="1" animBg="1" rev="0" advAuto="0" spid="148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Quick Recap"/>
          <p:cNvSpPr txBox="1"/>
          <p:nvPr>
            <p:ph type="title"/>
          </p:nvPr>
        </p:nvSpPr>
        <p:spPr>
          <a:xfrm>
            <a:off x="901700" y="406400"/>
            <a:ext cx="11201400" cy="17145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Quick Recap</a:t>
            </a:r>
          </a:p>
        </p:txBody>
      </p:sp>
      <p:sp>
        <p:nvSpPr>
          <p:cNvPr id="151" name="Tensions between colonists and England over:…"/>
          <p:cNvSpPr txBox="1"/>
          <p:nvPr>
            <p:ph type="body" idx="1"/>
          </p:nvPr>
        </p:nvSpPr>
        <p:spPr>
          <a:xfrm>
            <a:off x="571500" y="2120900"/>
            <a:ext cx="11861800" cy="6934200"/>
          </a:xfrm>
          <a:prstGeom prst="rect">
            <a:avLst/>
          </a:prstGeom>
        </p:spPr>
        <p:txBody>
          <a:bodyPr/>
          <a:lstStyle/>
          <a:p>
            <a:pPr/>
            <a:r>
              <a:t>Tensions between colonists and England over:</a:t>
            </a:r>
          </a:p>
          <a:p>
            <a:pPr lvl="1"/>
            <a:r>
              <a:t>Frontier defense</a:t>
            </a:r>
          </a:p>
          <a:p>
            <a:pPr lvl="1"/>
            <a:r>
              <a:t>Self-rule</a:t>
            </a:r>
          </a:p>
          <a:p>
            <a:pPr lvl="1"/>
            <a:r>
              <a:t>Trade</a:t>
            </a:r>
          </a:p>
          <a:p>
            <a:pPr/>
            <a:r>
              <a:t>Metacom’s War and its impacts on Natives</a:t>
            </a:r>
          </a:p>
          <a:p>
            <a:pPr/>
            <a:r>
              <a:t>Pueblo Revolt and its impact on Natives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ee You Back Here For Video #9: Impact Of Transatlantic Exchanges - 1st Great Awakening, Enlightenment, and Mercantilis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356362">
              <a:defRPr spc="234" sz="2928">
                <a:effectLst>
                  <a:outerShdw sx="100000" sy="100000" kx="0" ky="0" algn="b" rotWithShape="0" blurRad="15494" dist="15494" dir="552000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pPr/>
            <a:r>
              <a:t>See You Back Here For Video #9: Impact Of Transatlantic Exchanges - 1st Great Awakening, Enlightenment, and Mercantilism</a:t>
            </a:r>
          </a:p>
        </p:txBody>
      </p:sp>
      <p:sp>
        <p:nvSpPr>
          <p:cNvPr id="154" name="Thanks for watching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Thanks for watching </a:t>
            </a:r>
          </a:p>
          <a:p>
            <a:pPr/>
            <a:r>
              <a:t>Best of luck!</a:t>
            </a:r>
          </a:p>
        </p:txBody>
      </p:sp>
      <p:pic>
        <p:nvPicPr>
          <p:cNvPr id="1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04513" y="3172579"/>
            <a:ext cx="6437774" cy="48308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4.png"/></Relationships>

</file>

<file path=ppt/theme/theme1.xml><?xml version="1.0" encoding="utf-8"?>
<a:theme xmlns:a="http://schemas.openxmlformats.org/drawingml/2006/main" xmlns:r="http://schemas.openxmlformats.org/officeDocument/2006/relationships" name="New_Template5">
  <a:themeElements>
    <a:clrScheme name="New_Template5">
      <a:dk1>
        <a:srgbClr val="5E524C"/>
      </a:dk1>
      <a:lt1>
        <a:srgbClr val="12455E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76000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E3B39"/>
            </a:solidFill>
            <a:effectLst>
              <a:outerShdw sx="100000" sy="100000" kx="0" ky="0" algn="b" rotWithShape="0" blurRad="25400" dist="12700" dir="492000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sx="100000" sy="100000" kx="0" ky="0" algn="b" rotWithShape="0" blurRad="25400" dist="25400" dir="552000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3200" u="none" kumimoji="0" normalizeH="0">
            <a:ln>
              <a:noFill/>
            </a:ln>
            <a:solidFill>
              <a:srgbClr val="5E524C"/>
            </a:solidFill>
            <a:effectLst>
              <a:outerShdw sx="100000" sy="100000" kx="0" ky="0" algn="b" rotWithShape="0" blurRad="25400" dist="25400" dir="552000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5">
  <a:themeElements>
    <a:clrScheme name="New_Template5">
      <a:dk1>
        <a:srgbClr val="000000"/>
      </a:dk1>
      <a:lt1>
        <a:srgbClr val="FFFFFF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76000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E3B39"/>
            </a:solidFill>
            <a:effectLst>
              <a:outerShdw sx="100000" sy="100000" kx="0" ky="0" algn="b" rotWithShape="0" blurRad="25400" dist="12700" dir="492000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sx="100000" sy="100000" kx="0" ky="0" algn="b" rotWithShape="0" blurRad="25400" dist="25400" dir="552000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3200" u="none" kumimoji="0" normalizeH="0">
            <a:ln>
              <a:noFill/>
            </a:ln>
            <a:solidFill>
              <a:srgbClr val="5E524C"/>
            </a:solidFill>
            <a:effectLst>
              <a:outerShdw sx="100000" sy="100000" kx="0" ky="0" algn="b" rotWithShape="0" blurRad="25400" dist="25400" dir="552000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