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9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9: The 1st Great Awakening, Anglicization, &amp; The Enlightenment (Key Concept 2.2, I, A-D)"/>
          <p:cNvSpPr txBox="1"/>
          <p:nvPr>
            <p:ph type="ctrTitle"/>
          </p:nvPr>
        </p:nvSpPr>
        <p:spPr>
          <a:xfrm>
            <a:off x="18950" y="63500"/>
            <a:ext cx="12966900" cy="1990229"/>
          </a:xfrm>
          <a:prstGeom prst="rect">
            <a:avLst/>
          </a:prstGeom>
        </p:spPr>
        <p:txBody>
          <a:bodyPr/>
          <a:lstStyle>
            <a:lvl1pPr defTabSz="210311">
              <a:defRPr sz="3312"/>
            </a:lvl1pPr>
          </a:lstStyle>
          <a:p>
            <a:pPr/>
            <a:r>
              <a:t>APUSH Review: Video #9: The 1st Great Awakening, Anglicization, &amp; The Enlightenment (Key Concept 2.2, I, A-D)</a:t>
            </a:r>
          </a:p>
        </p:txBody>
      </p:sp>
      <p:sp>
        <p:nvSpPr>
          <p:cNvPr id="120" name="Everything You Need To Know About The 1st Great Awakening, Anglicization, &amp; The Enlightenment To Succeed In APUSH"/>
          <p:cNvSpPr txBox="1"/>
          <p:nvPr>
            <p:ph type="subTitle" sz="quarter" idx="1"/>
          </p:nvPr>
        </p:nvSpPr>
        <p:spPr>
          <a:xfrm>
            <a:off x="1270000" y="2159000"/>
            <a:ext cx="10464800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The 1st Great Awakening, Anglicization, &amp; The Enlightenment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101922" y="86522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636" y="3825077"/>
            <a:ext cx="6123528" cy="4592646"/>
          </a:xfrm>
          <a:prstGeom prst="rect">
            <a:avLst/>
          </a:prstGeom>
          <a:ln w="88900">
            <a:miter lim="400000"/>
          </a:ln>
        </p:spPr>
      </p:pic>
      <p:sp>
        <p:nvSpPr>
          <p:cNvPr id="123" name="Shoutout To Mrs. Payne’s Class In Louisiana. Best of luck!"/>
          <p:cNvSpPr/>
          <p:nvPr/>
        </p:nvSpPr>
        <p:spPr>
          <a:xfrm>
            <a:off x="6654800" y="2972196"/>
            <a:ext cx="5408514" cy="3073004"/>
          </a:xfrm>
          <a:prstGeom prst="wedgeEllipseCallout">
            <a:avLst>
              <a:gd name="adj1" fmla="val -49385"/>
              <a:gd name="adj2" fmla="val 6732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Mrs. Payne’s Class In Louisiana.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ee You Back Here For Video #10: Slavery In The British Colonies And Slave Resistance"/>
          <p:cNvSpPr txBox="1"/>
          <p:nvPr>
            <p:ph type="title"/>
          </p:nvPr>
        </p:nvSpPr>
        <p:spPr>
          <a:xfrm>
            <a:off x="105171" y="203200"/>
            <a:ext cx="12794458" cy="2540000"/>
          </a:xfrm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/>
            <a:r>
              <a:t>See You Back Here For Video #10: Slavery In The British Colonies And Slave Resistance</a:t>
            </a:r>
          </a:p>
        </p:txBody>
      </p:sp>
      <p:sp>
        <p:nvSpPr>
          <p:cNvPr id="162" name="Thanks for watching…"/>
          <p:cNvSpPr txBox="1"/>
          <p:nvPr>
            <p:ph type="body" sz="half" idx="1"/>
          </p:nvPr>
        </p:nvSpPr>
        <p:spPr>
          <a:xfrm>
            <a:off x="101600" y="2946400"/>
            <a:ext cx="6647260" cy="662652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63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436" y="3418677"/>
            <a:ext cx="6123528" cy="45926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uralism"/>
          <p:cNvSpPr txBox="1"/>
          <p:nvPr>
            <p:ph type="title"/>
          </p:nvPr>
        </p:nvSpPr>
        <p:spPr>
          <a:xfrm>
            <a:off x="-10518" y="-25400"/>
            <a:ext cx="13025836" cy="2109788"/>
          </a:xfrm>
          <a:prstGeom prst="rect">
            <a:avLst/>
          </a:prstGeom>
        </p:spPr>
        <p:txBody>
          <a:bodyPr/>
          <a:lstStyle/>
          <a:p>
            <a:pPr/>
            <a:r>
              <a:t>Pluralism</a:t>
            </a:r>
          </a:p>
        </p:txBody>
      </p:sp>
      <p:sp>
        <p:nvSpPr>
          <p:cNvPr id="126" name="Pluralism:…"/>
          <p:cNvSpPr txBox="1"/>
          <p:nvPr>
            <p:ph type="body" idx="1"/>
          </p:nvPr>
        </p:nvSpPr>
        <p:spPr>
          <a:xfrm>
            <a:off x="-50800" y="2133600"/>
            <a:ext cx="7435553" cy="7721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Pluralism:</a:t>
            </a:r>
          </a:p>
          <a:p>
            <a:pPr lvl="1">
              <a:buBlip>
                <a:blip r:embed="rId2"/>
              </a:buBlip>
            </a:pPr>
            <a:r>
              <a:t>Multiple groups living together</a:t>
            </a:r>
          </a:p>
          <a:p>
            <a:pPr lvl="2">
              <a:buBlip>
                <a:blip r:embed="rId2"/>
              </a:buBlip>
            </a:pPr>
            <a:r>
              <a:t>English colonies were diverse - many European countries and regions - different religions</a:t>
            </a:r>
          </a:p>
          <a:p>
            <a:pPr>
              <a:buBlip>
                <a:blip r:embed="rId2"/>
              </a:buBlip>
            </a:pPr>
            <a:r>
              <a:t>Intellectual exchanges from different European groups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3400" y="2679700"/>
            <a:ext cx="4033409" cy="502342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1st Great Awakening"/>
          <p:cNvSpPr txBox="1"/>
          <p:nvPr>
            <p:ph type="title"/>
          </p:nvPr>
        </p:nvSpPr>
        <p:spPr>
          <a:xfrm>
            <a:off x="-10518" y="-25400"/>
            <a:ext cx="13025836" cy="2109788"/>
          </a:xfrm>
          <a:prstGeom prst="rect">
            <a:avLst/>
          </a:prstGeom>
        </p:spPr>
        <p:txBody>
          <a:bodyPr/>
          <a:lstStyle>
            <a:lvl1pPr defTabSz="443484">
              <a:defRPr sz="6984"/>
            </a:lvl1pPr>
          </a:lstStyle>
          <a:p>
            <a:pPr/>
            <a:r>
              <a:t>The 1st Great Awakening</a:t>
            </a:r>
          </a:p>
        </p:txBody>
      </p:sp>
      <p:sp>
        <p:nvSpPr>
          <p:cNvPr id="130" name="What was it?…"/>
          <p:cNvSpPr txBox="1"/>
          <p:nvPr>
            <p:ph type="body" idx="1"/>
          </p:nvPr>
        </p:nvSpPr>
        <p:spPr>
          <a:xfrm>
            <a:off x="-50800" y="2133600"/>
            <a:ext cx="7239000" cy="7624961"/>
          </a:xfrm>
          <a:prstGeom prst="rect">
            <a:avLst/>
          </a:prstGeom>
        </p:spPr>
        <p:txBody>
          <a:bodyPr/>
          <a:lstStyle/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What was it?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Religious revival in England and the 13 colonies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Focus on the individual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Key people: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Jonathon Edwards - started the awakening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John Wesley - helped found Methodism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George Whitefield - great orator from England</a:t>
            </a:r>
          </a:p>
          <a:p>
            <a:pPr lvl="2" marL="1027937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Transatlantic exchanges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85400" y="3606800"/>
            <a:ext cx="2794000" cy="34036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2800" y="1828800"/>
            <a:ext cx="3048000" cy="3352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9800" y="5772150"/>
            <a:ext cx="2794000" cy="3797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4"/>
      <p:bldP build="whole" bldLvl="1" animBg="1" rev="0" advAuto="0" spid="132" grpId="2"/>
      <p:bldP build="whole" bldLvl="1" animBg="1" rev="0" advAuto="0" spid="131" grpId="3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pacts Of The 1st Great Awakening"/>
          <p:cNvSpPr txBox="1"/>
          <p:nvPr>
            <p:ph type="title"/>
          </p:nvPr>
        </p:nvSpPr>
        <p:spPr>
          <a:xfrm>
            <a:off x="-10518" y="-25400"/>
            <a:ext cx="13025836" cy="2109788"/>
          </a:xfrm>
          <a:prstGeom prst="rect">
            <a:avLst/>
          </a:prstGeom>
        </p:spPr>
        <p:txBody>
          <a:bodyPr/>
          <a:lstStyle>
            <a:lvl1pPr defTabSz="388620">
              <a:defRPr sz="6120"/>
            </a:lvl1pPr>
          </a:lstStyle>
          <a:p>
            <a:pPr/>
            <a:r>
              <a:t>Impacts Of The 1st Great Awakening</a:t>
            </a:r>
          </a:p>
        </p:txBody>
      </p:sp>
      <p:sp>
        <p:nvSpPr>
          <p:cNvPr id="136" name="New sects of Christianity emerged…"/>
          <p:cNvSpPr txBox="1"/>
          <p:nvPr>
            <p:ph type="body" idx="1"/>
          </p:nvPr>
        </p:nvSpPr>
        <p:spPr>
          <a:xfrm>
            <a:off x="-50800" y="2133600"/>
            <a:ext cx="7239000" cy="7624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sects of Christianity emerged</a:t>
            </a:r>
          </a:p>
          <a:p>
            <a:pPr lvl="1">
              <a:buBlip>
                <a:blip r:embed="rId2"/>
              </a:buBlip>
            </a:pPr>
            <a:r>
              <a:t>Methodists, Baptists, and Presbyterians </a:t>
            </a:r>
          </a:p>
          <a:p>
            <a:pPr>
              <a:buBlip>
                <a:blip r:embed="rId2"/>
              </a:buBlip>
            </a:pPr>
            <a:r>
              <a:t>Rejection of authority</a:t>
            </a:r>
          </a:p>
          <a:p>
            <a:pPr lvl="1">
              <a:buBlip>
                <a:blip r:embed="rId2"/>
              </a:buBlip>
            </a:pPr>
            <a:r>
              <a:t>Helped to inspire rejection of British authority in the 1760s and 1770s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1117600"/>
            <a:ext cx="2794000" cy="34036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5400" y="5187950"/>
            <a:ext cx="2794000" cy="43561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3"/>
      <p:bldP build="p" bldLvl="5" animBg="1" rev="0" advAuto="0" spid="136" grpId="1"/>
      <p:bldP build="whole" bldLvl="1" animBg="1" rev="0" advAuto="0" spid="13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nlightenment Ideas"/>
          <p:cNvSpPr txBox="1"/>
          <p:nvPr>
            <p:ph type="title"/>
          </p:nvPr>
        </p:nvSpPr>
        <p:spPr>
          <a:xfrm>
            <a:off x="-10518" y="-25400"/>
            <a:ext cx="13025836" cy="2109788"/>
          </a:xfrm>
          <a:prstGeom prst="rect">
            <a:avLst/>
          </a:prstGeom>
        </p:spPr>
        <p:txBody>
          <a:bodyPr/>
          <a:lstStyle/>
          <a:p>
            <a:pPr/>
            <a:r>
              <a:t>Enlightenment Ideas</a:t>
            </a:r>
          </a:p>
        </p:txBody>
      </p:sp>
      <p:sp>
        <p:nvSpPr>
          <p:cNvPr id="141" name="Questioning of government and divine authority…"/>
          <p:cNvSpPr txBox="1"/>
          <p:nvPr>
            <p:ph type="body" idx="1"/>
          </p:nvPr>
        </p:nvSpPr>
        <p:spPr>
          <a:xfrm>
            <a:off x="-50800" y="2133600"/>
            <a:ext cx="7239000" cy="7624961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Questioning of government and divine authority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Locke: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Natural rights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Montesquieu: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Separation of powers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Voltaire: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Freedom of religion and speech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4600" y="6223000"/>
            <a:ext cx="2794000" cy="35052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34600" y="1600200"/>
            <a:ext cx="2794000" cy="3606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3200" y="3911600"/>
            <a:ext cx="2794000" cy="3352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4" grpId="3"/>
      <p:bldP build="p" bldLvl="5" animBg="1" rev="0" advAuto="0" spid="141" grpId="1"/>
      <p:bldP build="whole" bldLvl="1" animBg="1" rev="0" advAuto="0" spid="14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nglicization"/>
          <p:cNvSpPr txBox="1"/>
          <p:nvPr>
            <p:ph type="title"/>
          </p:nvPr>
        </p:nvSpPr>
        <p:spPr>
          <a:xfrm>
            <a:off x="-10518" y="-25400"/>
            <a:ext cx="13025836" cy="2109788"/>
          </a:xfrm>
          <a:prstGeom prst="rect">
            <a:avLst/>
          </a:prstGeom>
        </p:spPr>
        <p:txBody>
          <a:bodyPr/>
          <a:lstStyle/>
          <a:p>
            <a:pPr/>
            <a:r>
              <a:t>Anglicization</a:t>
            </a:r>
          </a:p>
        </p:txBody>
      </p:sp>
      <p:sp>
        <p:nvSpPr>
          <p:cNvPr id="147" name="What is it?…"/>
          <p:cNvSpPr txBox="1"/>
          <p:nvPr>
            <p:ph type="body" idx="1"/>
          </p:nvPr>
        </p:nvSpPr>
        <p:spPr>
          <a:xfrm>
            <a:off x="-50800" y="2133600"/>
            <a:ext cx="7239000" cy="7624961"/>
          </a:xfrm>
          <a:prstGeom prst="rect">
            <a:avLst/>
          </a:prstGeom>
        </p:spPr>
        <p:txBody>
          <a:bodyPr/>
          <a:lstStyle/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What is it?</a:t>
            </a:r>
          </a:p>
          <a:p>
            <a:pPr lvl="1" marL="72390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Using more British norms and customs</a:t>
            </a:r>
          </a:p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How were the colonies Anglicized?</a:t>
            </a:r>
          </a:p>
          <a:p>
            <a:pPr lvl="1" marL="72390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Colonial governments were based on English models</a:t>
            </a:r>
          </a:p>
          <a:p>
            <a:pPr lvl="1" marL="72390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Trans-Atlantic print culture - spread of ideas and goods via trade and newspapers</a:t>
            </a:r>
          </a:p>
          <a:p>
            <a:pPr lvl="1" marL="72390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Protestant Evangelicalism - George Whitefield from England came to America to spread message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5800" y="2546350"/>
            <a:ext cx="4240211" cy="57628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p" bldLvl="5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ercantilism And Imperial Aims"/>
          <p:cNvSpPr txBox="1"/>
          <p:nvPr>
            <p:ph type="title"/>
          </p:nvPr>
        </p:nvSpPr>
        <p:spPr>
          <a:xfrm>
            <a:off x="-10518" y="-25400"/>
            <a:ext cx="13025836" cy="2109788"/>
          </a:xfrm>
          <a:prstGeom prst="rect">
            <a:avLst/>
          </a:prstGeom>
        </p:spPr>
        <p:txBody>
          <a:bodyPr/>
          <a:lstStyle>
            <a:lvl1pPr defTabSz="388620">
              <a:defRPr sz="6120"/>
            </a:lvl1pPr>
          </a:lstStyle>
          <a:p>
            <a:pPr/>
            <a:r>
              <a:t>Mercantilism And Imperial Aims</a:t>
            </a:r>
          </a:p>
        </p:txBody>
      </p:sp>
      <p:sp>
        <p:nvSpPr>
          <p:cNvPr id="151" name="Britain sought to promote mercantilism:…"/>
          <p:cNvSpPr txBox="1"/>
          <p:nvPr>
            <p:ph type="body" idx="1"/>
          </p:nvPr>
        </p:nvSpPr>
        <p:spPr>
          <a:xfrm>
            <a:off x="-50800" y="2133600"/>
            <a:ext cx="12883555" cy="7624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Britain sought to promote </a:t>
            </a:r>
            <a:r>
              <a:rPr u="sng"/>
              <a:t>mercantilism</a:t>
            </a:r>
            <a:r>
              <a:t>:</a:t>
            </a:r>
          </a:p>
          <a:p>
            <a:pPr lvl="1">
              <a:buBlip>
                <a:blip r:embed="rId2"/>
              </a:buBlip>
            </a:pPr>
            <a:r>
              <a:t>Making $ for the mother country</a:t>
            </a:r>
          </a:p>
          <a:p>
            <a:pPr>
              <a:buBlip>
                <a:blip r:embed="rId2"/>
              </a:buBlip>
            </a:pPr>
            <a:r>
              <a:t>Britain wanted an imperial structure that was coherent and hierarchical</a:t>
            </a:r>
          </a:p>
          <a:p>
            <a:pPr lvl="1">
              <a:buBlip>
                <a:blip r:embed="rId2"/>
              </a:buBlip>
            </a:pPr>
            <a:r>
              <a:t>Navigation Acts</a:t>
            </a:r>
          </a:p>
          <a:p>
            <a:pPr>
              <a:buBlip>
                <a:blip r:embed="rId2"/>
              </a:buBlip>
            </a:pPr>
            <a:r>
              <a:t>However, conflicts with colonists and Natives emerged</a:t>
            </a:r>
          </a:p>
          <a:p>
            <a:pPr lvl="1">
              <a:buBlip>
                <a:blip r:embed="rId2"/>
              </a:buBlip>
            </a:pPr>
            <a:r>
              <a:t>Britain sought to limit expansion, especially post 7 Years’ War to avoid conflict with Natives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lonial Resistance To Imperial Control"/>
          <p:cNvSpPr txBox="1"/>
          <p:nvPr>
            <p:ph type="title"/>
          </p:nvPr>
        </p:nvSpPr>
        <p:spPr>
          <a:xfrm>
            <a:off x="-10518" y="-25400"/>
            <a:ext cx="13025836" cy="1512690"/>
          </a:xfrm>
          <a:prstGeom prst="rect">
            <a:avLst/>
          </a:prstGeom>
        </p:spPr>
        <p:txBody>
          <a:bodyPr/>
          <a:lstStyle>
            <a:lvl1pPr defTabSz="274320">
              <a:defRPr sz="4320"/>
            </a:lvl1pPr>
          </a:lstStyle>
          <a:p>
            <a:pPr/>
            <a:r>
              <a:t>Colonial Resistance To Imperial Control</a:t>
            </a:r>
          </a:p>
        </p:txBody>
      </p:sp>
      <p:sp>
        <p:nvSpPr>
          <p:cNvPr id="154" name="Why did it occur?…"/>
          <p:cNvSpPr txBox="1"/>
          <p:nvPr>
            <p:ph type="body" idx="1"/>
          </p:nvPr>
        </p:nvSpPr>
        <p:spPr>
          <a:xfrm>
            <a:off x="-50800" y="951309"/>
            <a:ext cx="8252619" cy="8807252"/>
          </a:xfrm>
          <a:prstGeom prst="rect">
            <a:avLst/>
          </a:prstGeom>
        </p:spPr>
        <p:txBody>
          <a:bodyPr/>
          <a:lstStyle/>
          <a:p>
            <a:pPr marL="299211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Why did it occur?</a:t>
            </a:r>
          </a:p>
          <a:p>
            <a:pPr lvl="1" marL="598423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Colonial self-government:</a:t>
            </a:r>
          </a:p>
          <a:p>
            <a:pPr lvl="2" marL="897636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Certain colonists could vote for representatives, had no say in Parliament</a:t>
            </a:r>
          </a:p>
          <a:p>
            <a:pPr lvl="1" marL="598423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Ideas of liberty:</a:t>
            </a:r>
          </a:p>
          <a:p>
            <a:pPr lvl="2" marL="897636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Colonists saw themselves as British and wanted the same rights</a:t>
            </a:r>
          </a:p>
          <a:p>
            <a:pPr lvl="1" marL="598423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Enlightenment:</a:t>
            </a:r>
          </a:p>
          <a:p>
            <a:pPr lvl="2" marL="897636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Challenging traditional ideas of government</a:t>
            </a:r>
          </a:p>
          <a:p>
            <a:pPr lvl="1" marL="598423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Religious independence and diversity:</a:t>
            </a:r>
          </a:p>
          <a:p>
            <a:pPr lvl="2" marL="897636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Less of a focus on the Anglican Church, led to challenging authority in other areas</a:t>
            </a:r>
          </a:p>
          <a:p>
            <a:pPr lvl="1" marL="598423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Perceived corruption in the imperial system</a:t>
            </a:r>
          </a:p>
          <a:p>
            <a:pPr lvl="2" marL="897636" indent="-299211" defTabSz="283463">
              <a:spcBef>
                <a:spcPts val="1900"/>
              </a:spcBef>
              <a:buBlip>
                <a:blip r:embed="rId2"/>
              </a:buBlip>
              <a:defRPr sz="1984"/>
            </a:pPr>
            <a:r>
              <a:t>Corrupt leaders like Sir Edmond Andros of the Dominion of New England, he eliminated colonial assemblies 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6200" y="1447800"/>
            <a:ext cx="2794000" cy="3606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66200" y="5492750"/>
            <a:ext cx="2794000" cy="38481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6" grpId="3"/>
      <p:bldP build="p" bldLvl="5" animBg="1" rev="0" advAuto="0" spid="1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Quick Recap"/>
          <p:cNvSpPr txBox="1"/>
          <p:nvPr>
            <p:ph type="title"/>
          </p:nvPr>
        </p:nvSpPr>
        <p:spPr>
          <a:xfrm>
            <a:off x="-10518" y="-25400"/>
            <a:ext cx="13025836" cy="151269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59" name="What is pluralism?…"/>
          <p:cNvSpPr txBox="1"/>
          <p:nvPr>
            <p:ph type="body" idx="1"/>
          </p:nvPr>
        </p:nvSpPr>
        <p:spPr>
          <a:xfrm>
            <a:off x="-50800" y="1644848"/>
            <a:ext cx="8252619" cy="8113713"/>
          </a:xfrm>
          <a:prstGeom prst="rect">
            <a:avLst/>
          </a:prstGeom>
        </p:spPr>
        <p:txBody>
          <a:bodyPr/>
          <a:lstStyle/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What is pluralism?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What were the impacts of the 1st Great Awakening?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2 Key people from the Awakening?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Enlightenment? 2 people?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What is Anglicization? How did the colonies Anglicized?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What is mercantilism?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Why did colonists resit imperial control?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