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3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4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b="0" cap="none" spc="0"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i="1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8382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i="1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12573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i="1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764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i="1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955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i="1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</p:spPr>
        <p:txBody>
          <a:bodyPr/>
          <a:lstStyle>
            <a:lvl1pPr>
              <a:defRPr cap="none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PUSH Review: Video #15: The Constitutional Convention, Compromises, and the Federalist Papers (Key Concept 3.2, II, C - E)"/>
          <p:cNvSpPr txBox="1"/>
          <p:nvPr>
            <p:ph type="ctrTitle"/>
          </p:nvPr>
        </p:nvSpPr>
        <p:spPr>
          <a:xfrm>
            <a:off x="901700" y="4191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368045">
              <a:defRPr spc="241" sz="3024">
                <a:effectLst>
                  <a:outerShdw sx="100000" sy="100000" kx="0" ky="0" algn="b" rotWithShape="0" blurRad="16002" dist="1600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#15: The Constitutional Convention, Compromises, and the Federalist Papers (Key Concept 3.2, II, C - E)</a:t>
            </a:r>
          </a:p>
        </p:txBody>
      </p:sp>
      <p:sp>
        <p:nvSpPr>
          <p:cNvPr id="61" name="Everything You Need To Know About The Constitutional Convention, Compromises, and the federalist papers to succeed in APUSH"/>
          <p:cNvSpPr txBox="1"/>
          <p:nvPr>
            <p:ph type="subTitle" sz="quarter" idx="1"/>
          </p:nvPr>
        </p:nvSpPr>
        <p:spPr>
          <a:xfrm>
            <a:off x="901700" y="2362200"/>
            <a:ext cx="11201400" cy="1536700"/>
          </a:xfrm>
          <a:prstGeom prst="rect">
            <a:avLst/>
          </a:prstGeom>
        </p:spPr>
        <p:txBody>
          <a:bodyPr/>
          <a:lstStyle>
            <a:lvl1pPr algn="ctr" defTabSz="490727">
              <a:defRPr spc="241" sz="3024">
                <a:effectLst>
                  <a:outerShdw sx="100000" sy="100000" kx="0" ky="0" algn="b" rotWithShape="0" blurRad="21336" dist="21336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Constitutional Convention, Compromises, and the federalist papers to succeed in APUSH</a:t>
            </a:r>
          </a:p>
        </p:txBody>
      </p:sp>
      <p:sp>
        <p:nvSpPr>
          <p:cNvPr id="62" name="www.APUSHReview.com"/>
          <p:cNvSpPr txBox="1"/>
          <p:nvPr/>
        </p:nvSpPr>
        <p:spPr>
          <a:xfrm>
            <a:off x="4163110" y="9067800"/>
            <a:ext cx="46785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63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5746" y="4127500"/>
            <a:ext cx="6133308" cy="459998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outout to Mr. Ahrns’ Class In Ohio. Best of luck!"/>
          <p:cNvSpPr/>
          <p:nvPr/>
        </p:nvSpPr>
        <p:spPr>
          <a:xfrm>
            <a:off x="6477000" y="2759571"/>
            <a:ext cx="5379939" cy="3704729"/>
          </a:xfrm>
          <a:prstGeom prst="wedgeEllipseCallout">
            <a:avLst>
              <a:gd name="adj1" fmla="val -50135"/>
              <a:gd name="adj2" fmla="val 56609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Mr. Ahrns’ Class In Ohio.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ick Recap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20" name="Annapolis Convention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/>
            <a:r>
              <a:t>Annapolis Convention</a:t>
            </a:r>
          </a:p>
          <a:p>
            <a:pPr/>
            <a:r>
              <a:t>Great Compromise</a:t>
            </a:r>
          </a:p>
          <a:p>
            <a:pPr/>
            <a:r>
              <a:t>3/5 Compromise</a:t>
            </a:r>
          </a:p>
          <a:p>
            <a:pPr/>
            <a:r>
              <a:t>Slave Trade Compromise</a:t>
            </a:r>
          </a:p>
          <a:p>
            <a:pPr>
              <a:defRPr i="1">
                <a:latin typeface="+mn-lt"/>
                <a:ea typeface="+mn-ea"/>
                <a:cs typeface="+mn-cs"/>
                <a:sym typeface="Avenir Next"/>
              </a:defRPr>
            </a:pPr>
            <a:r>
              <a:t>Federalist Papers</a:t>
            </a:r>
          </a:p>
          <a:p>
            <a:pPr/>
            <a:r>
              <a:t>Bill of Rights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ee You Back Here For Video #16: The Presidencies of Washington and Adams, and the 1st Party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26466">
              <a:defRPr spc="280" sz="3504">
                <a:effectLst>
                  <a:outerShdw sx="100000" sy="100000" kx="0" ky="0" algn="b" rotWithShape="0" blurRad="18542" dist="1854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#16: The Presidencies of Washington and Adams, and the 1st Party System</a:t>
            </a:r>
          </a:p>
        </p:txBody>
      </p:sp>
      <p:sp>
        <p:nvSpPr>
          <p:cNvPr id="123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24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1057" y="3558087"/>
            <a:ext cx="6133307" cy="4599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ackground On The Constitutional Convention (Historical Context)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 defTabSz="391414">
              <a:defRPr spc="257" sz="3216">
                <a:effectLst>
                  <a:outerShdw sx="100000" sy="100000" kx="0" ky="0" algn="b" rotWithShape="0" blurRad="17018" dist="1701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Background On The Constitutional Convention (Historical Context)</a:t>
            </a:r>
          </a:p>
        </p:txBody>
      </p:sp>
      <p:sp>
        <p:nvSpPr>
          <p:cNvPr id="67" name="Articles were designed to have a weak central government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Articles were designed to have a weak central government</a:t>
            </a:r>
          </a:p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Annapolis Convention (1786)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Purpose was to improve the economy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Only 5 states showed up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Alexander Hamilton saved the day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Promise for another convention in 1787……</a:t>
            </a:r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300" y="3153341"/>
            <a:ext cx="3798979" cy="4506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2"/>
      <p:bldP build="p" bldLvl="5" animBg="1" rev="0" advAuto="0" spid="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onstitutional Convention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Constitutional Convention</a:t>
            </a:r>
          </a:p>
        </p:txBody>
      </p:sp>
      <p:sp>
        <p:nvSpPr>
          <p:cNvPr id="71" name="Delegates from 12 states went to Philly in 1787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2800"/>
              </a:spcBef>
              <a:defRPr sz="3239">
                <a:effectLst>
                  <a:outerShdw sx="100000" sy="100000" kx="0" ky="0" algn="b" rotWithShape="0" blurRad="22860" dist="2286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Delegates from 12 states went to Philly in 1787</a:t>
            </a:r>
          </a:p>
          <a:p>
            <a:pPr marL="400050" indent="-400050" defTabSz="525779">
              <a:spcBef>
                <a:spcPts val="2800"/>
              </a:spcBef>
              <a:defRPr sz="3239">
                <a:effectLst>
                  <a:outerShdw sx="100000" sy="100000" kx="0" ky="0" algn="b" rotWithShape="0" blurRad="22860" dist="2286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Structure of the government:</a:t>
            </a:r>
          </a:p>
          <a:p>
            <a:pPr lvl="1" marL="800100" indent="-400050" defTabSz="525779">
              <a:spcBef>
                <a:spcPts val="2800"/>
              </a:spcBef>
              <a:defRPr sz="3239">
                <a:effectLst>
                  <a:outerShdw sx="100000" sy="100000" kx="0" ky="0" algn="b" rotWithShape="0" blurRad="22860" dist="2286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Limited government - limits on what the federal government can do</a:t>
            </a:r>
          </a:p>
          <a:p>
            <a:pPr lvl="1" marL="800100" indent="-400050" defTabSz="525779">
              <a:spcBef>
                <a:spcPts val="2800"/>
              </a:spcBef>
              <a:defRPr sz="3239">
                <a:effectLst>
                  <a:outerShdw sx="100000" sy="100000" kx="0" ky="0" algn="b" rotWithShape="0" blurRad="22860" dist="2286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Separation of powers and checks and balances</a:t>
            </a:r>
          </a:p>
          <a:p>
            <a:pPr lvl="1" marL="800100" indent="-400050" defTabSz="525779">
              <a:spcBef>
                <a:spcPts val="2800"/>
              </a:spcBef>
              <a:defRPr sz="3239">
                <a:effectLst>
                  <a:outerShdw sx="100000" sy="100000" kx="0" ky="0" algn="b" rotWithShape="0" blurRad="22860" dist="2286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Federalism - powers divided between states and federal government</a:t>
            </a:r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7400" y="1416050"/>
            <a:ext cx="3316821" cy="39744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" name="Group"/>
          <p:cNvGrpSpPr/>
          <p:nvPr/>
        </p:nvGrpSpPr>
        <p:grpSpPr>
          <a:xfrm>
            <a:off x="1322519" y="1006859"/>
            <a:ext cx="10359762" cy="5868075"/>
            <a:chOff x="0" y="0"/>
            <a:chExt cx="10359760" cy="5868074"/>
          </a:xfrm>
        </p:grpSpPr>
        <p:sp>
          <p:nvSpPr>
            <p:cNvPr id="73" name="Oval"/>
            <p:cNvSpPr/>
            <p:nvPr/>
          </p:nvSpPr>
          <p:spPr>
            <a:xfrm>
              <a:off x="0" y="703407"/>
              <a:ext cx="6253428" cy="5164668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74" name="Oval"/>
            <p:cNvSpPr/>
            <p:nvPr/>
          </p:nvSpPr>
          <p:spPr>
            <a:xfrm>
              <a:off x="4106333" y="703407"/>
              <a:ext cx="6253428" cy="5164668"/>
            </a:xfrm>
            <a:prstGeom prst="ellipse">
              <a:avLst/>
            </a:prstGeom>
            <a:solidFill>
              <a:srgbClr val="089199">
                <a:alpha val="69501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424242">
                  <a:alpha val="69673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i="0" sz="3000">
                  <a:solidFill>
                    <a:srgbClr val="EEEEEE"/>
                  </a:solidFill>
                  <a:effectLst>
                    <a:outerShdw sx="100000" sy="100000" kx="0" ky="0" algn="b" rotWithShape="0" blurRad="25400" dist="25400" dir="2388334">
                      <a:srgbClr val="000000">
                        <a:alpha val="79310"/>
                      </a:srgbClr>
                    </a:outerShdw>
                  </a:effectLst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  <p:sp>
          <p:nvSpPr>
            <p:cNvPr id="75" name="States"/>
            <p:cNvSpPr txBox="1"/>
            <p:nvPr/>
          </p:nvSpPr>
          <p:spPr>
            <a:xfrm>
              <a:off x="6748174" y="-1"/>
              <a:ext cx="1320318" cy="672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States</a:t>
              </a:r>
            </a:p>
          </p:txBody>
        </p:sp>
        <p:sp>
          <p:nvSpPr>
            <p:cNvPr id="76" name="National Government"/>
            <p:cNvSpPr txBox="1"/>
            <p:nvPr/>
          </p:nvSpPr>
          <p:spPr>
            <a:xfrm>
              <a:off x="552740" y="-1"/>
              <a:ext cx="4131946" cy="672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National Government</a:t>
              </a:r>
            </a:p>
          </p:txBody>
        </p:sp>
        <p:sp>
          <p:nvSpPr>
            <p:cNvPr id="77" name="Both"/>
            <p:cNvSpPr txBox="1"/>
            <p:nvPr/>
          </p:nvSpPr>
          <p:spPr>
            <a:xfrm>
              <a:off x="4733163" y="431800"/>
              <a:ext cx="998425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Both</a:t>
              </a:r>
            </a:p>
          </p:txBody>
        </p:sp>
        <p:sp>
          <p:nvSpPr>
            <p:cNvPr id="78" name="10th Amendment"/>
            <p:cNvSpPr txBox="1"/>
            <p:nvPr/>
          </p:nvSpPr>
          <p:spPr>
            <a:xfrm>
              <a:off x="5546397" y="1039913"/>
              <a:ext cx="3373299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10th Amendment</a:t>
              </a:r>
            </a:p>
          </p:txBody>
        </p:sp>
        <p:sp>
          <p:nvSpPr>
            <p:cNvPr id="79" name="Education"/>
            <p:cNvSpPr txBox="1"/>
            <p:nvPr/>
          </p:nvSpPr>
          <p:spPr>
            <a:xfrm>
              <a:off x="6400219" y="1704997"/>
              <a:ext cx="2016228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Education</a:t>
              </a:r>
            </a:p>
          </p:txBody>
        </p:sp>
        <p:sp>
          <p:nvSpPr>
            <p:cNvPr id="80" name="Licensing…"/>
            <p:cNvSpPr txBox="1"/>
            <p:nvPr/>
          </p:nvSpPr>
          <p:spPr>
            <a:xfrm>
              <a:off x="6344716" y="2284963"/>
              <a:ext cx="2702968" cy="125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Licensing 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Professionals</a:t>
              </a:r>
            </a:p>
          </p:txBody>
        </p:sp>
        <p:sp>
          <p:nvSpPr>
            <p:cNvPr id="81" name="Marriage and…"/>
            <p:cNvSpPr txBox="1"/>
            <p:nvPr/>
          </p:nvSpPr>
          <p:spPr>
            <a:xfrm>
              <a:off x="6304178" y="3558160"/>
              <a:ext cx="2784044" cy="125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Marriage and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Divorce</a:t>
              </a:r>
            </a:p>
          </p:txBody>
        </p:sp>
        <p:sp>
          <p:nvSpPr>
            <p:cNvPr id="82" name="Coin $"/>
            <p:cNvSpPr txBox="1"/>
            <p:nvPr/>
          </p:nvSpPr>
          <p:spPr>
            <a:xfrm>
              <a:off x="2116263" y="1234646"/>
              <a:ext cx="1309701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Coin $</a:t>
              </a:r>
            </a:p>
          </p:txBody>
        </p:sp>
        <p:sp>
          <p:nvSpPr>
            <p:cNvPr id="83" name="Declare War"/>
            <p:cNvSpPr txBox="1"/>
            <p:nvPr/>
          </p:nvSpPr>
          <p:spPr>
            <a:xfrm>
              <a:off x="1566340" y="1971246"/>
              <a:ext cx="2409547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Declare War</a:t>
              </a:r>
            </a:p>
          </p:txBody>
        </p:sp>
        <p:sp>
          <p:nvSpPr>
            <p:cNvPr id="84" name="Make treaties"/>
            <p:cNvSpPr txBox="1"/>
            <p:nvPr/>
          </p:nvSpPr>
          <p:spPr>
            <a:xfrm>
              <a:off x="1248891" y="2707846"/>
              <a:ext cx="2739645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0" sz="3800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>
                <a:defRPr>
                  <a:effectLst/>
                </a:defRPr>
              </a:pPr>
              <a:r>
                <a:t>Make treaties</a:t>
              </a:r>
            </a:p>
          </p:txBody>
        </p:sp>
        <p:sp>
          <p:nvSpPr>
            <p:cNvPr id="85" name="Establish…"/>
            <p:cNvSpPr txBox="1"/>
            <p:nvPr/>
          </p:nvSpPr>
          <p:spPr>
            <a:xfrm>
              <a:off x="1295627" y="3321680"/>
              <a:ext cx="2392173" cy="1256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Establish 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Post Offices</a:t>
              </a:r>
            </a:p>
          </p:txBody>
        </p:sp>
        <p:sp>
          <p:nvSpPr>
            <p:cNvPr id="86" name="Collect…"/>
            <p:cNvSpPr txBox="1"/>
            <p:nvPr/>
          </p:nvSpPr>
          <p:spPr>
            <a:xfrm>
              <a:off x="4416896" y="1679146"/>
              <a:ext cx="1542314" cy="1256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Collect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Taxes</a:t>
              </a:r>
            </a:p>
          </p:txBody>
        </p:sp>
        <p:sp>
          <p:nvSpPr>
            <p:cNvPr id="87" name="Enforce…"/>
            <p:cNvSpPr txBox="1"/>
            <p:nvPr/>
          </p:nvSpPr>
          <p:spPr>
            <a:xfrm>
              <a:off x="4265891" y="2783233"/>
              <a:ext cx="1801470" cy="1256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Enforce 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Laws</a:t>
              </a:r>
            </a:p>
          </p:txBody>
        </p:sp>
        <p:sp>
          <p:nvSpPr>
            <p:cNvPr id="88" name="Borrow…"/>
            <p:cNvSpPr txBox="1"/>
            <p:nvPr/>
          </p:nvSpPr>
          <p:spPr>
            <a:xfrm>
              <a:off x="4423484" y="3942493"/>
              <a:ext cx="1829944" cy="1840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Borrow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&amp; Spend</a:t>
              </a:r>
            </a:p>
            <a:p>
              <a:pPr>
                <a:defRPr i="0" sz="3800">
                  <a:solidFill>
                    <a:srgbClr val="EEEEEE"/>
                  </a:solidFill>
                  <a:effectLst/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t>$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  <p:bldP build="whole" bldLvl="1" animBg="1" rev="0" advAuto="0" spid="89" grpId="3"/>
      <p:bldP build="whole" bldLvl="1" animBg="1" rev="0" advAuto="0" spid="89" grpId="4"/>
      <p:bldP build="whole" bldLvl="1" animBg="1" rev="0" advAuto="0" spid="7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stitutional Compromises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Constitutional Compromises</a:t>
            </a:r>
          </a:p>
        </p:txBody>
      </p:sp>
      <p:sp>
        <p:nvSpPr>
          <p:cNvPr id="92" name="Congressional Representation: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Congressional Representation:</a:t>
            </a:r>
          </a:p>
          <a:p>
            <a:pPr lvl="1" marL="62230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VA Plan - proposed representation to be based on population</a:t>
            </a:r>
          </a:p>
          <a:p>
            <a:pPr lvl="2" marL="9334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Would favor large states</a:t>
            </a:r>
          </a:p>
          <a:p>
            <a:pPr lvl="1" marL="62230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NJ Plan - proposed representation to be equal per state (similar to Articles)</a:t>
            </a:r>
          </a:p>
          <a:p>
            <a:pPr lvl="1" marL="62230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Great Compromise</a:t>
            </a:r>
          </a:p>
          <a:p>
            <a:pPr lvl="2" marL="9334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Combined elements of VA and NJ Plans</a:t>
            </a:r>
          </a:p>
          <a:p>
            <a:pPr lvl="2" marL="9334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 part of legislature would be based on population (House of Reps)</a:t>
            </a:r>
          </a:p>
          <a:p>
            <a:pPr lvl="2" marL="933450" indent="-311150" defTabSz="408940">
              <a:spcBef>
                <a:spcPts val="2200"/>
              </a:spcBef>
              <a:defRPr sz="2520">
                <a:effectLst>
                  <a:outerShdw sx="100000" sy="100000" kx="0" ky="0" algn="b" rotWithShape="0" blurRad="17780" dist="1778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 part of legislature would be equal representation (Senate - 2 per state)</a:t>
            </a:r>
          </a:p>
        </p:txBody>
      </p:sp>
      <p:sp>
        <p:nvSpPr>
          <p:cNvPr id="93" name="VA Plan = Population"/>
          <p:cNvSpPr/>
          <p:nvPr/>
        </p:nvSpPr>
        <p:spPr>
          <a:xfrm>
            <a:off x="7378700" y="1778000"/>
            <a:ext cx="4705053" cy="136286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 Plan = Population</a:t>
            </a:r>
          </a:p>
        </p:txBody>
      </p:sp>
      <p:sp>
        <p:nvSpPr>
          <p:cNvPr id="94" name="NJ Plan = Equal Representation"/>
          <p:cNvSpPr/>
          <p:nvPr/>
        </p:nvSpPr>
        <p:spPr>
          <a:xfrm>
            <a:off x="7378700" y="4195365"/>
            <a:ext cx="4705053" cy="136287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NJ Plan = Equal Representation</a:t>
            </a:r>
          </a:p>
        </p:txBody>
      </p:sp>
      <p:sp>
        <p:nvSpPr>
          <p:cNvPr id="95" name="Great Compromise = 1 house based on representation, 1 house has equal representation"/>
          <p:cNvSpPr/>
          <p:nvPr/>
        </p:nvSpPr>
        <p:spPr>
          <a:xfrm>
            <a:off x="7378700" y="6849070"/>
            <a:ext cx="4705053" cy="235347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Great Compromise = 1 house based on representation, 1 house has equal representation</a:t>
            </a:r>
          </a:p>
        </p:txBody>
      </p:sp>
      <p:sp>
        <p:nvSpPr>
          <p:cNvPr id="96" name="+"/>
          <p:cNvSpPr txBox="1"/>
          <p:nvPr/>
        </p:nvSpPr>
        <p:spPr>
          <a:xfrm>
            <a:off x="9454162" y="3166467"/>
            <a:ext cx="55412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+</a:t>
            </a:r>
          </a:p>
        </p:txBody>
      </p:sp>
      <p:sp>
        <p:nvSpPr>
          <p:cNvPr id="97" name="="/>
          <p:cNvSpPr txBox="1"/>
          <p:nvPr/>
        </p:nvSpPr>
        <p:spPr>
          <a:xfrm>
            <a:off x="9454162" y="5791497"/>
            <a:ext cx="55412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5"/>
      <p:bldP build="whole" bldLvl="1" animBg="1" rev="0" advAuto="0" spid="93" grpId="2"/>
      <p:bldP build="p" bldLvl="5" animBg="1" rev="0" advAuto="0" spid="92" grpId="1"/>
      <p:bldP build="whole" bldLvl="1" animBg="1" rev="0" advAuto="0" spid="96" grpId="4"/>
      <p:bldP build="whole" bldLvl="1" animBg="1" rev="0" advAuto="0" spid="94" grpId="3"/>
      <p:bldP build="whole" bldLvl="1" animBg="1" rev="0" advAuto="0" spid="95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stitutional Compromises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Constitutional Compromises</a:t>
            </a:r>
          </a:p>
        </p:txBody>
      </p:sp>
      <p:sp>
        <p:nvSpPr>
          <p:cNvPr id="100" name="3/5 Compromise:…"/>
          <p:cNvSpPr txBox="1"/>
          <p:nvPr>
            <p:ph type="body" idx="1"/>
          </p:nvPr>
        </p:nvSpPr>
        <p:spPr>
          <a:xfrm>
            <a:off x="469900" y="1536700"/>
            <a:ext cx="8491538" cy="7740254"/>
          </a:xfrm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3/5 Compromise: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3/5 (60%) of slaves would count towards representation in the House</a:t>
            </a:r>
          </a:p>
          <a:p>
            <a:pPr lvl="2" marL="1240155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Favored southern states</a:t>
            </a:r>
          </a:p>
          <a:p>
            <a:pPr marL="413384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Slave Trade Compromise:</a:t>
            </a:r>
          </a:p>
          <a:p>
            <a:pPr lvl="1" marL="826769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Congress could not allow the international slave trade until 1808 (which they did)</a:t>
            </a:r>
          </a:p>
          <a:p>
            <a:pPr lvl="2" marL="1240155" indent="-413384" defTabSz="543305">
              <a:spcBef>
                <a:spcPts val="2900"/>
              </a:spcBef>
              <a:defRPr sz="3348">
                <a:effectLst>
                  <a:outerShdw sx="100000" sy="100000" kx="0" ky="0" algn="b" rotWithShape="0" blurRad="23622" dist="2362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Check out Cabinet Battle #3 from the Hamilton mixtape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atification Debates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Ratification Debates</a:t>
            </a:r>
          </a:p>
        </p:txBody>
      </p:sp>
      <p:sp>
        <p:nvSpPr>
          <p:cNvPr id="103" name="Federalists - those that supported the ratification of the Constitution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Federalists - those that supported the ratification of the Constitution</a:t>
            </a:r>
          </a:p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Anti-Federalists - those that opposed ratifying the Constitution</a:t>
            </a:r>
          </a:p>
          <a:p>
            <a:pPr marL="351155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rPr i="1" u="sng">
                <a:latin typeface="+mn-lt"/>
                <a:ea typeface="+mn-ea"/>
                <a:cs typeface="+mn-cs"/>
                <a:sym typeface="Avenir Next"/>
              </a:rPr>
              <a:t>Federalist Papers</a:t>
            </a:r>
            <a:r>
              <a:t>: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85 essays to defend the Constitution and encourage ratification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Federalist #10 - factions and controlling factions</a:t>
            </a:r>
          </a:p>
          <a:p>
            <a:pPr lvl="1" marL="702310" indent="-351155" defTabSz="461518">
              <a:spcBef>
                <a:spcPts val="2500"/>
              </a:spcBef>
              <a:defRPr sz="2844">
                <a:effectLst>
                  <a:outerShdw sx="100000" sy="100000" kx="0" ky="0" algn="b" rotWithShape="0" blurRad="20066" dist="2006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Federalist #51 - Separation of Powers and Checks and Balances</a:t>
            </a:r>
          </a:p>
        </p:txBody>
      </p:sp>
      <p:pic>
        <p:nvPicPr>
          <p:cNvPr id="1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7100" y="1346200"/>
            <a:ext cx="2794000" cy="452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1500" y="6369050"/>
            <a:ext cx="2149321" cy="2784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0500" y="6359397"/>
            <a:ext cx="2310127" cy="2803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4930" y="6359397"/>
            <a:ext cx="2363233" cy="2803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2"/>
      <p:bldP build="whole" bldLvl="1" animBg="1" rev="0" advAuto="0" spid="106" grpId="4"/>
      <p:bldP build="p" bldLvl="5" animBg="1" rev="0" advAuto="0" spid="103" grpId="1"/>
      <p:bldP build="whole" bldLvl="1" animBg="1" rev="0" advAuto="0" spid="105" grpId="3"/>
      <p:bldP build="whole" bldLvl="1" animBg="1" rev="0" advAuto="0" spid="107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atification Debates"/>
          <p:cNvSpPr txBox="1"/>
          <p:nvPr>
            <p:ph type="title"/>
          </p:nvPr>
        </p:nvSpPr>
        <p:spPr>
          <a:xfrm>
            <a:off x="482004" y="431800"/>
            <a:ext cx="12040792" cy="111293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Ratification Debates</a:t>
            </a:r>
          </a:p>
        </p:txBody>
      </p:sp>
      <p:sp>
        <p:nvSpPr>
          <p:cNvPr id="110" name="So… why did Anti-Federalists ultimately ratify the Constitution?…"/>
          <p:cNvSpPr txBox="1"/>
          <p:nvPr>
            <p:ph type="body" idx="1"/>
          </p:nvPr>
        </p:nvSpPr>
        <p:spPr>
          <a:xfrm>
            <a:off x="469900" y="1536700"/>
            <a:ext cx="6643886" cy="7740254"/>
          </a:xfrm>
          <a:prstGeom prst="rect">
            <a:avLst/>
          </a:prstGeom>
        </p:spPr>
        <p:txBody>
          <a:bodyPr/>
          <a:lstStyle/>
          <a:p>
            <a:pPr/>
            <a:r>
              <a:t>So… why did Anti-Federalists ultimately ratify the Constitution?</a:t>
            </a:r>
          </a:p>
          <a:p>
            <a:pPr lvl="1"/>
            <a:r>
              <a:t>The Federalists promised to add a </a:t>
            </a:r>
            <a:r>
              <a:rPr b="1" i="1" u="sng">
                <a:latin typeface="+mn-lt"/>
                <a:ea typeface="+mn-ea"/>
                <a:cs typeface="+mn-cs"/>
                <a:sym typeface="Avenir Next"/>
              </a:rPr>
              <a:t>BILL OF RIGHTS</a:t>
            </a:r>
            <a:r>
              <a:t>!</a:t>
            </a:r>
          </a:p>
          <a:p>
            <a:pPr lvl="2"/>
            <a:r>
              <a:t>1st Ten amendments</a:t>
            </a:r>
          </a:p>
          <a:p>
            <a:pPr lvl="2"/>
            <a:r>
              <a:t>Restrict powers of the federal government and preserve liberties and freedoms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455418"/>
            <a:ext cx="5890324" cy="6265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p" bldLvl="5" animBg="1" rev="0" advAuto="0" spid="1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he Bill Of Ri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Bill Of Rights</a:t>
            </a:r>
          </a:p>
        </p:txBody>
      </p:sp>
      <p:sp>
        <p:nvSpPr>
          <p:cNvPr id="114" name="1: Five Freedoms…"/>
          <p:cNvSpPr txBox="1"/>
          <p:nvPr>
            <p:ph type="body" idx="1"/>
          </p:nvPr>
        </p:nvSpPr>
        <p:spPr>
          <a:xfrm>
            <a:off x="520700" y="1485900"/>
            <a:ext cx="11826181" cy="7369275"/>
          </a:xfrm>
          <a:prstGeom prst="rect">
            <a:avLst/>
          </a:prstGeom>
        </p:spPr>
        <p:txBody>
          <a:bodyPr/>
          <a:lstStyle/>
          <a:p>
            <a:pPr marL="30226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1: Five Freedoms</a:t>
            </a:r>
          </a:p>
          <a:p>
            <a:pPr lvl="1" marL="60452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Religion,  Assembly, Press, Petition, and Speech </a:t>
            </a:r>
          </a:p>
          <a:p>
            <a:pPr marL="30226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2: </a:t>
            </a:r>
          </a:p>
          <a:p>
            <a:pPr lvl="1" marL="60452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Right to bear arms</a:t>
            </a:r>
          </a:p>
          <a:p>
            <a:pPr marL="30226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3:</a:t>
            </a:r>
          </a:p>
          <a:p>
            <a:pPr lvl="1" marL="60452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 quartering of troops</a:t>
            </a:r>
          </a:p>
          <a:p>
            <a:pPr marL="30226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4: </a:t>
            </a:r>
          </a:p>
          <a:p>
            <a:pPr lvl="1" marL="60452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 unreasonable search and seizures</a:t>
            </a:r>
          </a:p>
          <a:p>
            <a:pPr marL="30226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5:</a:t>
            </a:r>
          </a:p>
          <a:p>
            <a:pPr lvl="1" marL="604520" indent="-302260" defTabSz="397256">
              <a:spcBef>
                <a:spcPts val="2100"/>
              </a:spcBef>
              <a:defRPr sz="2448">
                <a:effectLst>
                  <a:outerShdw sx="100000" sy="100000" kx="0" ky="0" algn="b" rotWithShape="0" blurRad="17272" dist="1727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Grand jury; no double jeopardy; can’t testify against yourself; can’t lost property, life, or liberty without a trial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he Bill Of Righ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Bill Of Rights</a:t>
            </a:r>
          </a:p>
        </p:txBody>
      </p:sp>
      <p:sp>
        <p:nvSpPr>
          <p:cNvPr id="117" name="6:…"/>
          <p:cNvSpPr txBox="1"/>
          <p:nvPr>
            <p:ph type="body" idx="1"/>
          </p:nvPr>
        </p:nvSpPr>
        <p:spPr>
          <a:xfrm>
            <a:off x="495300" y="1758950"/>
            <a:ext cx="11729244" cy="7232849"/>
          </a:xfrm>
          <a:prstGeom prst="rect">
            <a:avLst/>
          </a:prstGeom>
        </p:spPr>
        <p:txBody>
          <a:bodyPr/>
          <a:lstStyle/>
          <a:p>
            <a:pPr marL="28447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6:</a:t>
            </a:r>
          </a:p>
          <a:p>
            <a:pPr lvl="1" marL="56895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Speedy trial; right to an attorney; cross examination; witnesses that are favorable</a:t>
            </a:r>
          </a:p>
          <a:p>
            <a:pPr marL="28447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7:</a:t>
            </a:r>
          </a:p>
          <a:p>
            <a:pPr lvl="1" marL="56895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Jury trial in a civil suit </a:t>
            </a:r>
          </a:p>
          <a:p>
            <a:pPr marL="28447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8:</a:t>
            </a:r>
          </a:p>
          <a:p>
            <a:pPr lvl="1" marL="56895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 cruel and unusual punishment</a:t>
            </a:r>
          </a:p>
          <a:p>
            <a:pPr marL="28447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9:</a:t>
            </a:r>
          </a:p>
          <a:p>
            <a:pPr lvl="1" marL="56895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Rights not listed are not necessarily denied</a:t>
            </a:r>
          </a:p>
          <a:p>
            <a:pPr marL="28447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10:</a:t>
            </a:r>
          </a:p>
          <a:p>
            <a:pPr lvl="1" marL="568959" indent="-284479" defTabSz="373887">
              <a:spcBef>
                <a:spcPts val="2000"/>
              </a:spcBef>
              <a:defRPr sz="2304">
                <a:effectLst>
                  <a:outerShdw sx="100000" sy="100000" kx="0" ky="0" algn="b" rotWithShape="0" blurRad="16256" dist="1625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Powers not delegated (given) to the federal government are reserved for the states or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