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54" name="“Type a quote here.”"/>
          <p:cNvSpPr txBox="1"/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157588660_2880x192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SzTx/>
              <a:buNone/>
              <a:defRPr cap="all" spc="12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spcBef>
                <a:spcPts val="2800"/>
              </a:spcBef>
              <a:defRPr b="0" cap="all" spc="0" sz="6000">
                <a:solidFill>
                  <a:srgbClr val="34A5DA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>
            <a:lvl1pPr marL="444500" indent="-444500">
              <a:spcBef>
                <a:spcPts val="2800"/>
              </a:spcBef>
              <a:buClr>
                <a:srgbClr val="34A5DA"/>
              </a:buClr>
              <a:buSzPct val="104999"/>
              <a:buFont typeface="Avenir Next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spcBef>
                <a:spcPts val="2800"/>
              </a:spcBef>
              <a:buClr>
                <a:srgbClr val="34A5DA"/>
              </a:buClr>
              <a:buSzPct val="104999"/>
              <a:buFont typeface="Avenir Next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spcBef>
                <a:spcPts val="2800"/>
              </a:spcBef>
              <a:buClr>
                <a:srgbClr val="34A5DA"/>
              </a:buClr>
              <a:buSzPct val="104999"/>
              <a:buFont typeface="Avenir Next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spcBef>
                <a:spcPts val="2800"/>
              </a:spcBef>
              <a:buClr>
                <a:srgbClr val="34A5DA"/>
              </a:buClr>
              <a:buSzPct val="104999"/>
              <a:buFont typeface="Avenir Next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spcBef>
                <a:spcPts val="2800"/>
              </a:spcBef>
              <a:buClr>
                <a:srgbClr val="34A5DA"/>
              </a:buClr>
              <a:buSzPct val="104999"/>
              <a:buFont typeface="Avenir Next"/>
              <a:buChar char="▸"/>
              <a:defRPr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b="0"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4770394" y="8229555"/>
            <a:ext cx="3385929" cy="1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157588660_2880x1920.jpeg"/>
          <p:cNvSpPr/>
          <p:nvPr>
            <p:ph type="pic" idx="13"/>
          </p:nvPr>
        </p:nvSpPr>
        <p:spPr>
          <a:xfrm>
            <a:off x="387350" y="400050"/>
            <a:ext cx="12217400" cy="626728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 flipV="1">
            <a:off x="1321968" y="5118050"/>
            <a:ext cx="4440782" cy="6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Image"/>
          <p:cNvSpPr/>
          <p:nvPr>
            <p:ph type="pic" sz="half" idx="13"/>
          </p:nvPr>
        </p:nvSpPr>
        <p:spPr>
          <a:xfrm>
            <a:off x="6807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"/>
          <p:cNvSpPr/>
          <p:nvPr/>
        </p:nvSpPr>
        <p:spPr>
          <a:xfrm>
            <a:off x="1096004" y="2768555"/>
            <a:ext cx="10836310" cy="63"/>
          </a:xfrm>
          <a:prstGeom prst="line">
            <a:avLst/>
          </a:prstGeom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Image"/>
          <p:cNvSpPr/>
          <p:nvPr>
            <p:ph type="pic" sz="half" idx="13"/>
          </p:nvPr>
        </p:nvSpPr>
        <p:spPr>
          <a:xfrm>
            <a:off x="1181100" y="3380452"/>
            <a:ext cx="5461000" cy="530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sz="quarter" idx="13"/>
          </p:nvPr>
        </p:nvSpPr>
        <p:spPr>
          <a:xfrm>
            <a:off x="6692900" y="5082252"/>
            <a:ext cx="5334000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Image"/>
          <p:cNvSpPr/>
          <p:nvPr>
            <p:ph type="pic" sz="quarter" idx="14"/>
          </p:nvPr>
        </p:nvSpPr>
        <p:spPr>
          <a:xfrm>
            <a:off x="6699118" y="751552"/>
            <a:ext cx="5334001" cy="3898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Image"/>
          <p:cNvSpPr/>
          <p:nvPr>
            <p:ph type="pic" sz="half" idx="15"/>
          </p:nvPr>
        </p:nvSpPr>
        <p:spPr>
          <a:xfrm>
            <a:off x="965200" y="762000"/>
            <a:ext cx="5334000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ln>
            <a:noFill/>
          </a:ln>
          <a:solidFill>
            <a:srgbClr val="EEEEEE"/>
          </a:solidFill>
          <a:uFillTx/>
          <a:latin typeface="+mn-lt"/>
          <a:ea typeface="+mn-ea"/>
          <a:cs typeface="+mn-cs"/>
          <a:sym typeface="Superclarendon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Relationship Id="rId4" Type="http://schemas.openxmlformats.org/officeDocument/2006/relationships/image" Target="../media/image10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Relationship Id="rId4" Type="http://schemas.openxmlformats.org/officeDocument/2006/relationships/image" Target="../media/image1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PUSH Review: Video #16: The Presidencies of Washington &amp; Adams, And The 1st Party System (Key Concept 3.2, III, A-B)"/>
          <p:cNvSpPr txBox="1"/>
          <p:nvPr>
            <p:ph type="ctrTitle"/>
          </p:nvPr>
        </p:nvSpPr>
        <p:spPr>
          <a:xfrm>
            <a:off x="496689" y="495300"/>
            <a:ext cx="12011422" cy="2997200"/>
          </a:xfrm>
          <a:prstGeom prst="rect">
            <a:avLst/>
          </a:prstGeom>
        </p:spPr>
        <p:txBody>
          <a:bodyPr/>
          <a:lstStyle>
            <a:lvl1pPr defTabSz="408940">
              <a:defRPr spc="-89" sz="4480"/>
            </a:lvl1pPr>
          </a:lstStyle>
          <a:p>
            <a:pPr/>
            <a:r>
              <a:t>APUSH Review: Video #16: The Presidencies of Washington &amp; Adams, And The 1st Party System (Key Concept 3.2, III, A-B)</a:t>
            </a:r>
          </a:p>
        </p:txBody>
      </p:sp>
      <p:sp>
        <p:nvSpPr>
          <p:cNvPr id="75" name="Everything You Need To Know About The Presidencies of Washington &amp; Adams, And The 1st Party System To Succeed In APUSH"/>
          <p:cNvSpPr txBox="1"/>
          <p:nvPr>
            <p:ph type="subTitle" sz="quarter" idx="1"/>
          </p:nvPr>
        </p:nvSpPr>
        <p:spPr>
          <a:xfrm>
            <a:off x="1270000" y="3784600"/>
            <a:ext cx="10464800" cy="2184400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</a:lstStyle>
          <a:p>
            <a:pPr/>
            <a:r>
              <a:t>Everything You Need To Know About The Presidencies of Washington &amp; Adams, And The 1st Party System To Succeed In APUSH</a:t>
            </a:r>
          </a:p>
        </p:txBody>
      </p:sp>
      <p:grpSp>
        <p:nvGrpSpPr>
          <p:cNvPr id="78" name="Group"/>
          <p:cNvGrpSpPr/>
          <p:nvPr/>
        </p:nvGrpSpPr>
        <p:grpSpPr>
          <a:xfrm>
            <a:off x="3685063" y="4732892"/>
            <a:ext cx="5634674" cy="4683752"/>
            <a:chOff x="0" y="0"/>
            <a:chExt cx="5634672" cy="4683750"/>
          </a:xfrm>
        </p:grpSpPr>
        <p:pic>
          <p:nvPicPr>
            <p:cNvPr id="76" name="APUSH logo.png" descr="APUSH logo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634673" cy="42260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www.APUSHReview.com"/>
            <p:cNvSpPr txBox="1"/>
            <p:nvPr/>
          </p:nvSpPr>
          <p:spPr>
            <a:xfrm>
              <a:off x="400996" y="4011463"/>
              <a:ext cx="4832681" cy="672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u="sng"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/>
              </a:pPr>
              <a:r>
                <a:rPr u="sng">
                  <a:hlinkClick r:id="rId3" invalidUrl="" action="" tgtFrame="" tooltip="" history="1" highlightClick="0" endSnd="0"/>
                </a:rPr>
                <a:t>www.APUSHReview.com</a:t>
              </a:r>
            </a:p>
          </p:txBody>
        </p:sp>
      </p:grpSp>
      <p:sp>
        <p:nvSpPr>
          <p:cNvPr id="79" name="Shoutout to Mr. Albert’s Class in Minnesota. Best of luck this year!"/>
          <p:cNvSpPr/>
          <p:nvPr/>
        </p:nvSpPr>
        <p:spPr>
          <a:xfrm>
            <a:off x="6489700" y="2571253"/>
            <a:ext cx="5005388" cy="4274047"/>
          </a:xfrm>
          <a:prstGeom prst="wedgeEllipseCallout">
            <a:avLst>
              <a:gd name="adj1" fmla="val -49385"/>
              <a:gd name="adj2" fmla="val 61531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effectLst>
                  <a:outerShdw sx="100000" sy="100000" kx="0" ky="0" algn="b" rotWithShape="0" blurRad="25400" dist="25400" dir="2388334">
                    <a:srgbClr val="000000">
                      <a:alpha val="79310"/>
                    </a:srgbClr>
                  </a:outerShdw>
                </a:effectLst>
              </a:defRPr>
            </a:lvl1pPr>
          </a:lstStyle>
          <a:p>
            <a:pPr/>
            <a:r>
              <a:t>Shoutout to Mr. Albert’s Class in Minnesota. Best of luck this year!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eck Out The Hamilton Soundtrack"/>
          <p:cNvSpPr txBox="1"/>
          <p:nvPr>
            <p:ph type="title"/>
          </p:nvPr>
        </p:nvSpPr>
        <p:spPr>
          <a:xfrm>
            <a:off x="350440" y="698500"/>
            <a:ext cx="12167891" cy="1905000"/>
          </a:xfrm>
          <a:prstGeom prst="rect">
            <a:avLst/>
          </a:prstGeom>
        </p:spPr>
        <p:txBody>
          <a:bodyPr/>
          <a:lstStyle/>
          <a:p>
            <a:pPr/>
            <a:r>
              <a:t>Check Out The Hamilton Soundtrack</a:t>
            </a:r>
          </a:p>
        </p:txBody>
      </p:sp>
      <p:sp>
        <p:nvSpPr>
          <p:cNvPr id="120" name="Cabinet Battle #1 (Bank and Financial Plan)…"/>
          <p:cNvSpPr txBox="1"/>
          <p:nvPr>
            <p:ph type="body" idx="1"/>
          </p:nvPr>
        </p:nvSpPr>
        <p:spPr>
          <a:xfrm>
            <a:off x="381000" y="2755900"/>
            <a:ext cx="9294615" cy="6622455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Cabinet Battle #1</a:t>
            </a:r>
            <a:r>
              <a:t> (Bank and Financial Plan)</a:t>
            </a:r>
          </a:p>
          <a:p>
            <a:pPr>
              <a:buBlip>
                <a:blip r:embed="rId2"/>
              </a:buBlip>
            </a:pPr>
            <a:r>
              <a:t>Cabinet Battle #2 (Conflict between France and England)</a:t>
            </a:r>
          </a:p>
          <a:p>
            <a:pPr>
              <a:buBlip>
                <a:blip r:embed="rId2"/>
              </a:buBlip>
            </a:pPr>
            <a:r>
              <a:t>One Last Time (Washington’s Farewell Address)</a:t>
            </a:r>
          </a:p>
          <a:p>
            <a:pPr>
              <a:buBlip>
                <a:blip r:embed="rId2"/>
              </a:buBlip>
            </a:pPr>
            <a:r>
              <a:t>Every other song because they’re amazing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23" name="Institution under Washington…"/>
          <p:cNvSpPr txBox="1"/>
          <p:nvPr>
            <p:ph type="body" idx="1"/>
          </p:nvPr>
        </p:nvSpPr>
        <p:spPr>
          <a:xfrm>
            <a:off x="381000" y="2946400"/>
            <a:ext cx="12266318" cy="6453287"/>
          </a:xfrm>
          <a:prstGeom prst="rect">
            <a:avLst/>
          </a:prstGeom>
        </p:spPr>
        <p:txBody>
          <a:bodyPr/>
          <a:lstStyle/>
          <a:p>
            <a:pPr marL="49784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Institution under Washington</a:t>
            </a:r>
          </a:p>
          <a:p>
            <a:pPr lvl="1" marL="99568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BUS</a:t>
            </a:r>
          </a:p>
          <a:p>
            <a:pPr marL="49784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Precedents established:</a:t>
            </a:r>
          </a:p>
          <a:p>
            <a:pPr lvl="1" marL="99568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2 term tradition</a:t>
            </a:r>
          </a:p>
          <a:p>
            <a:pPr lvl="1" marL="99568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Cabinet</a:t>
            </a:r>
          </a:p>
          <a:p>
            <a:pPr marL="49784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Reasons for the development of the 1st Party System </a:t>
            </a:r>
          </a:p>
          <a:p>
            <a:pPr lvl="1" marL="99568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Great Short Answer Question</a:t>
            </a:r>
          </a:p>
          <a:p>
            <a:pPr lvl="1" marL="995680" indent="-497840" defTabSz="467359">
              <a:spcBef>
                <a:spcPts val="3300"/>
              </a:spcBef>
              <a:buBlip>
                <a:blip r:embed="rId2"/>
              </a:buBlip>
              <a:defRPr sz="2720"/>
            </a:pPr>
            <a:r>
              <a:t>Great Essay Question comparing with the Second Party 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ee You Back Here For Video #17: Europe’s Presence In North America, War Between France and England, And Washington’s Farewell Address"/>
          <p:cNvSpPr txBox="1"/>
          <p:nvPr>
            <p:ph type="title"/>
          </p:nvPr>
        </p:nvSpPr>
        <p:spPr>
          <a:xfrm>
            <a:off x="477341" y="698500"/>
            <a:ext cx="12050118" cy="1905000"/>
          </a:xfrm>
          <a:prstGeom prst="rect">
            <a:avLst/>
          </a:prstGeom>
        </p:spPr>
        <p:txBody>
          <a:bodyPr/>
          <a:lstStyle>
            <a:lvl1pPr defTabSz="403097">
              <a:defRPr spc="-99" sz="3312"/>
            </a:lvl1pPr>
          </a:lstStyle>
          <a:p>
            <a:pPr/>
            <a:r>
              <a:t>See You Back Here For Video #17: Europe’s Presence In North America, War Between France and England, And Washington’s Farewell Address</a:t>
            </a:r>
          </a:p>
        </p:txBody>
      </p:sp>
      <p:sp>
        <p:nvSpPr>
          <p:cNvPr id="126" name="Thanks For Watching…"/>
          <p:cNvSpPr txBox="1"/>
          <p:nvPr>
            <p:ph type="body" sz="half" idx="1"/>
          </p:nvPr>
        </p:nvSpPr>
        <p:spPr>
          <a:xfrm>
            <a:off x="1282700" y="3340100"/>
            <a:ext cx="4826000" cy="5384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</a:t>
            </a:r>
          </a:p>
        </p:txBody>
      </p:sp>
      <p:pic>
        <p:nvPicPr>
          <p:cNvPr id="127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6563" y="3919497"/>
            <a:ext cx="5634673" cy="422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Institutions And Precedents Set During Washington’s And Adams’ Administ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pc="-113" sz="3792"/>
            </a:lvl1pPr>
          </a:lstStyle>
          <a:p>
            <a:pPr/>
            <a:r>
              <a:t>Institutions And Precedents Set During Washington’s And Adams’ Administrations</a:t>
            </a:r>
          </a:p>
        </p:txBody>
      </p:sp>
      <p:sp>
        <p:nvSpPr>
          <p:cNvPr id="82" name="Institutions:…"/>
          <p:cNvSpPr txBox="1"/>
          <p:nvPr>
            <p:ph type="body" sz="half" idx="1"/>
          </p:nvPr>
        </p:nvSpPr>
        <p:spPr>
          <a:xfrm>
            <a:off x="457200" y="2933673"/>
            <a:ext cx="7219454" cy="6599437"/>
          </a:xfrm>
          <a:prstGeom prst="rect">
            <a:avLst/>
          </a:prstGeom>
        </p:spPr>
        <p:txBody>
          <a:bodyPr/>
          <a:lstStyle/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Institutions:</a:t>
            </a:r>
          </a:p>
          <a:p>
            <a:pPr lvl="1" marL="10828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Bank of the United States (Washington)</a:t>
            </a:r>
          </a:p>
          <a:p>
            <a:pPr lvl="2" marL="16242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Brainchild of Hamilton</a:t>
            </a:r>
          </a:p>
          <a:p>
            <a:pPr lvl="2" marL="16242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National Bank would help establish United States credit and improve trade</a:t>
            </a:r>
          </a:p>
          <a:p>
            <a:pPr lvl="3" marL="2165604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Strict vs. loose interpretation</a:t>
            </a:r>
          </a:p>
          <a:p>
            <a:pPr lvl="2" marL="16242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Ultimately, Washington supported the BUS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2750" y="3181350"/>
            <a:ext cx="4127500" cy="262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9500" y="5911850"/>
            <a:ext cx="2794000" cy="331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2"/>
      <p:bldP build="whole" bldLvl="1" animBg="1" rev="0" advAuto="0" spid="84" grpId="3"/>
      <p:bldP build="p" bldLvl="5" animBg="1" rev="0" advAuto="0" spid="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nstitutions And Precedents Set During Washington’s And Adams’ Administ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pc="-113" sz="3792"/>
            </a:lvl1pPr>
          </a:lstStyle>
          <a:p>
            <a:pPr/>
            <a:r>
              <a:t>Institutions And Precedents Set During Washington’s And Adams’ Administrations</a:t>
            </a:r>
          </a:p>
        </p:txBody>
      </p:sp>
      <p:sp>
        <p:nvSpPr>
          <p:cNvPr id="87" name="Precedents…"/>
          <p:cNvSpPr txBox="1"/>
          <p:nvPr>
            <p:ph type="body" idx="1"/>
          </p:nvPr>
        </p:nvSpPr>
        <p:spPr>
          <a:xfrm>
            <a:off x="482600" y="2705100"/>
            <a:ext cx="7448848" cy="6832600"/>
          </a:xfrm>
          <a:prstGeom prst="rect">
            <a:avLst/>
          </a:prstGeom>
        </p:spPr>
        <p:txBody>
          <a:bodyPr/>
          <a:lstStyle/>
          <a:p>
            <a:pPr marL="441832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Precedents</a:t>
            </a:r>
          </a:p>
          <a:p>
            <a:pPr lvl="1" marL="883665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Actions that were taken that were followed by future presidents</a:t>
            </a:r>
          </a:p>
          <a:p>
            <a:pPr lvl="2" marL="1325498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2-term tradition:</a:t>
            </a:r>
          </a:p>
          <a:p>
            <a:pPr lvl="3" marL="1767331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Washington served only 2 terms </a:t>
            </a:r>
          </a:p>
          <a:p>
            <a:pPr lvl="4" marL="2209164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Followed by all presidents until FDR</a:t>
            </a:r>
          </a:p>
          <a:p>
            <a:pPr lvl="5" marL="2650997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22nd Amendment</a:t>
            </a:r>
          </a:p>
          <a:p>
            <a:pPr lvl="2" marL="1325498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Presidential Cabinet:</a:t>
            </a:r>
          </a:p>
          <a:p>
            <a:pPr lvl="3" marL="1767331" indent="-441832" defTabSz="414781">
              <a:spcBef>
                <a:spcPts val="2900"/>
              </a:spcBef>
              <a:buBlip>
                <a:blip r:embed="rId2"/>
              </a:buBlip>
              <a:defRPr sz="2414"/>
            </a:pPr>
            <a:r>
              <a:t>Advisors to the president - heads of departments 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97900" y="4058792"/>
            <a:ext cx="3386372" cy="4125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2"/>
      <p:bldP build="p" bldLvl="5" animBg="1" rev="0" advAuto="0" spid="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st Party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1st Party System</a:t>
            </a:r>
          </a:p>
        </p:txBody>
      </p:sp>
      <p:sp>
        <p:nvSpPr>
          <p:cNvPr id="91" name="Federalists:…"/>
          <p:cNvSpPr txBox="1"/>
          <p:nvPr>
            <p:ph type="body" sz="half" idx="1"/>
          </p:nvPr>
        </p:nvSpPr>
        <p:spPr>
          <a:xfrm>
            <a:off x="457200" y="2781300"/>
            <a:ext cx="6885980" cy="6680200"/>
          </a:xfrm>
          <a:prstGeom prst="rect">
            <a:avLst/>
          </a:prstGeom>
        </p:spPr>
        <p:txBody>
          <a:bodyPr/>
          <a:lstStyle/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Federalists: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Led by Alexander Hamilton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John Adams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Washington sided with many Federalist policies but was NOT a member of the party</a:t>
            </a:r>
          </a:p>
          <a:p>
            <a:pPr marL="547623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Democratic-Republicans:</a:t>
            </a:r>
          </a:p>
          <a:p>
            <a:pPr lvl="1" marL="1095247" indent="-547623" defTabSz="514095">
              <a:spcBef>
                <a:spcPts val="3600"/>
              </a:spcBef>
              <a:buBlip>
                <a:blip r:embed="rId2"/>
              </a:buBlip>
              <a:defRPr sz="2992"/>
            </a:pPr>
            <a:r>
              <a:t>Led by Thomas Jefferson and James Madison</a:t>
            </a:r>
          </a:p>
        </p:txBody>
      </p:sp>
      <p:pic>
        <p:nvPicPr>
          <p:cNvPr id="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7250" y="2679700"/>
            <a:ext cx="2781300" cy="332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70900" y="6083300"/>
            <a:ext cx="27940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1" grpId="1"/>
      <p:bldP build="whole" bldLvl="1" animBg="1" rev="0" advAuto="0" spid="92" grpId="2"/>
      <p:bldP build="whole" bldLvl="1" animBg="1" rev="0" advAuto="0" spid="9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o…. Why did they develop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So…. Why did they develop?</a:t>
            </a:r>
          </a:p>
        </p:txBody>
      </p:sp>
      <p:sp>
        <p:nvSpPr>
          <p:cNvPr id="96" name="4 Main Reasons:…"/>
          <p:cNvSpPr txBox="1"/>
          <p:nvPr>
            <p:ph type="body" sz="half" idx="1"/>
          </p:nvPr>
        </p:nvSpPr>
        <p:spPr>
          <a:xfrm>
            <a:off x="482600" y="2730500"/>
            <a:ext cx="7604919" cy="6611243"/>
          </a:xfrm>
          <a:prstGeom prst="rect">
            <a:avLst/>
          </a:prstGeom>
        </p:spPr>
        <p:txBody>
          <a:bodyPr/>
          <a:lstStyle/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4 Main Reasons: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Power of the Federal Government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Foreign Policy (Stemming from the French Revolution)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Economic Policy (Stemming from Hamilton’s Financial Plan)</a:t>
            </a:r>
          </a:p>
          <a:p>
            <a:pPr marL="616077" indent="-616077" defTabSz="578358">
              <a:spcBef>
                <a:spcPts val="4100"/>
              </a:spcBef>
              <a:buBlip>
                <a:blip r:embed="rId2"/>
              </a:buBlip>
              <a:defRPr sz="3366"/>
            </a:pPr>
            <a:r>
              <a:t>Balance between liberty and order (Stemming from Alien and Sedition Acts)</a:t>
            </a:r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7950" y="2933673"/>
            <a:ext cx="4567031" cy="3420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2"/>
      <p:bldP build="p" bldLvl="5" animBg="1" rev="0" advAuto="0" spid="9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ower of the Federal Govern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Power of the Federal Government</a:t>
            </a:r>
          </a:p>
        </p:txBody>
      </p:sp>
      <p:sp>
        <p:nvSpPr>
          <p:cNvPr id="100" name="Federalists favored a stronger national (federal, central) government…"/>
          <p:cNvSpPr txBox="1"/>
          <p:nvPr>
            <p:ph type="body" idx="1"/>
          </p:nvPr>
        </p:nvSpPr>
        <p:spPr>
          <a:xfrm>
            <a:off x="381000" y="2933673"/>
            <a:ext cx="8346976" cy="65074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Federalists favored a stronger national (federal, central) government</a:t>
            </a:r>
          </a:p>
          <a:p>
            <a:pPr>
              <a:buBlip>
                <a:blip r:embed="rId2"/>
              </a:buBlip>
            </a:pPr>
            <a:r>
              <a:t>Democratic-Republicans favored a smaller federal government </a:t>
            </a:r>
          </a:p>
          <a:p>
            <a:pPr lvl="1">
              <a:buBlip>
                <a:blip r:embed="rId2"/>
              </a:buBlip>
            </a:pPr>
            <a:r>
              <a:t>Madison and Jefferson argued that states should be able to nullify federal laws</a:t>
            </a:r>
          </a:p>
          <a:p>
            <a:pPr lvl="2">
              <a:buBlip>
                <a:blip r:embed="rId2"/>
              </a:buBlip>
            </a:pPr>
            <a:r>
              <a:t>VA and KY Resolutions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8115" y="1253932"/>
            <a:ext cx="3102995" cy="3921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26500" y="5657850"/>
            <a:ext cx="3102995" cy="4021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0" grpId="1"/>
      <p:bldP build="whole" bldLvl="1" animBg="1" rev="0" advAuto="0" spid="101" grpId="2"/>
      <p:bldP build="whole" bldLvl="1" animBg="1" rev="0" advAuto="0" spid="10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reign Poli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Foreign Policy</a:t>
            </a:r>
          </a:p>
        </p:txBody>
      </p:sp>
      <p:sp>
        <p:nvSpPr>
          <p:cNvPr id="105" name="Democratic-Republicans tended to support France…"/>
          <p:cNvSpPr txBox="1"/>
          <p:nvPr>
            <p:ph type="body" sz="half" idx="1"/>
          </p:nvPr>
        </p:nvSpPr>
        <p:spPr>
          <a:xfrm>
            <a:off x="457200" y="2755900"/>
            <a:ext cx="6589415" cy="6448227"/>
          </a:xfrm>
          <a:prstGeom prst="rect">
            <a:avLst/>
          </a:prstGeom>
        </p:spPr>
        <p:txBody>
          <a:bodyPr/>
          <a:lstStyle/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Democratic-Republicans tended to support France</a:t>
            </a:r>
          </a:p>
          <a:p>
            <a:pPr lvl="1" marL="808989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France provided aid during Rev. War</a:t>
            </a:r>
          </a:p>
          <a:p>
            <a:pPr lvl="1" marL="808989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Declaration of Independence inspired the French Rev.</a:t>
            </a:r>
          </a:p>
          <a:p>
            <a:pPr marL="40449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Federalists wanted to have a beneficial relationship with England</a:t>
            </a:r>
          </a:p>
          <a:p>
            <a:pPr lvl="1" marL="808989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Major trading partner</a:t>
            </a:r>
          </a:p>
          <a:p>
            <a:pPr lvl="1" marL="808989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Jay’s Treaty (1794) </a:t>
            </a:r>
          </a:p>
          <a:p>
            <a:pPr lvl="2" marL="1213484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US acknowledged England as favored trading partner</a:t>
            </a:r>
          </a:p>
          <a:p>
            <a:pPr lvl="3" marL="1617979" indent="-404494" defTabSz="379729">
              <a:spcBef>
                <a:spcPts val="2700"/>
              </a:spcBef>
              <a:buBlip>
                <a:blip r:embed="rId2"/>
              </a:buBlip>
              <a:defRPr sz="2209"/>
            </a:pPr>
            <a:r>
              <a:t>Upset France</a:t>
            </a:r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9450" y="1771012"/>
            <a:ext cx="5780143" cy="3842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8200" y="5796275"/>
            <a:ext cx="2967095" cy="384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5" grpId="1"/>
      <p:bldP build="whole" bldLvl="1" animBg="1" rev="0" advAuto="0" spid="106" grpId="2"/>
      <p:bldP build="whole" bldLvl="1" animBg="1" rev="0" advAuto="0" spid="10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conomic Poli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Economic Policy</a:t>
            </a:r>
          </a:p>
        </p:txBody>
      </p:sp>
      <p:sp>
        <p:nvSpPr>
          <p:cNvPr id="110" name="Hamilton’s Financial Plan pitted Hamilton against Jefferson and Madison…"/>
          <p:cNvSpPr txBox="1"/>
          <p:nvPr>
            <p:ph type="body" sz="half" idx="1"/>
          </p:nvPr>
        </p:nvSpPr>
        <p:spPr>
          <a:xfrm>
            <a:off x="381000" y="2755900"/>
            <a:ext cx="7377212" cy="6622455"/>
          </a:xfrm>
          <a:prstGeom prst="rect">
            <a:avLst/>
          </a:prstGeom>
        </p:spPr>
        <p:txBody>
          <a:bodyPr/>
          <a:lstStyle/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Hamilton’s Financial Plan pitted Hamilton against Jefferson and Madison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Bank of the US (BUS) was the most controversial aspect</a:t>
            </a:r>
          </a:p>
          <a:p>
            <a:pPr lvl="1" marL="1194815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Strict (Democratic-Republicans) vs. Loose (Federalists) Interpretation of the Constitution</a:t>
            </a:r>
          </a:p>
          <a:p>
            <a:pPr marL="597407" indent="-597407" defTabSz="560831">
              <a:spcBef>
                <a:spcPts val="4000"/>
              </a:spcBef>
              <a:buBlip>
                <a:blip r:embed="rId2"/>
              </a:buBlip>
              <a:defRPr sz="3264"/>
            </a:pPr>
            <a:r>
              <a:t>Ultimately, Washington supports the BUS and sides with the Federalists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3050" y="1149350"/>
            <a:ext cx="5016818" cy="3195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36208" y="4487903"/>
            <a:ext cx="2730501" cy="515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2"/>
      <p:bldP build="p" bldLvl="5" animBg="1" rev="0" advAuto="0" spid="110" grpId="1"/>
      <p:bldP build="whole" bldLvl="1" animBg="1" rev="0" advAuto="0" spid="11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Balance Between Liberty And Order"/>
          <p:cNvSpPr txBox="1"/>
          <p:nvPr>
            <p:ph type="title"/>
          </p:nvPr>
        </p:nvSpPr>
        <p:spPr>
          <a:xfrm>
            <a:off x="412750" y="698500"/>
            <a:ext cx="12085836" cy="1905000"/>
          </a:xfrm>
          <a:prstGeom prst="rect">
            <a:avLst/>
          </a:prstGeom>
        </p:spPr>
        <p:txBody>
          <a:bodyPr/>
          <a:lstStyle/>
          <a:p>
            <a:pPr/>
            <a:r>
              <a:t>Balance Between Liberty And Order</a:t>
            </a:r>
          </a:p>
        </p:txBody>
      </p:sp>
      <p:sp>
        <p:nvSpPr>
          <p:cNvPr id="115" name="Alien and Sedition Acts (1798, Adams Administration)…"/>
          <p:cNvSpPr txBox="1"/>
          <p:nvPr>
            <p:ph type="body" sz="half" idx="1"/>
          </p:nvPr>
        </p:nvSpPr>
        <p:spPr>
          <a:xfrm>
            <a:off x="381000" y="2755900"/>
            <a:ext cx="7377212" cy="6622455"/>
          </a:xfrm>
          <a:prstGeom prst="rect">
            <a:avLst/>
          </a:prstGeom>
        </p:spPr>
        <p:txBody>
          <a:bodyPr/>
          <a:lstStyle/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Alien and Sedition Acts (1798, Adams Administration)</a:t>
            </a:r>
          </a:p>
          <a:p>
            <a:pPr lvl="1" marL="10828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Meant to silence Adams’ Democratic-Republican opponents</a:t>
            </a:r>
          </a:p>
          <a:p>
            <a:pPr lvl="1" marL="10828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Punishments for criticizing included fines and/or jail time</a:t>
            </a:r>
          </a:p>
          <a:p>
            <a:pPr marL="541401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Jefferson (Adams’ VP) and Madison responded with the VA and KY Resolutions</a:t>
            </a:r>
          </a:p>
          <a:p>
            <a:pPr lvl="1" marL="1082802" indent="-541401" defTabSz="508254">
              <a:spcBef>
                <a:spcPts val="3600"/>
              </a:spcBef>
              <a:buBlip>
                <a:blip r:embed="rId2"/>
              </a:buBlip>
              <a:defRPr sz="2958"/>
            </a:pPr>
            <a:r>
              <a:t>Urged states to nullify the Alien and Sedition Acts</a:t>
            </a:r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9700" y="4377178"/>
            <a:ext cx="3102995" cy="4021844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You Will NOT Silence Me!"/>
          <p:cNvSpPr/>
          <p:nvPr/>
        </p:nvSpPr>
        <p:spPr>
          <a:xfrm>
            <a:off x="9830990" y="3175000"/>
            <a:ext cx="2633664" cy="2980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18" y="0"/>
                </a:moveTo>
                <a:cubicBezTo>
                  <a:pt x="5565" y="0"/>
                  <a:pt x="5198" y="325"/>
                  <a:pt x="5198" y="725"/>
                </a:cubicBezTo>
                <a:lnTo>
                  <a:pt x="5198" y="19138"/>
                </a:lnTo>
                <a:lnTo>
                  <a:pt x="0" y="20214"/>
                </a:lnTo>
                <a:lnTo>
                  <a:pt x="5397" y="21333"/>
                </a:lnTo>
                <a:cubicBezTo>
                  <a:pt x="5547" y="21492"/>
                  <a:pt x="5765" y="21600"/>
                  <a:pt x="6018" y="21600"/>
                </a:cubicBezTo>
                <a:lnTo>
                  <a:pt x="20780" y="21600"/>
                </a:lnTo>
                <a:cubicBezTo>
                  <a:pt x="21233" y="21600"/>
                  <a:pt x="21600" y="21275"/>
                  <a:pt x="21600" y="20875"/>
                </a:cubicBezTo>
                <a:lnTo>
                  <a:pt x="21600" y="725"/>
                </a:lnTo>
                <a:cubicBezTo>
                  <a:pt x="21600" y="325"/>
                  <a:pt x="21233" y="0"/>
                  <a:pt x="20780" y="0"/>
                </a:cubicBezTo>
                <a:lnTo>
                  <a:pt x="6018" y="0"/>
                </a:lnTo>
                <a:close/>
              </a:path>
            </a:pathLst>
          </a:custGeom>
          <a:solidFill>
            <a:srgbClr val="34A5D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cap="all" sz="46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You Will NOT Silence Me!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3"/>
      <p:bldP build="p" bldLvl="5" animBg="1" rev="0" advAuto="0" spid="115" grpId="1"/>
      <p:bldP build="whole" bldLvl="1" animBg="1" rev="0" advAuto="0" spid="116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