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7D39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254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38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8A8F">
              <a:alpha val="7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269025"/>
              <a:satOff val="1984"/>
              <a:lumOff val="-30912"/>
              <a:alpha val="9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269025"/>
              <a:satOff val="1984"/>
              <a:lumOff val="-30912"/>
              <a:alpha val="9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BF8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8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254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254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0" name="Shape 6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/>
          <p:nvPr>
            <p:ph type="body" idx="1"/>
          </p:nvPr>
        </p:nvSpPr>
        <p:spPr>
          <a:xfrm>
            <a:off x="1955800" y="1663700"/>
            <a:ext cx="9753600" cy="6413500"/>
          </a:xfrm>
          <a:prstGeom prst="rect">
            <a:avLst/>
          </a:prstGeom>
        </p:spPr>
        <p:txBody>
          <a:bodyPr anchor="ctr"/>
          <a:lstStyle>
            <a:lvl1pPr marL="5461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1pPr>
            <a:lvl2pPr marL="10922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2pPr>
            <a:lvl3pPr marL="16383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3pPr>
            <a:lvl4pPr marL="21844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4pPr>
            <a:lvl5pPr marL="27305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Image"/>
          <p:cNvSpPr/>
          <p:nvPr>
            <p:ph type="pic" sz="half" idx="13"/>
          </p:nvPr>
        </p:nvSpPr>
        <p:spPr>
          <a:xfrm>
            <a:off x="1414840" y="762000"/>
            <a:ext cx="5448301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7" name="Image"/>
          <p:cNvSpPr/>
          <p:nvPr>
            <p:ph type="pic" sz="quarter" idx="14"/>
          </p:nvPr>
        </p:nvSpPr>
        <p:spPr>
          <a:xfrm>
            <a:off x="7510840" y="762118"/>
            <a:ext cx="4762501" cy="3149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8" name="Image"/>
          <p:cNvSpPr/>
          <p:nvPr>
            <p:ph type="pic" sz="quarter" idx="15"/>
          </p:nvPr>
        </p:nvSpPr>
        <p:spPr>
          <a:xfrm>
            <a:off x="7510840" y="4597518"/>
            <a:ext cx="4762501" cy="439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–Johnny Appleseed"/>
          <p:cNvSpPr txBox="1"/>
          <p:nvPr>
            <p:ph type="body" sz="quarter" idx="13"/>
          </p:nvPr>
        </p:nvSpPr>
        <p:spPr>
          <a:xfrm>
            <a:off x="1625600" y="6362700"/>
            <a:ext cx="10464800" cy="537213"/>
          </a:xfrm>
          <a:prstGeom prst="rect">
            <a:avLst/>
          </a:prstGeom>
        </p:spPr>
        <p:txBody>
          <a:bodyPr>
            <a:spAutoFit/>
          </a:bodyPr>
          <a:lstStyle>
            <a:lvl1pPr defTabSz="584200">
              <a:defRPr sz="2800"/>
            </a:lvl1pPr>
          </a:lstStyle>
          <a:p>
            <a:pPr>
              <a:defRPr>
                <a:effectLst/>
              </a:defRPr>
            </a:pPr>
            <a:r>
              <a:t>–Johnny Appleseed</a:t>
            </a:r>
          </a:p>
        </p:txBody>
      </p:sp>
      <p:sp>
        <p:nvSpPr>
          <p:cNvPr id="52" name="“Type a quote here.”"/>
          <p:cNvSpPr txBox="1"/>
          <p:nvPr>
            <p:ph type="body" sz="quarter" idx="14"/>
          </p:nvPr>
        </p:nvSpPr>
        <p:spPr>
          <a:xfrm>
            <a:off x="1625600" y="4254500"/>
            <a:ext cx="10464800" cy="711204"/>
          </a:xfrm>
          <a:prstGeom prst="rect">
            <a:avLst/>
          </a:prstGeom>
        </p:spPr>
        <p:txBody>
          <a:bodyPr anchor="ctr">
            <a:spAutoFit/>
          </a:bodyPr>
          <a:lstStyle>
            <a:lvl1pPr defTabSz="584200">
              <a:spcBef>
                <a:spcPts val="2400"/>
              </a:spcBef>
              <a:defRPr sz="4000"/>
            </a:lvl1pPr>
          </a:lstStyle>
          <a:p>
            <a:pPr>
              <a:defRPr>
                <a:effectLst/>
              </a:defRPr>
            </a:pPr>
            <a:r>
              <a:t>“Type a quote here.”</a:t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55138723_2910x1937.jpeg"/>
          <p:cNvSpPr/>
          <p:nvPr>
            <p:ph type="pic" sz="quarter" idx="13"/>
          </p:nvPr>
        </p:nvSpPr>
        <p:spPr>
          <a:xfrm>
            <a:off x="4286250" y="1724010"/>
            <a:ext cx="5422900" cy="407354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" name="Title Text"/>
          <p:cNvSpPr txBox="1"/>
          <p:nvPr>
            <p:ph type="title"/>
          </p:nvPr>
        </p:nvSpPr>
        <p:spPr>
          <a:xfrm>
            <a:off x="1778000" y="6019800"/>
            <a:ext cx="10464800" cy="201930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861300"/>
            <a:ext cx="10464800" cy="14732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Text"/>
          <p:cNvSpPr txBox="1"/>
          <p:nvPr>
            <p:ph type="title"/>
          </p:nvPr>
        </p:nvSpPr>
        <p:spPr>
          <a:xfrm>
            <a:off x="2222500" y="3581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55138723_2910x1937.jpeg"/>
          <p:cNvSpPr/>
          <p:nvPr>
            <p:ph type="pic" sz="quarter" idx="13"/>
          </p:nvPr>
        </p:nvSpPr>
        <p:spPr>
          <a:xfrm>
            <a:off x="7658100" y="2184400"/>
            <a:ext cx="4038600" cy="5410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9" name="Title Text"/>
          <p:cNvSpPr txBox="1"/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20" name="Body Level One…"/>
          <p:cNvSpPr txBox="1"/>
          <p:nvPr>
            <p:ph type="body" sz="quarter" idx="1"/>
          </p:nvPr>
        </p:nvSpPr>
        <p:spPr>
          <a:xfrm>
            <a:off x="1104900" y="5257800"/>
            <a:ext cx="6299200" cy="28448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/>
          <p:nvPr>
            <p:ph type="title"/>
          </p:nvPr>
        </p:nvSpPr>
        <p:spPr>
          <a:xfrm>
            <a:off x="2044700" y="152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Ins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Text"/>
          <p:cNvSpPr txBox="1"/>
          <p:nvPr>
            <p:ph type="title"/>
          </p:nvPr>
        </p:nvSpPr>
        <p:spPr>
          <a:xfrm>
            <a:off x="2044700" y="3581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xfrm>
            <a:off x="1968500" y="2743200"/>
            <a:ext cx="9753600" cy="5842000"/>
          </a:xfrm>
          <a:prstGeom prst="rect">
            <a:avLst/>
          </a:prstGeom>
        </p:spPr>
        <p:txBody>
          <a:bodyPr anchor="ctr"/>
          <a:lstStyle>
            <a:lvl1pPr marL="5461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1pPr>
            <a:lvl2pPr marL="10922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2pPr>
            <a:lvl3pPr marL="16383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3pPr>
            <a:lvl4pPr marL="21844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4pPr>
            <a:lvl5pPr marL="27305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155138723_2910x1937.jpeg"/>
          <p:cNvSpPr/>
          <p:nvPr>
            <p:ph type="pic" sz="quarter" idx="13"/>
          </p:nvPr>
        </p:nvSpPr>
        <p:spPr>
          <a:xfrm>
            <a:off x="7440167" y="2857500"/>
            <a:ext cx="4015233" cy="5613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Title Text"/>
          <p:cNvSpPr txBox="1"/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35" name="Body Level One…"/>
          <p:cNvSpPr txBox="1"/>
          <p:nvPr>
            <p:ph type="body" sz="half" idx="1"/>
          </p:nvPr>
        </p:nvSpPr>
        <p:spPr>
          <a:xfrm>
            <a:off x="1968500" y="2743200"/>
            <a:ext cx="4876800" cy="5842000"/>
          </a:xfrm>
          <a:prstGeom prst="rect">
            <a:avLst/>
          </a:prstGeom>
        </p:spPr>
        <p:txBody>
          <a:bodyPr anchor="ctr"/>
          <a:lstStyle>
            <a:lvl1pPr marL="4064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1pPr>
            <a:lvl2pPr marL="8128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2pPr>
            <a:lvl3pPr marL="12192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3pPr>
            <a:lvl4pPr marL="16256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4pPr>
            <a:lvl5pPr marL="20320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Photo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55138723_2910x1937.jpeg"/>
          <p:cNvSpPr/>
          <p:nvPr>
            <p:ph type="pic" sz="quarter" idx="13"/>
          </p:nvPr>
        </p:nvSpPr>
        <p:spPr>
          <a:xfrm>
            <a:off x="7850632" y="2194509"/>
            <a:ext cx="3835401" cy="536199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104900" y="5257800"/>
            <a:ext cx="6299200" cy="28575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778000" y="1765300"/>
            <a:ext cx="10464800" cy="312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778000" y="5029200"/>
            <a:ext cx="10464800" cy="154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153899" y="9166859"/>
            <a:ext cx="453239" cy="46228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r"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9pPr>
    </p:titleStyle>
    <p:body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9pPr>
    </p:bodyStyle>
    <p:otherStyle>
      <a:lvl1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1pPr>
      <a:lvl2pPr marL="0" marR="0" indent="2286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2pPr>
      <a:lvl3pPr marL="0" marR="0" indent="4572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3pPr>
      <a:lvl4pPr marL="0" marR="0" indent="6858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4pPr>
      <a:lvl5pPr marL="0" marR="0" indent="9144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5pPr>
      <a:lvl6pPr marL="0" marR="0" indent="11430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6pPr>
      <a:lvl7pPr marL="0" marR="0" indent="13716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7pPr>
      <a:lvl8pPr marL="0" marR="0" indent="16002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8pPr>
      <a:lvl9pPr marL="0" marR="0" indent="18288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hyperlink" Target="http://www.APUSHReview.com" TargetMode="External"/><Relationship Id="rId4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3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3" Type="http://schemas.openxmlformats.org/officeDocument/2006/relationships/image" Target="../media/image2.tif"/><Relationship Id="rId4" Type="http://schemas.openxmlformats.org/officeDocument/2006/relationships/image" Target="../media/image3.tif"/><Relationship Id="rId5" Type="http://schemas.openxmlformats.org/officeDocument/2006/relationships/image" Target="../media/image4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3" Type="http://schemas.openxmlformats.org/officeDocument/2006/relationships/image" Target="../media/image5.tif"/><Relationship Id="rId4" Type="http://schemas.openxmlformats.org/officeDocument/2006/relationships/image" Target="../media/image6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3" Type="http://schemas.openxmlformats.org/officeDocument/2006/relationships/image" Target="../media/image7.tif"/><Relationship Id="rId4" Type="http://schemas.openxmlformats.org/officeDocument/2006/relationships/image" Target="../media/image8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3" Type="http://schemas.openxmlformats.org/officeDocument/2006/relationships/image" Target="../media/image9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APUSH Review: Video #17: Europe’s Presence In North America, War Between France &amp; England, And Washington’s Farewell Address (Key Concept 3.3, II, A-C)"/>
          <p:cNvSpPr txBox="1"/>
          <p:nvPr>
            <p:ph type="ctrTitle"/>
          </p:nvPr>
        </p:nvSpPr>
        <p:spPr>
          <a:xfrm>
            <a:off x="1117500" y="114300"/>
            <a:ext cx="11785800" cy="3124200"/>
          </a:xfrm>
          <a:prstGeom prst="rect">
            <a:avLst/>
          </a:prstGeom>
        </p:spPr>
        <p:txBody>
          <a:bodyPr/>
          <a:lstStyle>
            <a:lvl1pPr defTabSz="237743">
              <a:tabLst>
                <a:tab pos="774700" algn="l"/>
              </a:tabLst>
              <a:defRPr sz="4887">
                <a:effectLst>
                  <a:outerShdw sx="100000" sy="100000" kx="0" ky="0" algn="b" rotWithShape="0" blurRad="13208" dist="13208" dir="270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APUSH Review: Video #17: Europe’s Presence In North America, War Between France &amp; England, And Washington’s Farewell Address (Key Concept 3.3, II, A-C)</a:t>
            </a:r>
          </a:p>
        </p:txBody>
      </p:sp>
      <p:sp>
        <p:nvSpPr>
          <p:cNvPr id="63" name="Everything You Need To Know About Europe’s Presence In North America, War Between France &amp; England, And Washington’s Farewell Address"/>
          <p:cNvSpPr txBox="1"/>
          <p:nvPr>
            <p:ph type="subTitle" sz="quarter" idx="1"/>
          </p:nvPr>
        </p:nvSpPr>
        <p:spPr>
          <a:xfrm>
            <a:off x="1116111" y="3352800"/>
            <a:ext cx="11685390" cy="1549400"/>
          </a:xfrm>
          <a:prstGeom prst="rect">
            <a:avLst/>
          </a:prstGeom>
        </p:spPr>
        <p:txBody>
          <a:bodyPr/>
          <a:lstStyle>
            <a:lvl1pPr defTabSz="342900">
              <a:defRPr sz="3150">
                <a:effectLst>
                  <a:outerShdw sx="100000" sy="100000" kx="0" ky="0" algn="b" rotWithShape="0" blurRad="19050" dist="19050" dir="270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Everything You Need To Know About Europe’s Presence In North America, War Between France &amp; England, And Washington’s Farewell Address</a:t>
            </a:r>
          </a:p>
        </p:txBody>
      </p:sp>
      <p:grpSp>
        <p:nvGrpSpPr>
          <p:cNvPr id="66" name="Group"/>
          <p:cNvGrpSpPr/>
          <p:nvPr/>
        </p:nvGrpSpPr>
        <p:grpSpPr>
          <a:xfrm>
            <a:off x="3685063" y="4758292"/>
            <a:ext cx="5634674" cy="4683752"/>
            <a:chOff x="0" y="0"/>
            <a:chExt cx="5634672" cy="4683750"/>
          </a:xfrm>
        </p:grpSpPr>
        <p:pic>
          <p:nvPicPr>
            <p:cNvPr id="64" name="APUSH logo.png" descr="APUSH logo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634673" cy="42260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5" name="www.APUSHReview.com"/>
            <p:cNvSpPr txBox="1"/>
            <p:nvPr/>
          </p:nvSpPr>
          <p:spPr>
            <a:xfrm>
              <a:off x="400996" y="4011463"/>
              <a:ext cx="4832681" cy="6722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584200">
                <a:defRPr sz="3800" u="sng">
                  <a:solidFill>
                    <a:srgbClr val="EEEEEE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  <a:hlinkClick r:id="rId3" invalidUrl="" action="" tgtFrame="" tooltip="" history="1" highlightClick="0" endSnd="0"/>
                </a:defRPr>
              </a:lvl1pPr>
            </a:lstStyle>
            <a:p>
              <a:pPr>
                <a:defRPr u="none"/>
              </a:pPr>
              <a:r>
                <a:rPr u="sng">
                  <a:hlinkClick r:id="rId3" invalidUrl="" action="" tgtFrame="" tooltip="" history="1" highlightClick="0" endSnd="0"/>
                </a:rPr>
                <a:t>www.APUSHReview.com</a:t>
              </a:r>
            </a:p>
          </p:txBody>
        </p:sp>
      </p:grpSp>
      <p:sp>
        <p:nvSpPr>
          <p:cNvPr id="67" name="Shoutout to Mrs. Henley’s Class in Atlanta, GA. Thanks for your support!"/>
          <p:cNvSpPr/>
          <p:nvPr/>
        </p:nvSpPr>
        <p:spPr>
          <a:xfrm>
            <a:off x="6515100" y="2312392"/>
            <a:ext cx="6519069" cy="4583708"/>
          </a:xfrm>
          <a:prstGeom prst="wedgeEllipseCallout">
            <a:avLst>
              <a:gd name="adj1" fmla="val -49385"/>
              <a:gd name="adj2" fmla="val 64003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Shoutout to Mrs. Henley’s Class in Atlanta, GA. Thanks for your support!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urope’s Presence In North America (Post-Revolutionary War)"/>
          <p:cNvSpPr txBox="1"/>
          <p:nvPr>
            <p:ph type="title"/>
          </p:nvPr>
        </p:nvSpPr>
        <p:spPr>
          <a:xfrm>
            <a:off x="753665" y="152400"/>
            <a:ext cx="11991778" cy="1798340"/>
          </a:xfrm>
          <a:prstGeom prst="rect">
            <a:avLst/>
          </a:prstGeom>
        </p:spPr>
        <p:txBody>
          <a:bodyPr/>
          <a:lstStyle>
            <a:lvl1pPr defTabSz="374904">
              <a:tabLst>
                <a:tab pos="1219200" algn="l"/>
              </a:tabLst>
              <a:defRPr sz="5576">
                <a:effectLst>
                  <a:outerShdw sx="100000" sy="100000" kx="0" ky="0" algn="b" rotWithShape="0" blurRad="20828" dist="20828" dir="270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Europe’s Presence In North America (Post-Revolutionary War)</a:t>
            </a:r>
          </a:p>
        </p:txBody>
      </p:sp>
      <p:sp>
        <p:nvSpPr>
          <p:cNvPr id="70" name="Britain continued to occupy posts in the US…"/>
          <p:cNvSpPr txBox="1"/>
          <p:nvPr>
            <p:ph type="body" idx="1"/>
          </p:nvPr>
        </p:nvSpPr>
        <p:spPr>
          <a:xfrm>
            <a:off x="698500" y="1955800"/>
            <a:ext cx="6960692" cy="783203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effectLst/>
              </a:defRPr>
            </a:pPr>
            <a:r>
              <a:t>Britain continued to occupy posts in the US</a:t>
            </a:r>
          </a:p>
          <a:p>
            <a:pPr lvl="1">
              <a:buBlip>
                <a:blip r:embed="rId2"/>
              </a:buBlip>
              <a:defRPr>
                <a:effectLst/>
              </a:defRPr>
            </a:pPr>
            <a:r>
              <a:t>Presence in Canada too</a:t>
            </a:r>
          </a:p>
          <a:p>
            <a:pPr>
              <a:buBlip>
                <a:blip r:embed="rId2"/>
              </a:buBlip>
              <a:defRPr>
                <a:effectLst/>
              </a:defRPr>
            </a:pPr>
            <a:r>
              <a:t>Spain controlled the Mississippi River</a:t>
            </a:r>
          </a:p>
          <a:p>
            <a:pPr lvl="1">
              <a:buBlip>
                <a:blip r:embed="rId2"/>
              </a:buBlip>
              <a:defRPr>
                <a:effectLst/>
              </a:defRPr>
            </a:pPr>
            <a:r>
              <a:t>LA Purchase was given to Spain by France</a:t>
            </a:r>
          </a:p>
          <a:p>
            <a:pPr lvl="2">
              <a:buBlip>
                <a:blip r:embed="rId2"/>
              </a:buBlip>
              <a:defRPr>
                <a:effectLst/>
              </a:defRPr>
            </a:pPr>
            <a:r>
              <a:t>Would be given back to France soon</a:t>
            </a:r>
          </a:p>
        </p:txBody>
      </p:sp>
      <p:pic>
        <p:nvPicPr>
          <p:cNvPr id="7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91400" y="3202263"/>
            <a:ext cx="5417617" cy="33490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" grpId="2"/>
      <p:bldP build="p" bldLvl="5" animBg="1" rev="0" advAuto="0" spid="7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Europe’s Presence In North America (Post-Revolutionary War)"/>
          <p:cNvSpPr txBox="1"/>
          <p:nvPr>
            <p:ph type="title"/>
          </p:nvPr>
        </p:nvSpPr>
        <p:spPr>
          <a:xfrm>
            <a:off x="753665" y="152400"/>
            <a:ext cx="11991778" cy="1798340"/>
          </a:xfrm>
          <a:prstGeom prst="rect">
            <a:avLst/>
          </a:prstGeom>
        </p:spPr>
        <p:txBody>
          <a:bodyPr/>
          <a:lstStyle>
            <a:lvl1pPr defTabSz="374904">
              <a:tabLst>
                <a:tab pos="1219200" algn="l"/>
              </a:tabLst>
              <a:defRPr sz="5576">
                <a:effectLst>
                  <a:outerShdw sx="100000" sy="100000" kx="0" ky="0" algn="b" rotWithShape="0" blurRad="20828" dist="20828" dir="270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Europe’s Presence In North America (Post-Revolutionary War)</a:t>
            </a:r>
          </a:p>
        </p:txBody>
      </p:sp>
      <p:sp>
        <p:nvSpPr>
          <p:cNvPr id="74" name="Diplomatic Initiatives to deal with England and Spain…"/>
          <p:cNvSpPr txBox="1"/>
          <p:nvPr>
            <p:ph type="body" idx="1"/>
          </p:nvPr>
        </p:nvSpPr>
        <p:spPr>
          <a:xfrm>
            <a:off x="723900" y="1748184"/>
            <a:ext cx="8221465" cy="7832032"/>
          </a:xfrm>
          <a:prstGeom prst="rect">
            <a:avLst/>
          </a:prstGeom>
        </p:spPr>
        <p:txBody>
          <a:bodyPr/>
          <a:lstStyle/>
          <a:p>
            <a:pPr marL="276352" indent="-276352" defTabSz="310895">
              <a:spcBef>
                <a:spcPts val="2700"/>
              </a:spcBef>
              <a:buBlip>
                <a:blip r:embed="rId2"/>
              </a:buBlip>
              <a:defRPr sz="2040">
                <a:effectLst/>
              </a:defRPr>
            </a:pPr>
            <a:r>
              <a:t>Diplomatic Initiatives to deal with England and Spain</a:t>
            </a:r>
          </a:p>
          <a:p>
            <a:pPr lvl="1" marL="552704" indent="-276352" defTabSz="310895">
              <a:spcBef>
                <a:spcPts val="2700"/>
              </a:spcBef>
              <a:buBlip>
                <a:blip r:embed="rId2"/>
              </a:buBlip>
              <a:defRPr sz="2040">
                <a:effectLst/>
              </a:defRPr>
            </a:pPr>
            <a:r>
              <a:t>Jay’s Treaty (1795):</a:t>
            </a:r>
          </a:p>
          <a:p>
            <a:pPr lvl="2" marL="829055" indent="-276352" defTabSz="310895">
              <a:spcBef>
                <a:spcPts val="2700"/>
              </a:spcBef>
              <a:buBlip>
                <a:blip r:embed="rId2"/>
              </a:buBlip>
              <a:defRPr sz="2040">
                <a:effectLst/>
              </a:defRPr>
            </a:pPr>
            <a:r>
              <a:t>Treaty with Britain</a:t>
            </a:r>
          </a:p>
          <a:p>
            <a:pPr lvl="2" marL="829055" indent="-276352" defTabSz="310895">
              <a:spcBef>
                <a:spcPts val="2700"/>
              </a:spcBef>
              <a:buBlip>
                <a:blip r:embed="rId2"/>
              </a:buBlip>
              <a:defRPr sz="2040">
                <a:effectLst/>
              </a:defRPr>
            </a:pPr>
            <a:r>
              <a:t>US received compensation for damaged ships </a:t>
            </a:r>
          </a:p>
          <a:p>
            <a:pPr lvl="2" marL="829055" indent="-276352" defTabSz="310895">
              <a:spcBef>
                <a:spcPts val="2700"/>
              </a:spcBef>
              <a:buBlip>
                <a:blip r:embed="rId2"/>
              </a:buBlip>
              <a:defRPr sz="2040">
                <a:effectLst/>
              </a:defRPr>
            </a:pPr>
            <a:r>
              <a:t>Britain promised to leave posts - they didn’t</a:t>
            </a:r>
          </a:p>
          <a:p>
            <a:pPr lvl="2" marL="829055" indent="-276352" defTabSz="310895">
              <a:spcBef>
                <a:spcPts val="2700"/>
              </a:spcBef>
              <a:buBlip>
                <a:blip r:embed="rId2"/>
              </a:buBlip>
              <a:defRPr sz="2040">
                <a:effectLst/>
              </a:defRPr>
            </a:pPr>
            <a:r>
              <a:t>Granted Britain favored trading status</a:t>
            </a:r>
          </a:p>
          <a:p>
            <a:pPr lvl="3" marL="1105408" indent="-276352" defTabSz="310895">
              <a:spcBef>
                <a:spcPts val="2700"/>
              </a:spcBef>
              <a:buBlip>
                <a:blip r:embed="rId2"/>
              </a:buBlip>
              <a:defRPr sz="2040">
                <a:effectLst/>
              </a:defRPr>
            </a:pPr>
            <a:r>
              <a:t>Upset Democratic-Republicans that supported France</a:t>
            </a:r>
          </a:p>
          <a:p>
            <a:pPr lvl="2" marL="829055" indent="-276352" defTabSz="310895">
              <a:spcBef>
                <a:spcPts val="2700"/>
              </a:spcBef>
              <a:buBlip>
                <a:blip r:embed="rId2"/>
              </a:buBlip>
              <a:defRPr sz="2040">
                <a:effectLst/>
              </a:defRPr>
            </a:pPr>
            <a:r>
              <a:t>Major cause of the development of political parties</a:t>
            </a:r>
          </a:p>
          <a:p>
            <a:pPr lvl="1" marL="552704" indent="-276352" defTabSz="310895">
              <a:spcBef>
                <a:spcPts val="2700"/>
              </a:spcBef>
              <a:buBlip>
                <a:blip r:embed="rId2"/>
              </a:buBlip>
              <a:defRPr sz="2040">
                <a:effectLst/>
              </a:defRPr>
            </a:pPr>
            <a:r>
              <a:t>Pinckney’s Treaty (1795):</a:t>
            </a:r>
          </a:p>
          <a:p>
            <a:pPr lvl="2" marL="829055" indent="-276352" defTabSz="310895">
              <a:spcBef>
                <a:spcPts val="2700"/>
              </a:spcBef>
              <a:buBlip>
                <a:blip r:embed="rId2"/>
              </a:buBlip>
              <a:defRPr sz="2040">
                <a:effectLst/>
              </a:defRPr>
            </a:pPr>
            <a:r>
              <a:t>Treaty with Spain</a:t>
            </a:r>
          </a:p>
          <a:p>
            <a:pPr lvl="2" marL="829055" indent="-276352" defTabSz="310895">
              <a:spcBef>
                <a:spcPts val="2700"/>
              </a:spcBef>
              <a:buBlip>
                <a:blip r:embed="rId2"/>
              </a:buBlip>
              <a:defRPr sz="2040">
                <a:effectLst/>
              </a:defRPr>
            </a:pPr>
            <a:r>
              <a:t>US was granted navigation rights on the MS River</a:t>
            </a:r>
          </a:p>
          <a:p>
            <a:pPr lvl="3" marL="1105408" indent="-276352" defTabSz="310895">
              <a:spcBef>
                <a:spcPts val="2700"/>
              </a:spcBef>
              <a:buBlip>
                <a:blip r:embed="rId2"/>
              </a:buBlip>
              <a:defRPr sz="2040">
                <a:effectLst/>
              </a:defRPr>
            </a:pPr>
            <a:r>
              <a:t>Right of Deposit in New Orleans</a:t>
            </a:r>
          </a:p>
        </p:txBody>
      </p:sp>
      <p:pic>
        <p:nvPicPr>
          <p:cNvPr id="7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20200" y="2266950"/>
            <a:ext cx="2540000" cy="3289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37700" y="5872460"/>
            <a:ext cx="1905000" cy="311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220200" y="5955010"/>
            <a:ext cx="2794000" cy="3200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6" grpId="3"/>
      <p:bldP build="whole" bldLvl="1" animBg="1" rev="0" advAuto="0" spid="77" grpId="4"/>
      <p:bldP build="whole" bldLvl="1" animBg="1" rev="0" advAuto="0" spid="75" grpId="2"/>
      <p:bldP build="p" bldLvl="5" animBg="1" rev="0" advAuto="0" spid="7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War Between France And England"/>
          <p:cNvSpPr txBox="1"/>
          <p:nvPr>
            <p:ph type="title"/>
          </p:nvPr>
        </p:nvSpPr>
        <p:spPr>
          <a:xfrm>
            <a:off x="753665" y="152400"/>
            <a:ext cx="11991778" cy="1798340"/>
          </a:xfrm>
          <a:prstGeom prst="rect">
            <a:avLst/>
          </a:prstGeom>
        </p:spPr>
        <p:txBody>
          <a:bodyPr/>
          <a:lstStyle>
            <a:lvl1pPr defTabSz="425195">
              <a:tabLst>
                <a:tab pos="1384300" algn="l"/>
              </a:tabLst>
              <a:defRPr sz="6324">
                <a:effectLst>
                  <a:outerShdw sx="100000" sy="100000" kx="0" ky="0" algn="b" rotWithShape="0" blurRad="23622" dist="23622" dir="270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War Between France And England</a:t>
            </a:r>
          </a:p>
        </p:txBody>
      </p:sp>
      <p:sp>
        <p:nvSpPr>
          <p:cNvPr id="80" name="French Revolution (1789):…"/>
          <p:cNvSpPr txBox="1"/>
          <p:nvPr>
            <p:ph type="body" idx="1"/>
          </p:nvPr>
        </p:nvSpPr>
        <p:spPr>
          <a:xfrm>
            <a:off x="698500" y="1540569"/>
            <a:ext cx="7738269" cy="8247262"/>
          </a:xfrm>
          <a:prstGeom prst="rect">
            <a:avLst/>
          </a:prstGeom>
        </p:spPr>
        <p:txBody>
          <a:bodyPr/>
          <a:lstStyle/>
          <a:p>
            <a:pPr marL="325120" indent="-325120" defTabSz="365760">
              <a:spcBef>
                <a:spcPts val="3200"/>
              </a:spcBef>
              <a:buBlip>
                <a:blip r:embed="rId2"/>
              </a:buBlip>
              <a:defRPr sz="2400">
                <a:effectLst/>
              </a:defRPr>
            </a:pPr>
            <a:r>
              <a:t>French Revolution (1789):</a:t>
            </a:r>
          </a:p>
          <a:p>
            <a:pPr lvl="1" marL="650240" indent="-325120" defTabSz="365760">
              <a:spcBef>
                <a:spcPts val="3200"/>
              </a:spcBef>
              <a:buBlip>
                <a:blip r:embed="rId2"/>
              </a:buBlip>
              <a:defRPr sz="2400">
                <a:effectLst/>
              </a:defRPr>
            </a:pPr>
            <a:r>
              <a:t>Overthrew the French monarch, King Louis XVI</a:t>
            </a:r>
          </a:p>
          <a:p>
            <a:pPr marL="325120" indent="-325120" defTabSz="365760">
              <a:spcBef>
                <a:spcPts val="3200"/>
              </a:spcBef>
              <a:buBlip>
                <a:blip r:embed="rId2"/>
              </a:buBlip>
              <a:defRPr sz="2400">
                <a:effectLst/>
              </a:defRPr>
            </a:pPr>
            <a:r>
              <a:t>Shortly after France and England go to war</a:t>
            </a:r>
          </a:p>
          <a:p>
            <a:pPr lvl="1" marL="650240" indent="-325120" defTabSz="365760">
              <a:spcBef>
                <a:spcPts val="3200"/>
              </a:spcBef>
              <a:buBlip>
                <a:blip r:embed="rId2"/>
              </a:buBlip>
              <a:defRPr sz="2400">
                <a:effectLst/>
              </a:defRPr>
            </a:pPr>
            <a:r>
              <a:t>Both sides wanted to keep the US from siding with the other</a:t>
            </a:r>
          </a:p>
          <a:p>
            <a:pPr lvl="2" marL="975360" indent="-325120" defTabSz="365760">
              <a:spcBef>
                <a:spcPts val="3200"/>
              </a:spcBef>
              <a:buBlip>
                <a:blip r:embed="rId2"/>
              </a:buBlip>
              <a:defRPr sz="2400">
                <a:effectLst/>
              </a:defRPr>
            </a:pPr>
            <a:r>
              <a:t>Impressment - forced taking of soldiers into the British navy</a:t>
            </a:r>
          </a:p>
          <a:p>
            <a:pPr marL="325120" indent="-325120" defTabSz="365760">
              <a:spcBef>
                <a:spcPts val="3200"/>
              </a:spcBef>
              <a:buBlip>
                <a:blip r:embed="rId2"/>
              </a:buBlip>
              <a:defRPr sz="2400">
                <a:effectLst/>
              </a:defRPr>
            </a:pPr>
            <a:r>
              <a:t>France hoped US would provide aid </a:t>
            </a:r>
          </a:p>
          <a:p>
            <a:pPr lvl="1" marL="650240" indent="-325120" defTabSz="365760">
              <a:spcBef>
                <a:spcPts val="3200"/>
              </a:spcBef>
              <a:buBlip>
                <a:blip r:embed="rId2"/>
              </a:buBlip>
              <a:defRPr sz="2400">
                <a:effectLst/>
              </a:defRPr>
            </a:pPr>
            <a:r>
              <a:t>Return favor from Battle of Saratoga</a:t>
            </a:r>
          </a:p>
          <a:p>
            <a:pPr lvl="1" marL="650240" indent="-325120" defTabSz="365760">
              <a:spcBef>
                <a:spcPts val="3200"/>
              </a:spcBef>
              <a:buBlip>
                <a:blip r:embed="rId2"/>
              </a:buBlip>
              <a:defRPr sz="2400">
                <a:effectLst/>
              </a:defRPr>
            </a:pPr>
            <a:r>
              <a:t>Democratic-Republicans wanted to side with France</a:t>
            </a:r>
          </a:p>
          <a:p>
            <a:pPr marL="325120" indent="-325120" defTabSz="365760">
              <a:spcBef>
                <a:spcPts val="3200"/>
              </a:spcBef>
              <a:buBlip>
                <a:blip r:embed="rId2"/>
              </a:buBlip>
              <a:defRPr sz="2400">
                <a:effectLst/>
              </a:defRPr>
            </a:pPr>
            <a:r>
              <a:t>Major cause of the formation of 1st Party System (previous video)</a:t>
            </a:r>
          </a:p>
        </p:txBody>
      </p:sp>
      <p:pic>
        <p:nvPicPr>
          <p:cNvPr id="8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12150" y="1733550"/>
            <a:ext cx="4367172" cy="3270811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98736" y="5312055"/>
            <a:ext cx="2794001" cy="3937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0" grpId="1"/>
      <p:bldP build="whole" bldLvl="1" animBg="1" rev="0" advAuto="0" spid="81" grpId="2"/>
      <p:bldP build="whole" bldLvl="1" animBg="1" rev="0" advAuto="0" spid="82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Washington’s Farewell Address"/>
          <p:cNvSpPr txBox="1"/>
          <p:nvPr>
            <p:ph type="title"/>
          </p:nvPr>
        </p:nvSpPr>
        <p:spPr>
          <a:xfrm>
            <a:off x="753665" y="152400"/>
            <a:ext cx="11991778" cy="1798340"/>
          </a:xfrm>
          <a:prstGeom prst="rect">
            <a:avLst/>
          </a:prstGeom>
        </p:spPr>
        <p:txBody>
          <a:bodyPr/>
          <a:lstStyle/>
          <a:p>
            <a:pPr/>
            <a:r>
              <a:t>Washington’s Farewell Address</a:t>
            </a:r>
          </a:p>
        </p:txBody>
      </p:sp>
      <p:sp>
        <p:nvSpPr>
          <p:cNvPr id="85" name="Issued in 1796 as Washington left office…"/>
          <p:cNvSpPr txBox="1"/>
          <p:nvPr>
            <p:ph type="body" idx="1"/>
          </p:nvPr>
        </p:nvSpPr>
        <p:spPr>
          <a:xfrm>
            <a:off x="698500" y="1540569"/>
            <a:ext cx="7738269" cy="8247262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effectLst/>
              </a:defRPr>
            </a:pPr>
            <a:r>
              <a:t>Issued in 1796 as Washington left office</a:t>
            </a:r>
          </a:p>
          <a:p>
            <a:pPr>
              <a:buBlip>
                <a:blip r:embed="rId2"/>
              </a:buBlip>
              <a:defRPr>
                <a:effectLst/>
              </a:defRPr>
            </a:pPr>
            <a:r>
              <a:t>Written by Washington and his boy Hamilton</a:t>
            </a:r>
          </a:p>
          <a:p>
            <a:pPr>
              <a:buBlip>
                <a:blip r:embed="rId2"/>
              </a:buBlip>
              <a:defRPr>
                <a:effectLst/>
              </a:defRPr>
            </a:pPr>
            <a:r>
              <a:t>Helped influence US foreign policy for years to come</a:t>
            </a:r>
          </a:p>
          <a:p>
            <a:pPr lvl="1">
              <a:buBlip>
                <a:blip r:embed="rId2"/>
              </a:buBlip>
              <a:defRPr>
                <a:effectLst/>
              </a:defRPr>
            </a:pPr>
            <a:r>
              <a:t>Another precedent</a:t>
            </a:r>
          </a:p>
          <a:p>
            <a:pPr lvl="1">
              <a:buBlip>
                <a:blip r:embed="rId2"/>
              </a:buBlip>
              <a:defRPr>
                <a:effectLst/>
              </a:defRPr>
            </a:pPr>
            <a:r>
              <a:t>Great connection to another time period in a foreign policy essay</a:t>
            </a:r>
          </a:p>
        </p:txBody>
      </p:sp>
      <p:pic>
        <p:nvPicPr>
          <p:cNvPr id="8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83550" y="1587500"/>
            <a:ext cx="2730500" cy="515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09200" y="6032500"/>
            <a:ext cx="2794000" cy="3530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5" grpId="1"/>
      <p:bldP build="whole" bldLvl="1" animBg="1" rev="0" advAuto="0" spid="86" grpId="2"/>
      <p:bldP build="whole" bldLvl="1" animBg="1" rev="0" advAuto="0" spid="87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Washington’s Farewell Address"/>
          <p:cNvSpPr txBox="1"/>
          <p:nvPr>
            <p:ph type="title"/>
          </p:nvPr>
        </p:nvSpPr>
        <p:spPr>
          <a:xfrm>
            <a:off x="753665" y="152400"/>
            <a:ext cx="11991778" cy="1798340"/>
          </a:xfrm>
          <a:prstGeom prst="rect">
            <a:avLst/>
          </a:prstGeom>
        </p:spPr>
        <p:txBody>
          <a:bodyPr/>
          <a:lstStyle/>
          <a:p>
            <a:pPr/>
            <a:r>
              <a:t>Washington’s Farewell Address</a:t>
            </a:r>
          </a:p>
        </p:txBody>
      </p:sp>
      <p:sp>
        <p:nvSpPr>
          <p:cNvPr id="90" name="Washington warned of foreign entanglements…"/>
          <p:cNvSpPr txBox="1"/>
          <p:nvPr>
            <p:ph type="body" idx="1"/>
          </p:nvPr>
        </p:nvSpPr>
        <p:spPr>
          <a:xfrm>
            <a:off x="698500" y="1540569"/>
            <a:ext cx="7738269" cy="8247262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effectLst/>
              </a:defRPr>
            </a:pPr>
            <a:r>
              <a:t>Washington warned of foreign entanglements</a:t>
            </a:r>
          </a:p>
          <a:p>
            <a:pPr lvl="1">
              <a:buBlip>
                <a:blip r:embed="rId2"/>
              </a:buBlip>
              <a:defRPr>
                <a:effectLst/>
              </a:defRPr>
            </a:pPr>
            <a:r>
              <a:t>His ghost will hover over foreign policy debates until WWII</a:t>
            </a:r>
          </a:p>
          <a:p>
            <a:pPr>
              <a:buBlip>
                <a:blip r:embed="rId2"/>
              </a:buBlip>
              <a:defRPr>
                <a:effectLst/>
              </a:defRPr>
            </a:pPr>
            <a:r>
              <a:t>He also warned of political parties</a:t>
            </a:r>
          </a:p>
          <a:p>
            <a:pPr lvl="1">
              <a:buBlip>
                <a:blip r:embed="rId2"/>
              </a:buBlip>
              <a:defRPr>
                <a:effectLst/>
              </a:defRPr>
            </a:pPr>
            <a:r>
              <a:t>Not followed by the country</a:t>
            </a:r>
          </a:p>
          <a:p>
            <a:pPr>
              <a:buBlip>
                <a:blip r:embed="rId2"/>
              </a:buBlip>
              <a:defRPr>
                <a:effectLst/>
              </a:defRPr>
            </a:pPr>
            <a:r>
              <a:t>Check out Hamilton’s “One Last Time”</a:t>
            </a:r>
          </a:p>
        </p:txBody>
      </p:sp>
      <p:pic>
        <p:nvPicPr>
          <p:cNvPr id="9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07400" y="4082310"/>
            <a:ext cx="4118528" cy="31637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0" grpId="1"/>
      <p:bldP build="whole" bldLvl="1" animBg="1" rev="0" advAuto="0" spid="91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Quick Recap"/>
          <p:cNvSpPr txBox="1"/>
          <p:nvPr>
            <p:ph type="title"/>
          </p:nvPr>
        </p:nvSpPr>
        <p:spPr>
          <a:xfrm>
            <a:off x="753665" y="152400"/>
            <a:ext cx="11991778" cy="1798340"/>
          </a:xfrm>
          <a:prstGeom prst="rect">
            <a:avLst/>
          </a:prstGeom>
        </p:spPr>
        <p:txBody>
          <a:bodyPr/>
          <a:lstStyle/>
          <a:p>
            <a:pPr/>
            <a:r>
              <a:t>Quick Recap</a:t>
            </a:r>
          </a:p>
        </p:txBody>
      </p:sp>
      <p:sp>
        <p:nvSpPr>
          <p:cNvPr id="94" name="Britain in posts post Revolutionary War…"/>
          <p:cNvSpPr txBox="1"/>
          <p:nvPr>
            <p:ph type="body" idx="1"/>
          </p:nvPr>
        </p:nvSpPr>
        <p:spPr>
          <a:xfrm>
            <a:off x="698500" y="1540569"/>
            <a:ext cx="7738269" cy="8247262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effectLst/>
              </a:defRPr>
            </a:pPr>
            <a:r>
              <a:t>Britain in posts post Revolutionary War</a:t>
            </a:r>
          </a:p>
          <a:p>
            <a:pPr>
              <a:buBlip>
                <a:blip r:embed="rId2"/>
              </a:buBlip>
              <a:defRPr>
                <a:effectLst/>
              </a:defRPr>
            </a:pPr>
            <a:r>
              <a:t>Jay’s Treaty -&gt; political parties</a:t>
            </a:r>
          </a:p>
          <a:p>
            <a:pPr>
              <a:buBlip>
                <a:blip r:embed="rId2"/>
              </a:buBlip>
              <a:defRPr>
                <a:effectLst/>
              </a:defRPr>
            </a:pPr>
            <a:r>
              <a:t>Pinckney’s Treaty -&gt; MS River</a:t>
            </a:r>
          </a:p>
          <a:p>
            <a:pPr>
              <a:buBlip>
                <a:blip r:embed="rId2"/>
              </a:buBlip>
              <a:defRPr>
                <a:effectLst/>
              </a:defRPr>
            </a:pPr>
            <a:r>
              <a:t>Washington’s Farewell Address -&gt; EVERYTHING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ee You Back Here For Video #18: Art, Literature, Architecture, Native Americans, And Frontier Cultures"/>
          <p:cNvSpPr txBox="1"/>
          <p:nvPr>
            <p:ph type="title"/>
          </p:nvPr>
        </p:nvSpPr>
        <p:spPr>
          <a:xfrm>
            <a:off x="618033" y="152400"/>
            <a:ext cx="12065001" cy="2251274"/>
          </a:xfrm>
          <a:prstGeom prst="rect">
            <a:avLst/>
          </a:prstGeom>
        </p:spPr>
        <p:txBody>
          <a:bodyPr/>
          <a:lstStyle>
            <a:lvl1pPr defTabSz="310895">
              <a:tabLst>
                <a:tab pos="1003300" algn="l"/>
              </a:tabLst>
              <a:defRPr sz="4624">
                <a:effectLst>
                  <a:outerShdw sx="100000" sy="100000" kx="0" ky="0" algn="b" rotWithShape="0" blurRad="17272" dist="17272" dir="270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See You Back Here For Video #18: Art, Literature, Architecture, Native Americans, And Frontier Cultures</a:t>
            </a:r>
          </a:p>
        </p:txBody>
      </p:sp>
      <p:sp>
        <p:nvSpPr>
          <p:cNvPr id="97" name="Thanks for watching!…"/>
          <p:cNvSpPr txBox="1"/>
          <p:nvPr>
            <p:ph type="body" sz="half" idx="1"/>
          </p:nvPr>
        </p:nvSpPr>
        <p:spPr>
          <a:xfrm>
            <a:off x="927100" y="2743200"/>
            <a:ext cx="4876800" cy="5842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effectLst/>
              </a:defRPr>
            </a:pPr>
            <a:r>
              <a:t>Thanks for watching!</a:t>
            </a:r>
          </a:p>
          <a:p>
            <a:pPr>
              <a:buBlip>
                <a:blip r:embed="rId2"/>
              </a:buBlip>
              <a:defRPr>
                <a:effectLst/>
              </a:defRPr>
            </a:pPr>
            <a:r>
              <a:t>Best of luck</a:t>
            </a:r>
          </a:p>
        </p:txBody>
      </p:sp>
      <p:pic>
        <p:nvPicPr>
          <p:cNvPr id="9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27750" y="2609850"/>
            <a:ext cx="6642100" cy="6108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LinenBook">
  <a:themeElements>
    <a:clrScheme name="LinenBook">
      <a:dk1>
        <a:srgbClr val="363929"/>
      </a:dk1>
      <a:lt1>
        <a:srgbClr val="181039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inenBook">
  <a:themeElements>
    <a:clrScheme name="LinenBook">
      <a:dk1>
        <a:srgbClr val="000000"/>
      </a:dk1>
      <a:lt1>
        <a:srgbClr val="FFFFFF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