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7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8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5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PUSH Review: Video #18: Art, Literature, Architecture, Native Americans, And Frontier Cultures (Key Concepts 3.2, III, D, 3.3, I, A-B, D)"/>
          <p:cNvSpPr txBox="1"/>
          <p:nvPr>
            <p:ph type="ctrTitle"/>
          </p:nvPr>
        </p:nvSpPr>
        <p:spPr>
          <a:xfrm>
            <a:off x="421382" y="50800"/>
            <a:ext cx="12492236" cy="1725514"/>
          </a:xfrm>
          <a:prstGeom prst="rect">
            <a:avLst/>
          </a:prstGeom>
        </p:spPr>
        <p:txBody>
          <a:bodyPr/>
          <a:lstStyle>
            <a:lvl1pPr defTabSz="332993">
              <a:defRPr spc="132" sz="3306">
                <a:effectLst>
                  <a:outerShdw sx="100000" sy="100000" kx="0" ky="0" algn="b" rotWithShape="0" blurRad="14478" dist="1447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#18: Art, Literature, Architecture, Native Americans, And Frontier Cultures (Key Concepts 3.2, III, D, 3.3, I, A-B, D)</a:t>
            </a:r>
          </a:p>
        </p:txBody>
      </p:sp>
      <p:sp>
        <p:nvSpPr>
          <p:cNvPr id="63" name="Everything You Need To Know About Art, Literature, Architecture, Native Americans, And Frontier Cultures To Succeed In APUSH"/>
          <p:cNvSpPr txBox="1"/>
          <p:nvPr>
            <p:ph type="subTitle" sz="quarter" idx="1"/>
          </p:nvPr>
        </p:nvSpPr>
        <p:spPr>
          <a:xfrm>
            <a:off x="420885" y="1968500"/>
            <a:ext cx="12493230" cy="1130300"/>
          </a:xfrm>
          <a:prstGeom prst="rect">
            <a:avLst/>
          </a:prstGeom>
        </p:spPr>
        <p:txBody>
          <a:bodyPr/>
          <a:lstStyle>
            <a:lvl1pPr defTabSz="508254">
              <a:defRPr spc="125" sz="3132">
                <a:effectLst>
                  <a:outerShdw sx="100000" sy="100000" kx="0" ky="0" algn="b" rotWithShape="0" blurRad="22098" dist="23774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Art, Literature, Architecture, Native Americans, And Frontier Cultures To Succeed In APUSH</a:t>
            </a:r>
          </a:p>
        </p:txBody>
      </p:sp>
      <p:grpSp>
        <p:nvGrpSpPr>
          <p:cNvPr id="66" name="Group"/>
          <p:cNvGrpSpPr/>
          <p:nvPr/>
        </p:nvGrpSpPr>
        <p:grpSpPr>
          <a:xfrm>
            <a:off x="3013395" y="3290986"/>
            <a:ext cx="7308210" cy="6074858"/>
            <a:chOff x="0" y="0"/>
            <a:chExt cx="7308208" cy="6074856"/>
          </a:xfrm>
        </p:grpSpPr>
        <p:pic>
          <p:nvPicPr>
            <p:cNvPr id="64" name="APUSH logo.png" descr="APUSH logo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08209" cy="5481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www.APUSHReview.com"/>
            <p:cNvSpPr txBox="1"/>
            <p:nvPr/>
          </p:nvSpPr>
          <p:spPr>
            <a:xfrm>
              <a:off x="520094" y="5202895"/>
              <a:ext cx="6268021" cy="871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800" u="sng">
                  <a:solidFill>
                    <a:srgbClr val="EEEEEE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3" invalidUrl="" action="" tgtFrame="" tooltip="" history="1" highlightClick="0" endSnd="0"/>
                </a:rPr>
                <a:t>www.APUSHReview.com</a:t>
              </a:r>
            </a:p>
          </p:txBody>
        </p:sp>
      </p:grpSp>
      <p:sp>
        <p:nvSpPr>
          <p:cNvPr id="67" name="Shoutout to Mr. Brower’s class. You rock!"/>
          <p:cNvSpPr/>
          <p:nvPr/>
        </p:nvSpPr>
        <p:spPr>
          <a:xfrm>
            <a:off x="6413500" y="2874664"/>
            <a:ext cx="6176169" cy="2891136"/>
          </a:xfrm>
          <a:prstGeom prst="wedgeEllipseCallout">
            <a:avLst>
              <a:gd name="adj1" fmla="val -49415"/>
              <a:gd name="adj2" fmla="val 7000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Shoutout to Mr. Brower’s class. You rock!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rt, Literature, And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Art, Literature, And Architecture</a:t>
            </a:r>
          </a:p>
        </p:txBody>
      </p:sp>
      <p:sp>
        <p:nvSpPr>
          <p:cNvPr id="70" name="National identity was expressed through these art mediums…"/>
          <p:cNvSpPr txBox="1"/>
          <p:nvPr>
            <p:ph type="body" idx="1"/>
          </p:nvPr>
        </p:nvSpPr>
        <p:spPr>
          <a:xfrm>
            <a:off x="381000" y="2197100"/>
            <a:ext cx="7125891" cy="7254875"/>
          </a:xfrm>
          <a:prstGeom prst="rect">
            <a:avLst/>
          </a:prstGeom>
        </p:spPr>
        <p:txBody>
          <a:bodyPr/>
          <a:lstStyle/>
          <a:p>
            <a:pPr marL="226314" indent="-226314" defTabSz="385572">
              <a:spcBef>
                <a:spcPts val="2500"/>
              </a:spcBef>
              <a:defRPr sz="2244"/>
            </a:pPr>
            <a:r>
              <a:t>National identity was expressed through these art mediums</a:t>
            </a:r>
          </a:p>
          <a:p>
            <a:pPr marL="226314" indent="-226314" defTabSz="385572">
              <a:spcBef>
                <a:spcPts val="2500"/>
              </a:spcBef>
              <a:defRPr sz="2244"/>
            </a:pPr>
            <a:r>
              <a:t>Art: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Gilbert Stuart - painted portraits of the first 6 presidents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John Trumbull - Painted pictures of key American events</a:t>
            </a:r>
          </a:p>
          <a:p>
            <a:pPr marL="226314" indent="-226314" defTabSz="385572">
              <a:spcBef>
                <a:spcPts val="2500"/>
              </a:spcBef>
              <a:defRPr sz="2244"/>
            </a:pPr>
            <a:r>
              <a:t>Literature: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Focused on freedom and defining the government</a:t>
            </a:r>
          </a:p>
          <a:p>
            <a:pPr lvl="2" marL="678942" indent="-226314" defTabSz="385572">
              <a:spcBef>
                <a:spcPts val="2500"/>
              </a:spcBef>
              <a:defRPr sz="2244"/>
            </a:pPr>
            <a:r>
              <a:t>Jefferson’s Virginia Statute for Religious Freedom</a:t>
            </a:r>
          </a:p>
          <a:p>
            <a:pPr marL="226314" indent="-226314" defTabSz="385572">
              <a:spcBef>
                <a:spcPts val="2500"/>
              </a:spcBef>
              <a:defRPr sz="2244"/>
            </a:pPr>
            <a:r>
              <a:t>Architecture: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Jefferson and Monticello</a:t>
            </a:r>
          </a:p>
          <a:p>
            <a:pPr lvl="1" marL="452628" indent="-226314" defTabSz="385572">
              <a:spcBef>
                <a:spcPts val="2500"/>
              </a:spcBef>
              <a:defRPr sz="2244"/>
            </a:pPr>
            <a:r>
              <a:t>Pierre Charles L’Enfant and D.C.</a:t>
            </a:r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0" y="2362200"/>
            <a:ext cx="2794000" cy="335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500" y="1568450"/>
            <a:ext cx="6559465" cy="2723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5217" y="6470650"/>
            <a:ext cx="7234766" cy="3110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4"/>
      <p:bldP build="whole" bldLvl="1" animBg="1" rev="0" advAuto="0" spid="72" grpId="3"/>
      <p:bldP build="p" bldLvl="5" animBg="1" rev="0" advAuto="0" spid="70" grpId="1"/>
      <p:bldP build="whole" bldLvl="1" animBg="1" rev="0" advAuto="0" spid="7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ative Amer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Native Americans</a:t>
            </a:r>
          </a:p>
        </p:txBody>
      </p:sp>
      <p:sp>
        <p:nvSpPr>
          <p:cNvPr id="76" name="Natives sought to limit American expansion west…"/>
          <p:cNvSpPr txBox="1"/>
          <p:nvPr>
            <p:ph type="body" idx="1"/>
          </p:nvPr>
        </p:nvSpPr>
        <p:spPr>
          <a:xfrm>
            <a:off x="381000" y="2197100"/>
            <a:ext cx="7125891" cy="7254875"/>
          </a:xfrm>
          <a:prstGeom prst="rect">
            <a:avLst/>
          </a:prstGeom>
        </p:spPr>
        <p:txBody>
          <a:bodyPr/>
          <a:lstStyle/>
          <a:p>
            <a:pPr marL="260604" indent="-260604" defTabSz="443991">
              <a:spcBef>
                <a:spcPts val="2800"/>
              </a:spcBef>
              <a:defRPr sz="2584"/>
            </a:pPr>
            <a:r>
              <a:t>Natives sought to limit American expansion west</a:t>
            </a:r>
          </a:p>
          <a:p>
            <a:pPr lvl="1" marL="521208" indent="-260604" defTabSz="443991">
              <a:spcBef>
                <a:spcPts val="2800"/>
              </a:spcBef>
              <a:defRPr sz="2584"/>
            </a:pPr>
            <a:r>
              <a:t>Battle of Fallen Timbers (1794 - Ohio)</a:t>
            </a:r>
          </a:p>
          <a:p>
            <a:pPr lvl="2" marL="781811" indent="-260604" defTabSz="443991">
              <a:spcBef>
                <a:spcPts val="2800"/>
              </a:spcBef>
              <a:defRPr sz="2584"/>
            </a:pPr>
            <a:r>
              <a:t>Natives led by Little Turtle were defeated</a:t>
            </a:r>
          </a:p>
          <a:p>
            <a:pPr lvl="2" marL="781811" indent="-260604" defTabSz="443991">
              <a:spcBef>
                <a:spcPts val="2800"/>
              </a:spcBef>
              <a:defRPr sz="2584"/>
            </a:pPr>
            <a:r>
              <a:t>Treaty of Greenville - Natives ceded a significant amount of land</a:t>
            </a:r>
          </a:p>
          <a:p>
            <a:pPr marL="260604" indent="-260604" defTabSz="443991">
              <a:spcBef>
                <a:spcPts val="2800"/>
              </a:spcBef>
              <a:defRPr sz="2584"/>
            </a:pPr>
            <a:r>
              <a:t>British alliances with Natives contributed to tensions with America - pre-War of 1812</a:t>
            </a:r>
          </a:p>
          <a:p>
            <a:pPr marL="260604" indent="-260604" defTabSz="443991">
              <a:spcBef>
                <a:spcPts val="2800"/>
              </a:spcBef>
              <a:defRPr sz="2584"/>
            </a:pPr>
            <a:r>
              <a:t>Constitution gave no mention of the treatment/relations with Natives</a:t>
            </a:r>
          </a:p>
          <a:p>
            <a:pPr lvl="1" marL="521208" indent="-260604" defTabSz="443991">
              <a:spcBef>
                <a:spcPts val="2800"/>
              </a:spcBef>
              <a:defRPr sz="2584"/>
            </a:pPr>
            <a:r>
              <a:t>Treaties were not always enforced</a:t>
            </a:r>
          </a:p>
          <a:p>
            <a:pPr lvl="1" marL="521208" indent="-260604" defTabSz="443991">
              <a:spcBef>
                <a:spcPts val="2800"/>
              </a:spcBef>
              <a:defRPr sz="2584"/>
            </a:pPr>
            <a:r>
              <a:t>States did not always follow treaties (Seen in period 4 - Indian Removal Act)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5350" y="2343150"/>
            <a:ext cx="5265748" cy="343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2400" y="5518150"/>
            <a:ext cx="2794000" cy="455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200" y="3352800"/>
            <a:ext cx="4244438" cy="5556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" grpId="3"/>
      <p:bldP build="whole" bldLvl="1" animBg="1" rev="0" advAuto="0" spid="77" grpId="2"/>
      <p:bldP build="p" bldLvl="5" animBg="1" rev="0" advAuto="0" spid="76" grpId="1"/>
      <p:bldP build="whole" bldLvl="1" animBg="1" rev="0" advAuto="0" spid="79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ontier Cul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Frontier Cultures</a:t>
            </a:r>
          </a:p>
        </p:txBody>
      </p:sp>
      <p:sp>
        <p:nvSpPr>
          <p:cNvPr id="82" name="As Americans moved westward, distinct frontier cultures developed…"/>
          <p:cNvSpPr txBox="1"/>
          <p:nvPr>
            <p:ph type="body" idx="1"/>
          </p:nvPr>
        </p:nvSpPr>
        <p:spPr>
          <a:xfrm>
            <a:off x="381000" y="2197100"/>
            <a:ext cx="7125891" cy="7254875"/>
          </a:xfrm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3400"/>
              </a:spcBef>
              <a:defRPr sz="3059"/>
            </a:pPr>
            <a:r>
              <a:t>As Americans moved westward, distinct frontier cultures developed</a:t>
            </a:r>
          </a:p>
          <a:p>
            <a:pPr marL="308609" indent="-308609" defTabSz="525779">
              <a:spcBef>
                <a:spcPts val="3400"/>
              </a:spcBef>
              <a:defRPr sz="3059"/>
            </a:pPr>
            <a:r>
              <a:t>Scots-Irish (Paxton Boys):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Tended to settle on the frontier (edges of settlement)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Settled on land without regard for ownership (government, Natives, etc.)</a:t>
            </a:r>
          </a:p>
          <a:p>
            <a:pPr lvl="1" marL="617219" indent="-308609" defTabSz="525779">
              <a:spcBef>
                <a:spcPts val="3400"/>
              </a:spcBef>
              <a:defRPr sz="3059"/>
            </a:pPr>
            <a:r>
              <a:t>Displaced and suppressed Native Americans </a:t>
            </a:r>
          </a:p>
          <a:p>
            <a:pPr marL="308609" indent="-308609" defTabSz="525779">
              <a:spcBef>
                <a:spcPts val="3400"/>
              </a:spcBef>
              <a:defRPr sz="3059"/>
            </a:pPr>
            <a:r>
              <a:t>Illustrates tensions between poor (backcountry) and wealthy (interior)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4303562"/>
            <a:ext cx="5205302" cy="2822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2"/>
      <p:bldP build="p" bldLvl="5" animBg="1" rev="0" advAuto="0" spid="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86" name="Art, Architecture, and Literature in regards to national identity…"/>
          <p:cNvSpPr txBox="1"/>
          <p:nvPr>
            <p:ph type="body" idx="1"/>
          </p:nvPr>
        </p:nvSpPr>
        <p:spPr>
          <a:xfrm>
            <a:off x="381000" y="2197100"/>
            <a:ext cx="7125891" cy="7254875"/>
          </a:xfrm>
          <a:prstGeom prst="rect">
            <a:avLst/>
          </a:prstGeom>
        </p:spPr>
        <p:txBody>
          <a:bodyPr/>
          <a:lstStyle/>
          <a:p>
            <a:pPr/>
            <a:r>
              <a:t>Art, Architecture, and Literature in regards to national identity</a:t>
            </a:r>
          </a:p>
          <a:p>
            <a:pPr/>
            <a:r>
              <a:t>Native Americans under the Constitution:</a:t>
            </a:r>
          </a:p>
          <a:p>
            <a:pPr lvl="1"/>
            <a:r>
              <a:t>No definition of relationship</a:t>
            </a:r>
          </a:p>
          <a:p>
            <a:pPr/>
            <a:r>
              <a:t>Paxton Boys and frontier culture</a:t>
            </a:r>
          </a:p>
          <a:p>
            <a:pPr/>
            <a:r>
              <a:t>That’s it for period 3!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ee You Back Here For Video #19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Video #19!</a:t>
            </a:r>
          </a:p>
        </p:txBody>
      </p:sp>
      <p:sp>
        <p:nvSpPr>
          <p:cNvPr id="89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90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5263" y="3601997"/>
            <a:ext cx="5634673" cy="422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