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22: African American Communities And The Missouri Compromise (Key Concepts 4.1, II, D, 4.3, II, D)"/>
          <p:cNvSpPr txBox="1"/>
          <p:nvPr>
            <p:ph type="ctrTitle"/>
          </p:nvPr>
        </p:nvSpPr>
        <p:spPr>
          <a:xfrm>
            <a:off x="14783" y="76200"/>
            <a:ext cx="12975234" cy="2247305"/>
          </a:xfrm>
          <a:prstGeom prst="rect">
            <a:avLst/>
          </a:prstGeom>
        </p:spPr>
        <p:txBody>
          <a:bodyPr/>
          <a:lstStyle>
            <a:lvl1pPr defTabSz="251460">
              <a:defRPr sz="3960"/>
            </a:lvl1pPr>
          </a:lstStyle>
          <a:p>
            <a:pPr/>
            <a:r>
              <a:t>APUSH Review: Video #22: African American Communities And The Missouri Compromise (Key Concepts 4.1, II, D, 4.3, II, D)</a:t>
            </a:r>
          </a:p>
        </p:txBody>
      </p:sp>
      <p:sp>
        <p:nvSpPr>
          <p:cNvPr id="120" name="Everything You Need To Know About African American Communities And The Missouri Compromise To Succeed In APUSH"/>
          <p:cNvSpPr txBox="1"/>
          <p:nvPr>
            <p:ph type="subTitle" sz="quarter" idx="1"/>
          </p:nvPr>
        </p:nvSpPr>
        <p:spPr>
          <a:xfrm>
            <a:off x="182165" y="2463800"/>
            <a:ext cx="12640470" cy="1663700"/>
          </a:xfrm>
          <a:prstGeom prst="rect">
            <a:avLst/>
          </a:prstGeom>
        </p:spPr>
        <p:txBody>
          <a:bodyPr/>
          <a:lstStyle>
            <a:lvl1pPr defTabSz="342900">
              <a:defRPr sz="2700"/>
            </a:lvl1pPr>
          </a:lstStyle>
          <a:p>
            <a:pPr/>
            <a:r>
              <a:t>Everything You Need To Know About African American Communities And The Missouri Compromise To Succeed In APUSH</a:t>
            </a:r>
          </a:p>
        </p:txBody>
      </p:sp>
      <p:sp>
        <p:nvSpPr>
          <p:cNvPr id="121" name="www.APUSHReview.com"/>
          <p:cNvSpPr txBox="1"/>
          <p:nvPr/>
        </p:nvSpPr>
        <p:spPr>
          <a:xfrm>
            <a:off x="3101922" y="86522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2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0636" y="4165600"/>
            <a:ext cx="6123528" cy="4592646"/>
          </a:xfrm>
          <a:prstGeom prst="rect">
            <a:avLst/>
          </a:prstGeom>
          <a:ln w="88900">
            <a:miter lim="400000"/>
          </a:ln>
        </p:spPr>
      </p:pic>
      <p:sp>
        <p:nvSpPr>
          <p:cNvPr id="123" name="Shoutout to Mr. Dailey’s Class at Westbrook High School!"/>
          <p:cNvSpPr/>
          <p:nvPr/>
        </p:nvSpPr>
        <p:spPr>
          <a:xfrm>
            <a:off x="5676900" y="1609427"/>
            <a:ext cx="5832674" cy="3673773"/>
          </a:xfrm>
          <a:prstGeom prst="wedgeEllipseCallout">
            <a:avLst>
              <a:gd name="adj1" fmla="val -35084"/>
              <a:gd name="adj2" fmla="val 89661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Shoutout to Mr. Dailey’s Class at Westbrook High School!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frican American Communities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African American Communities</a:t>
            </a:r>
          </a:p>
        </p:txBody>
      </p:sp>
      <p:sp>
        <p:nvSpPr>
          <p:cNvPr id="126" name="Enslaved African Americans created communities and strategies to:…"/>
          <p:cNvSpPr txBox="1"/>
          <p:nvPr>
            <p:ph type="body" idx="1"/>
          </p:nvPr>
        </p:nvSpPr>
        <p:spPr>
          <a:xfrm>
            <a:off x="-76200" y="1828800"/>
            <a:ext cx="7336929" cy="7885609"/>
          </a:xfrm>
          <a:prstGeom prst="rect">
            <a:avLst/>
          </a:prstGeom>
        </p:spPr>
        <p:txBody>
          <a:bodyPr/>
          <a:lstStyle/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Enslaved African Americans created communities and strategies to: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Protect their dignity and family structures</a:t>
            </a:r>
          </a:p>
          <a:p>
            <a:pPr lvl="2" marL="1027937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“Surrogate” families when a slave was sold</a:t>
            </a:r>
          </a:p>
          <a:p>
            <a:pPr lvl="2" marL="1027937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Slave music - used to help pass time while working</a:t>
            </a:r>
          </a:p>
          <a:p>
            <a:pPr lvl="3" marL="1370583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Instrumental in religious services</a:t>
            </a:r>
          </a:p>
          <a:p>
            <a:pPr marL="342645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Joined political efforts to change their status</a:t>
            </a:r>
          </a:p>
          <a:p>
            <a:pPr lvl="1" marL="685291" indent="-342645" defTabSz="324611">
              <a:spcBef>
                <a:spcPts val="2200"/>
              </a:spcBef>
              <a:buBlip>
                <a:blip r:embed="rId2"/>
              </a:buBlip>
              <a:defRPr sz="2272"/>
            </a:pPr>
            <a:r>
              <a:t>American Anti-Slavery Society (more in video #26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2603500"/>
            <a:ext cx="5345251" cy="354730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p" bldLvl="5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issouri Compromise (Compromise of 1820)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Missouri Compromise (Compromise of 1820)</a:t>
            </a:r>
          </a:p>
        </p:txBody>
      </p:sp>
      <p:sp>
        <p:nvSpPr>
          <p:cNvPr id="130" name="Background (Historical Context)…"/>
          <p:cNvSpPr txBox="1"/>
          <p:nvPr>
            <p:ph type="body" idx="1"/>
          </p:nvPr>
        </p:nvSpPr>
        <p:spPr>
          <a:xfrm>
            <a:off x="-76200" y="1828800"/>
            <a:ext cx="7336929" cy="7885609"/>
          </a:xfrm>
          <a:prstGeom prst="rect">
            <a:avLst/>
          </a:prstGeom>
        </p:spPr>
        <p:txBody>
          <a:bodyPr/>
          <a:lstStyle/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Background (Historical Context)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22 states in the country - 11 free and 11 slave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Missouri applied for statehood in 1819 from LA Territory</a:t>
            </a:r>
          </a:p>
          <a:p>
            <a:pPr lvl="2" marL="1172718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Would upset balance of free and slave states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Tallmadge Amendment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Would allow for emancipation of children of slaves 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House favored it, Senate rejected it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3600" y="2374900"/>
            <a:ext cx="5721876" cy="2632063"/>
          </a:xfrm>
          <a:prstGeom prst="rect">
            <a:avLst/>
          </a:prstGeom>
          <a:ln w="889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9003" y="5216215"/>
            <a:ext cx="3211069" cy="421720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2" grpId="3"/>
      <p:bldP build="whole" bldLvl="1" animBg="1" rev="0" advAuto="0" spid="1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issouri Compromise (Compromise of 1820)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Missouri Compromise (Compromise of 1820)</a:t>
            </a:r>
          </a:p>
        </p:txBody>
      </p:sp>
      <p:sp>
        <p:nvSpPr>
          <p:cNvPr id="135" name="Henry Clay helped mollify the dispute…"/>
          <p:cNvSpPr txBox="1"/>
          <p:nvPr>
            <p:ph type="body" idx="1"/>
          </p:nvPr>
        </p:nvSpPr>
        <p:spPr>
          <a:xfrm>
            <a:off x="-76200" y="1828800"/>
            <a:ext cx="7336929" cy="7885609"/>
          </a:xfrm>
          <a:prstGeom prst="rect">
            <a:avLst/>
          </a:prstGeom>
        </p:spPr>
        <p:txBody>
          <a:bodyPr/>
          <a:lstStyle/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Henry Clay helped mollify the dispute 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3 Parts of the Compromise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Missouri was added as a slave state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Maine was added as a free state 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All future states in LA Territory above 36°30’ would be slave, below would be free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8700" y="2279650"/>
            <a:ext cx="2794000" cy="3365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  <p:bldP build="whole" bldLvl="1" animBg="1" rev="0" advAuto="0" spid="13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mpact Of Missouri Compromise (Compromise of 1820)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>
            <a:lvl1pPr defTabSz="352043">
              <a:defRPr sz="5544"/>
            </a:lvl1pPr>
          </a:lstStyle>
          <a:p>
            <a:pPr/>
            <a:r>
              <a:t>Impact Of Missouri Compromise (Compromise of 1820)</a:t>
            </a:r>
          </a:p>
        </p:txBody>
      </p:sp>
      <p:sp>
        <p:nvSpPr>
          <p:cNvPr id="139" name="Balance remained at 12 free, 12 slave states…"/>
          <p:cNvSpPr txBox="1"/>
          <p:nvPr>
            <p:ph type="body" idx="1"/>
          </p:nvPr>
        </p:nvSpPr>
        <p:spPr>
          <a:xfrm>
            <a:off x="-76200" y="1828800"/>
            <a:ext cx="7336929" cy="7885609"/>
          </a:xfrm>
          <a:prstGeom prst="rect">
            <a:avLst/>
          </a:prstGeom>
        </p:spPr>
        <p:txBody>
          <a:bodyPr/>
          <a:lstStyle/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Balance remained at 12 free, 12 slave states</a:t>
            </a:r>
          </a:p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States were admitted in alternating free and slave in short-term</a:t>
            </a:r>
          </a:p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Lasted 34 years</a:t>
            </a:r>
          </a:p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As the US expanded beyond the LA Territory, slavery became the #1 issue</a:t>
            </a:r>
          </a:p>
          <a:p>
            <a:pPr lvl="1" marL="830072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New compromises/court cases would attempt to address issue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6900" y="2647950"/>
            <a:ext cx="4242932" cy="615225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  <p:bldP build="whole" bldLvl="1" animBg="1" rev="0" advAuto="0" spid="14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Quick Recap"/>
          <p:cNvSpPr txBox="1"/>
          <p:nvPr>
            <p:ph type="title"/>
          </p:nvPr>
        </p:nvSpPr>
        <p:spPr>
          <a:xfrm>
            <a:off x="-1" y="-25400"/>
            <a:ext cx="13004801" cy="2013248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43" name="African American Communities…"/>
          <p:cNvSpPr txBox="1"/>
          <p:nvPr>
            <p:ph type="body" idx="1"/>
          </p:nvPr>
        </p:nvSpPr>
        <p:spPr>
          <a:xfrm>
            <a:off x="-76200" y="1828800"/>
            <a:ext cx="13004800" cy="788560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African American Communities</a:t>
            </a:r>
          </a:p>
          <a:p>
            <a:pPr>
              <a:buBlip>
                <a:blip r:embed="rId2"/>
              </a:buBlip>
            </a:pPr>
            <a:r>
              <a:t>3 parts of the MO Compromise (1820)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ee You Back Here For Video #23: Sectionalism &amp; The American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pPr/>
            <a:r>
              <a:t>See You Back Here For Video #23: Sectionalism &amp; The American System</a:t>
            </a:r>
          </a:p>
        </p:txBody>
      </p:sp>
      <p:sp>
        <p:nvSpPr>
          <p:cNvPr id="146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47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5436" y="3698077"/>
            <a:ext cx="6123528" cy="459264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