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7273168" y="5018682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 rot="21600000">
            <a:off x="7269536" y="774699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 rot="21600000">
            <a:off x="787399" y="774699"/>
            <a:ext cx="6159501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hyperlink" Target="http://www.APUSHReview.com" TargetMode="External"/><Relationship Id="rId4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"/><Relationship Id="rId4" Type="http://schemas.openxmlformats.org/officeDocument/2006/relationships/image" Target="../media/image4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PUSH Review: Video #19: Early 1800s Political Parties, Louisiana Purchase, War of 1812 , And The Monroe Doctrine"/>
          <p:cNvSpPr txBox="1"/>
          <p:nvPr>
            <p:ph type="ctrTitle"/>
          </p:nvPr>
        </p:nvSpPr>
        <p:spPr>
          <a:xfrm>
            <a:off x="-46733" y="76200"/>
            <a:ext cx="13004801" cy="2368451"/>
          </a:xfrm>
          <a:prstGeom prst="rect">
            <a:avLst/>
          </a:prstGeom>
        </p:spPr>
        <p:txBody>
          <a:bodyPr/>
          <a:lstStyle>
            <a:lvl1pPr defTabSz="283463">
              <a:defRPr sz="4464"/>
            </a:lvl1pPr>
          </a:lstStyle>
          <a:p>
            <a:pPr/>
            <a:r>
              <a:t>APUSH Review: Video #19: Early 1800s Political Parties, Louisiana Purchase, War of 1812 , And The Monroe Doctrine</a:t>
            </a:r>
          </a:p>
        </p:txBody>
      </p:sp>
      <p:sp>
        <p:nvSpPr>
          <p:cNvPr id="120" name="Everything You Need To Know About Early 1800s Political Parties, Louisiana Purchase, War of 1812 , And The Monroe Doctrine To Succeed In APUSH"/>
          <p:cNvSpPr txBox="1"/>
          <p:nvPr>
            <p:ph type="subTitle" sz="quarter" idx="1"/>
          </p:nvPr>
        </p:nvSpPr>
        <p:spPr>
          <a:xfrm>
            <a:off x="142676" y="2413000"/>
            <a:ext cx="12625984" cy="1663700"/>
          </a:xfrm>
          <a:prstGeom prst="rect">
            <a:avLst/>
          </a:prstGeom>
        </p:spPr>
        <p:txBody>
          <a:bodyPr/>
          <a:lstStyle>
            <a:lvl1pPr defTabSz="342900">
              <a:defRPr sz="2700"/>
            </a:lvl1pPr>
          </a:lstStyle>
          <a:p>
            <a:pPr/>
            <a:r>
              <a:t>Everything You Need To Know About Early 1800s Political Parties, Louisiana Purchase, War of 1812 , And The Monroe Doctrine To Succeed In APUSH</a:t>
            </a:r>
          </a:p>
        </p:txBody>
      </p:sp>
      <p:pic>
        <p:nvPicPr>
          <p:cNvPr id="121" name="APUSH logo.png" descr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0636" y="4028277"/>
            <a:ext cx="6123528" cy="4592646"/>
          </a:xfrm>
          <a:prstGeom prst="rect">
            <a:avLst/>
          </a:prstGeom>
          <a:ln w="88900">
            <a:miter lim="400000"/>
          </a:ln>
        </p:spPr>
      </p:pic>
      <p:sp>
        <p:nvSpPr>
          <p:cNvPr id="122" name="www.APUSHReview.com"/>
          <p:cNvSpPr txBox="1"/>
          <p:nvPr/>
        </p:nvSpPr>
        <p:spPr>
          <a:xfrm>
            <a:off x="3101922" y="8525236"/>
            <a:ext cx="6800956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www.APUSHReview.com</a:t>
            </a:r>
          </a:p>
        </p:txBody>
      </p:sp>
      <p:sp>
        <p:nvSpPr>
          <p:cNvPr id="123" name="Shoutout to Mr. Lindstrom’s Class in Ohio! Thanks for watching."/>
          <p:cNvSpPr/>
          <p:nvPr/>
        </p:nvSpPr>
        <p:spPr>
          <a:xfrm>
            <a:off x="6477000" y="2661542"/>
            <a:ext cx="4960640" cy="3708699"/>
          </a:xfrm>
          <a:prstGeom prst="wedgeEllipseCallout">
            <a:avLst>
              <a:gd name="adj1" fmla="val -49385"/>
              <a:gd name="adj2" fmla="val 63170"/>
            </a:avLst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Shoutout to Mr. Lindstrom’s Class in Ohio! Thanks for watching.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Early 1800s Political Parties"/>
          <p:cNvSpPr txBox="1"/>
          <p:nvPr>
            <p:ph type="title"/>
          </p:nvPr>
        </p:nvSpPr>
        <p:spPr>
          <a:xfrm>
            <a:off x="48418" y="0"/>
            <a:ext cx="12907964" cy="1992710"/>
          </a:xfrm>
          <a:prstGeom prst="rect">
            <a:avLst/>
          </a:prstGeom>
        </p:spPr>
        <p:txBody>
          <a:bodyPr/>
          <a:lstStyle>
            <a:lvl1pPr defTabSz="388620">
              <a:defRPr sz="6120"/>
            </a:lvl1pPr>
          </a:lstStyle>
          <a:p>
            <a:pPr/>
            <a:r>
              <a:t>Early 1800s Political Parties</a:t>
            </a:r>
          </a:p>
        </p:txBody>
      </p:sp>
      <p:sp>
        <p:nvSpPr>
          <p:cNvPr id="126" name="Parties debated the following issues:…"/>
          <p:cNvSpPr txBox="1"/>
          <p:nvPr>
            <p:ph type="body" idx="1"/>
          </p:nvPr>
        </p:nvSpPr>
        <p:spPr>
          <a:xfrm>
            <a:off x="25400" y="2032000"/>
            <a:ext cx="6840736" cy="7708801"/>
          </a:xfrm>
          <a:prstGeom prst="rect">
            <a:avLst/>
          </a:prstGeom>
        </p:spPr>
        <p:txBody>
          <a:bodyPr/>
          <a:lstStyle/>
          <a:p>
            <a:pPr marL="357124" indent="-357124" defTabSz="338327">
              <a:spcBef>
                <a:spcPts val="2300"/>
              </a:spcBef>
              <a:buBlip>
                <a:blip r:embed="rId2"/>
              </a:buBlip>
              <a:defRPr sz="2368"/>
            </a:pPr>
            <a:r>
              <a:t>Parties debated the following issues:</a:t>
            </a:r>
          </a:p>
          <a:p>
            <a:pPr lvl="1" marL="714248" indent="-357124" defTabSz="338327">
              <a:spcBef>
                <a:spcPts val="2300"/>
              </a:spcBef>
              <a:buBlip>
                <a:blip r:embed="rId2"/>
              </a:buBlip>
              <a:defRPr sz="2368"/>
            </a:pPr>
            <a:r>
              <a:t>Tariffs</a:t>
            </a:r>
          </a:p>
          <a:p>
            <a:pPr lvl="2" marL="1071372" indent="-357124" defTabSz="338327">
              <a:spcBef>
                <a:spcPts val="2300"/>
              </a:spcBef>
              <a:buBlip>
                <a:blip r:embed="rId2"/>
              </a:buBlip>
              <a:defRPr sz="2368"/>
            </a:pPr>
            <a:r>
              <a:t>Federalists favored tariffs, Democratic-Republicans opposed </a:t>
            </a:r>
          </a:p>
          <a:p>
            <a:pPr lvl="1" marL="714248" indent="-357124" defTabSz="338327">
              <a:spcBef>
                <a:spcPts val="2300"/>
              </a:spcBef>
              <a:buBlip>
                <a:blip r:embed="rId2"/>
              </a:buBlip>
              <a:defRPr sz="2368"/>
            </a:pPr>
            <a:r>
              <a:t>Powers of the federal government</a:t>
            </a:r>
          </a:p>
          <a:p>
            <a:pPr lvl="2" marL="1071372" indent="-357124" defTabSz="338327">
              <a:spcBef>
                <a:spcPts val="2300"/>
              </a:spcBef>
              <a:buBlip>
                <a:blip r:embed="rId2"/>
              </a:buBlip>
              <a:defRPr sz="2368"/>
            </a:pPr>
            <a:r>
              <a:t>Ironically, Federalists opposed a loose interpretation of the Constitution -&gt; LA Purchase</a:t>
            </a:r>
          </a:p>
          <a:p>
            <a:pPr lvl="2" marL="1071372" indent="-357124" defTabSz="338327">
              <a:spcBef>
                <a:spcPts val="2300"/>
              </a:spcBef>
              <a:buBlip>
                <a:blip r:embed="rId2"/>
              </a:buBlip>
              <a:defRPr sz="2368"/>
            </a:pPr>
            <a:r>
              <a:t>Democratic-Republicans tended to favor states’ rights</a:t>
            </a:r>
          </a:p>
        </p:txBody>
      </p:sp>
      <p:sp>
        <p:nvSpPr>
          <p:cNvPr id="127" name="Tariffs = tax on imported goods -&gt; increases prices of goods"/>
          <p:cNvSpPr/>
          <p:nvPr/>
        </p:nvSpPr>
        <p:spPr>
          <a:xfrm>
            <a:off x="7747000" y="3581400"/>
            <a:ext cx="4812804" cy="3117454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Tariffs = tax on imported goods -&gt; increases prices of goods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6" grpId="1"/>
      <p:bldP build="whole" bldLvl="1" animBg="1" rev="0" advAuto="0" spid="127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he Louisiana Purchase (1803)"/>
          <p:cNvSpPr txBox="1"/>
          <p:nvPr>
            <p:ph type="title"/>
          </p:nvPr>
        </p:nvSpPr>
        <p:spPr>
          <a:xfrm>
            <a:off x="32146" y="42167"/>
            <a:ext cx="12940508" cy="2278858"/>
          </a:xfrm>
          <a:prstGeom prst="rect">
            <a:avLst/>
          </a:prstGeom>
        </p:spPr>
        <p:txBody>
          <a:bodyPr/>
          <a:lstStyle>
            <a:lvl1pPr defTabSz="420623">
              <a:defRPr sz="6624"/>
            </a:lvl1pPr>
          </a:lstStyle>
          <a:p>
            <a:pPr/>
            <a:r>
              <a:t>The Louisiana Purchase (1803)</a:t>
            </a:r>
          </a:p>
        </p:txBody>
      </p:sp>
      <p:sp>
        <p:nvSpPr>
          <p:cNvPr id="130" name="Thomas Jefferson sought to purchase New Orleans from the French…"/>
          <p:cNvSpPr txBox="1"/>
          <p:nvPr>
            <p:ph type="body" idx="1"/>
          </p:nvPr>
        </p:nvSpPr>
        <p:spPr>
          <a:xfrm>
            <a:off x="-25400" y="2082800"/>
            <a:ext cx="6927057" cy="768022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Thomas Jefferson sought to purchase New Orleans from the French</a:t>
            </a:r>
          </a:p>
          <a:p>
            <a:pPr>
              <a:buBlip>
                <a:blip r:embed="rId2"/>
              </a:buBlip>
            </a:pPr>
            <a:r>
              <a:t>Napoleon offered all of Louisiana for $15 million!</a:t>
            </a:r>
          </a:p>
          <a:p>
            <a:pPr>
              <a:buBlip>
                <a:blip r:embed="rId2"/>
              </a:buBlip>
            </a:pPr>
            <a:r>
              <a:t>Doubled the size of the US</a:t>
            </a:r>
          </a:p>
          <a:p>
            <a:pPr>
              <a:buBlip>
                <a:blip r:embed="rId2"/>
              </a:buBlip>
            </a:pPr>
            <a:r>
              <a:t>Jefferson switched from strict to loose</a:t>
            </a:r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0700" y="3371850"/>
            <a:ext cx="5979930" cy="4049267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2"/>
      <p:bldP build="p" bldLvl="5" animBg="1" rev="0" advAuto="0" spid="1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War of 1812"/>
          <p:cNvSpPr txBox="1"/>
          <p:nvPr>
            <p:ph type="title"/>
          </p:nvPr>
        </p:nvSpPr>
        <p:spPr>
          <a:xfrm>
            <a:off x="32146" y="42167"/>
            <a:ext cx="12940508" cy="2278858"/>
          </a:xfrm>
          <a:prstGeom prst="rect">
            <a:avLst/>
          </a:prstGeom>
        </p:spPr>
        <p:txBody>
          <a:bodyPr/>
          <a:lstStyle/>
          <a:p>
            <a:pPr/>
            <a:r>
              <a:t>War of 1812</a:t>
            </a:r>
          </a:p>
        </p:txBody>
      </p:sp>
      <p:sp>
        <p:nvSpPr>
          <p:cNvPr id="134" name="War with Great Britain…"/>
          <p:cNvSpPr txBox="1"/>
          <p:nvPr>
            <p:ph type="body" idx="1"/>
          </p:nvPr>
        </p:nvSpPr>
        <p:spPr>
          <a:xfrm>
            <a:off x="-25400" y="2082800"/>
            <a:ext cx="6927057" cy="7680226"/>
          </a:xfrm>
          <a:prstGeom prst="rect">
            <a:avLst/>
          </a:prstGeom>
        </p:spPr>
        <p:txBody>
          <a:bodyPr/>
          <a:lstStyle/>
          <a:p>
            <a:pPr marL="448818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War with Great Britain</a:t>
            </a:r>
          </a:p>
          <a:p>
            <a:pPr lvl="1" marL="897636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Impressment</a:t>
            </a:r>
          </a:p>
          <a:p>
            <a:pPr marL="448818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“War Hawks” from the South and West favored war</a:t>
            </a:r>
          </a:p>
          <a:p>
            <a:pPr lvl="1" marL="897636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Federalists were against war with England</a:t>
            </a:r>
          </a:p>
          <a:p>
            <a:pPr lvl="2" marL="1346454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Merchants were hurt by the Embargo Act</a:t>
            </a:r>
          </a:p>
          <a:p>
            <a:pPr marL="448818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No land was gained or lost by either side</a:t>
            </a:r>
          </a:p>
        </p:txBody>
      </p:sp>
      <p:pic>
        <p:nvPicPr>
          <p:cNvPr id="13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27900" y="2076450"/>
            <a:ext cx="5463638" cy="4170577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" grpId="2"/>
      <p:bldP build="p" bldLvl="5" animBg="1" rev="0" advAuto="0" spid="13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Impacts Of The War of 1812"/>
          <p:cNvSpPr txBox="1"/>
          <p:nvPr>
            <p:ph type="title"/>
          </p:nvPr>
        </p:nvSpPr>
        <p:spPr>
          <a:xfrm>
            <a:off x="32146" y="42167"/>
            <a:ext cx="12940508" cy="2278858"/>
          </a:xfrm>
          <a:prstGeom prst="rect">
            <a:avLst/>
          </a:prstGeom>
        </p:spPr>
        <p:txBody>
          <a:bodyPr/>
          <a:lstStyle>
            <a:lvl1pPr defTabSz="420623">
              <a:defRPr sz="6624"/>
            </a:lvl1pPr>
          </a:lstStyle>
          <a:p>
            <a:pPr/>
            <a:r>
              <a:t>Impacts Of The War of 1812</a:t>
            </a:r>
          </a:p>
        </p:txBody>
      </p:sp>
      <p:sp>
        <p:nvSpPr>
          <p:cNvPr id="138" name="The war made two generals popular and future presidents…"/>
          <p:cNvSpPr txBox="1"/>
          <p:nvPr>
            <p:ph type="body" idx="1"/>
          </p:nvPr>
        </p:nvSpPr>
        <p:spPr>
          <a:xfrm>
            <a:off x="-25400" y="2082800"/>
            <a:ext cx="6927057" cy="7680226"/>
          </a:xfrm>
          <a:prstGeom prst="rect">
            <a:avLst/>
          </a:prstGeom>
        </p:spPr>
        <p:txBody>
          <a:bodyPr/>
          <a:lstStyle/>
          <a:p>
            <a:pPr marL="318516" indent="-318516" defTabSz="301752">
              <a:spcBef>
                <a:spcPts val="2100"/>
              </a:spcBef>
              <a:buBlip>
                <a:blip r:embed="rId2"/>
              </a:buBlip>
              <a:defRPr sz="2112"/>
            </a:pPr>
            <a:r>
              <a:t>The war made two generals popular and future presidents</a:t>
            </a:r>
          </a:p>
          <a:p>
            <a:pPr lvl="1" marL="637032" indent="-318516" defTabSz="301752">
              <a:spcBef>
                <a:spcPts val="2100"/>
              </a:spcBef>
              <a:buBlip>
                <a:blip r:embed="rId2"/>
              </a:buBlip>
              <a:defRPr sz="2112"/>
            </a:pPr>
            <a:r>
              <a:t>William Henry Harrison - Battle of Tippecanoe</a:t>
            </a:r>
          </a:p>
          <a:p>
            <a:pPr lvl="1" marL="637032" indent="-318516" defTabSz="301752">
              <a:spcBef>
                <a:spcPts val="2100"/>
              </a:spcBef>
              <a:buBlip>
                <a:blip r:embed="rId2"/>
              </a:buBlip>
              <a:defRPr sz="2112"/>
            </a:pPr>
            <a:r>
              <a:t>Andrew Jackson - Battle of New Orleans</a:t>
            </a:r>
          </a:p>
          <a:p>
            <a:pPr marL="318516" indent="-318516" defTabSz="301752">
              <a:spcBef>
                <a:spcPts val="2100"/>
              </a:spcBef>
              <a:buBlip>
                <a:blip r:embed="rId2"/>
              </a:buBlip>
              <a:defRPr sz="2112"/>
            </a:pPr>
            <a:r>
              <a:t>Hartford Convention (end of war)</a:t>
            </a:r>
          </a:p>
          <a:p>
            <a:pPr lvl="1" marL="637032" indent="-318516" defTabSz="301752">
              <a:spcBef>
                <a:spcPts val="2100"/>
              </a:spcBef>
              <a:buBlip>
                <a:blip r:embed="rId2"/>
              </a:buBlip>
              <a:defRPr sz="2112"/>
            </a:pPr>
            <a:r>
              <a:t>New England federalists gathered at Hartford</a:t>
            </a:r>
          </a:p>
          <a:p>
            <a:pPr lvl="1" marL="637032" indent="-318516" defTabSz="301752">
              <a:spcBef>
                <a:spcPts val="2100"/>
              </a:spcBef>
              <a:buBlip>
                <a:blip r:embed="rId2"/>
              </a:buBlip>
              <a:defRPr sz="2112"/>
            </a:pPr>
            <a:r>
              <a:t>Proposed amending the Constitution</a:t>
            </a:r>
          </a:p>
          <a:p>
            <a:pPr lvl="2" marL="955548" indent="-318516" defTabSz="301752">
              <a:spcBef>
                <a:spcPts val="2100"/>
              </a:spcBef>
              <a:buBlip>
                <a:blip r:embed="rId2"/>
              </a:buBlip>
              <a:defRPr sz="2112"/>
            </a:pPr>
            <a:r>
              <a:t>1 term for president, 2/3 Congress to approve embargoes and declare war</a:t>
            </a:r>
          </a:p>
          <a:p>
            <a:pPr lvl="1" marL="637032" indent="-318516" defTabSz="301752">
              <a:spcBef>
                <a:spcPts val="2100"/>
              </a:spcBef>
              <a:buBlip>
                <a:blip r:embed="rId2"/>
              </a:buBlip>
              <a:defRPr sz="2112"/>
            </a:pPr>
            <a:r>
              <a:t>Some delegates urged secession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45500" y="1276350"/>
            <a:ext cx="2794000" cy="3340100"/>
          </a:xfrm>
          <a:prstGeom prst="rect">
            <a:avLst/>
          </a:prstGeom>
          <a:ln w="88900">
            <a:miter lim="400000"/>
          </a:ln>
        </p:spPr>
      </p:pic>
      <p:pic>
        <p:nvPicPr>
          <p:cNvPr id="14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45500" y="5314950"/>
            <a:ext cx="2794000" cy="33909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2"/>
      <p:bldP build="whole" bldLvl="1" animBg="1" rev="0" advAuto="0" spid="140" grpId="3"/>
      <p:bldP build="p" bldLvl="5" animBg="1" rev="0" advAuto="0" spid="13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Monroe Doctrine"/>
          <p:cNvSpPr txBox="1"/>
          <p:nvPr>
            <p:ph type="title"/>
          </p:nvPr>
        </p:nvSpPr>
        <p:spPr>
          <a:xfrm>
            <a:off x="32146" y="42167"/>
            <a:ext cx="12940508" cy="2278858"/>
          </a:xfrm>
          <a:prstGeom prst="rect">
            <a:avLst/>
          </a:prstGeom>
        </p:spPr>
        <p:txBody>
          <a:bodyPr/>
          <a:lstStyle/>
          <a:p>
            <a:pPr/>
            <a:r>
              <a:t>Monroe Doctrine</a:t>
            </a:r>
          </a:p>
        </p:txBody>
      </p:sp>
      <p:sp>
        <p:nvSpPr>
          <p:cNvPr id="143" name="US sought to keep Europe from re-colonizing Latin America…"/>
          <p:cNvSpPr txBox="1"/>
          <p:nvPr>
            <p:ph type="body" idx="1"/>
          </p:nvPr>
        </p:nvSpPr>
        <p:spPr>
          <a:xfrm>
            <a:off x="-25400" y="2082800"/>
            <a:ext cx="6927057" cy="7680226"/>
          </a:xfrm>
          <a:prstGeom prst="rect">
            <a:avLst/>
          </a:prstGeom>
        </p:spPr>
        <p:txBody>
          <a:bodyPr/>
          <a:lstStyle/>
          <a:p>
            <a:pPr marL="419862" indent="-419862" defTabSz="397763">
              <a:spcBef>
                <a:spcPts val="2700"/>
              </a:spcBef>
              <a:buBlip>
                <a:blip r:embed="rId2"/>
              </a:buBlip>
              <a:defRPr sz="2784"/>
            </a:pPr>
            <a:r>
              <a:t>US sought to keep Europe from re-colonizing Latin America</a:t>
            </a:r>
          </a:p>
          <a:p>
            <a:pPr marL="419862" indent="-419862" defTabSz="397763">
              <a:spcBef>
                <a:spcPts val="2700"/>
              </a:spcBef>
              <a:buBlip>
                <a:blip r:embed="rId2"/>
              </a:buBlip>
              <a:defRPr sz="2784"/>
            </a:pPr>
            <a:r>
              <a:t>The US warned Europe to stay out of Western Hemisphere</a:t>
            </a:r>
          </a:p>
          <a:p>
            <a:pPr marL="419862" indent="-419862" defTabSz="397763">
              <a:spcBef>
                <a:spcPts val="2700"/>
              </a:spcBef>
              <a:buBlip>
                <a:blip r:embed="rId2"/>
              </a:buBlip>
              <a:defRPr sz="2784"/>
            </a:pPr>
            <a:r>
              <a:t>In return, the US would stay out of European affairs</a:t>
            </a:r>
          </a:p>
          <a:p>
            <a:pPr lvl="1" marL="839724" indent="-419862" defTabSz="397763">
              <a:spcBef>
                <a:spcPts val="2700"/>
              </a:spcBef>
              <a:buBlip>
                <a:blip r:embed="rId2"/>
              </a:buBlip>
              <a:defRPr sz="2784"/>
            </a:pPr>
            <a:r>
              <a:t>Continuation of Washington’s Farewell Address</a:t>
            </a:r>
          </a:p>
          <a:p>
            <a:pPr marL="419862" indent="-419862" defTabSz="397763">
              <a:spcBef>
                <a:spcPts val="2700"/>
              </a:spcBef>
              <a:buBlip>
                <a:blip r:embed="rId2"/>
              </a:buBlip>
              <a:defRPr sz="2784"/>
            </a:pPr>
            <a:r>
              <a:t>More symbolic in the short term, used later under TR</a:t>
            </a:r>
          </a:p>
        </p:txBody>
      </p:sp>
      <p:pic>
        <p:nvPicPr>
          <p:cNvPr id="14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03722" y="2405765"/>
            <a:ext cx="5897424" cy="658521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3" grpId="1"/>
      <p:bldP build="whole" bldLvl="1" animBg="1" rev="0" advAuto="0" spid="14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Quick Recap"/>
          <p:cNvSpPr txBox="1"/>
          <p:nvPr>
            <p:ph type="title"/>
          </p:nvPr>
        </p:nvSpPr>
        <p:spPr>
          <a:xfrm>
            <a:off x="32146" y="42167"/>
            <a:ext cx="12940508" cy="2278858"/>
          </a:xfrm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47" name="Differences between early 1800s political parties…"/>
          <p:cNvSpPr txBox="1"/>
          <p:nvPr>
            <p:ph type="body" idx="1"/>
          </p:nvPr>
        </p:nvSpPr>
        <p:spPr>
          <a:xfrm>
            <a:off x="-25400" y="2082800"/>
            <a:ext cx="6927057" cy="768022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Differences between early 1800s political parties</a:t>
            </a:r>
          </a:p>
          <a:p>
            <a:pPr>
              <a:buBlip>
                <a:blip r:embed="rId2"/>
              </a:buBlip>
            </a:pPr>
            <a:r>
              <a:t>Impacts of the LA Purchase</a:t>
            </a:r>
          </a:p>
          <a:p>
            <a:pPr>
              <a:buBlip>
                <a:blip r:embed="rId2"/>
              </a:buBlip>
            </a:pPr>
            <a:r>
              <a:t>Causes and impacts of War of 1812</a:t>
            </a:r>
          </a:p>
          <a:p>
            <a:pPr>
              <a:buBlip>
                <a:blip r:embed="rId2"/>
              </a:buBlip>
            </a:pPr>
            <a:r>
              <a:t>Monroe Doctrine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ee You Back Here For Video #20: Supreme Court Cases &amp; National Culture"/>
          <p:cNvSpPr txBox="1"/>
          <p:nvPr>
            <p:ph type="title"/>
          </p:nvPr>
        </p:nvSpPr>
        <p:spPr>
          <a:xfrm>
            <a:off x="96738" y="203200"/>
            <a:ext cx="12742070" cy="2280345"/>
          </a:xfrm>
          <a:prstGeom prst="rect">
            <a:avLst/>
          </a:prstGeom>
        </p:spPr>
        <p:txBody>
          <a:bodyPr/>
          <a:lstStyle>
            <a:lvl1pPr defTabSz="278892">
              <a:defRPr sz="4392"/>
            </a:lvl1pPr>
          </a:lstStyle>
          <a:p>
            <a:pPr/>
            <a:r>
              <a:t>See You Back Here For Video #20: Supreme Court Cases &amp; National Culture</a:t>
            </a:r>
          </a:p>
        </p:txBody>
      </p:sp>
      <p:sp>
        <p:nvSpPr>
          <p:cNvPr id="150" name="Thanks for watching…"/>
          <p:cNvSpPr txBox="1"/>
          <p:nvPr>
            <p:ph type="body" sz="half" idx="1"/>
          </p:nvPr>
        </p:nvSpPr>
        <p:spPr>
          <a:xfrm>
            <a:off x="355600" y="2692400"/>
            <a:ext cx="5270500" cy="6096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Best of luck!</a:t>
            </a:r>
          </a:p>
        </p:txBody>
      </p:sp>
      <p:pic>
        <p:nvPicPr>
          <p:cNvPr id="151" name="APUSH logo.png" descr="APUSH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5436" y="3444077"/>
            <a:ext cx="6123528" cy="459264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